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301" autoAdjust="0"/>
  </p:normalViewPr>
  <p:slideViewPr>
    <p:cSldViewPr snapToGrid="0">
      <p:cViewPr varScale="1">
        <p:scale>
          <a:sx n="39" d="100"/>
          <a:sy n="39" d="100"/>
        </p:scale>
        <p:origin x="246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696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6967"/>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646"/>
            <a:ext cx="2949099" cy="49696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fework.nsw.gov.au/__data/assets/pdf_file/0004/422086/Young-Worker-factsheet.pdf"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afework.nsw.gov.au/__data/assets/pdf_file/0006/139884/SW08146-The-basics,-your-rights-at-work-2.pdf" TargetMode="External"/><Relationship Id="rId4" Type="http://schemas.openxmlformats.org/officeDocument/2006/relationships/hyperlink" Target="https://www.safework.nsw.gov.au/__data/assets/pdf_file/0005/422087/Young-workers-and-mental-health.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VrVgrhbV7w&amp;t=2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dsup.org.a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uMecBA_MHf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feworkaustralia.gov.au/doc/work-related-psychological-health-and-safety-systematic-approach-meeting-your-dut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f9Ya0mHsIg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uJ0WkM6mEyg&amp;gl=AU&amp;hl=en-G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100" b="1" i="1" u="none" strike="noStrike" cap="none" dirty="0">
                <a:solidFill>
                  <a:schemeClr val="dk1"/>
                </a:solidFill>
                <a:latin typeface="Calibri"/>
                <a:ea typeface="Calibri"/>
                <a:cs typeface="Calibri"/>
                <a:sym typeface="Calibri"/>
              </a:rPr>
              <a:t>Who is this presentation for?</a:t>
            </a:r>
            <a:endParaRPr sz="11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100" b="0" i="0" u="none" strike="noStrike" cap="none" dirty="0">
                <a:solidFill>
                  <a:schemeClr val="dk1"/>
                </a:solidFill>
                <a:latin typeface="Calibri"/>
                <a:ea typeface="Calibri"/>
                <a:cs typeface="Calibri"/>
                <a:sym typeface="Calibri"/>
              </a:rPr>
              <a:t>This 40- 45 minute presentation (without discussion and questions) is designed to be delivered to groups of employers, supervisors, managers of young workers. Employers, supervisors, </a:t>
            </a:r>
            <a:r>
              <a:rPr lang="en-AU" sz="1100" dirty="0"/>
              <a:t>and </a:t>
            </a:r>
            <a:r>
              <a:rPr lang="en-AU" sz="1100" b="0" i="0" u="none" strike="noStrike" cap="none" dirty="0">
                <a:solidFill>
                  <a:schemeClr val="dk1"/>
                </a:solidFill>
                <a:latin typeface="Calibri"/>
                <a:ea typeface="Calibri"/>
                <a:cs typeface="Calibri"/>
                <a:sym typeface="Calibri"/>
              </a:rPr>
              <a:t>managers of young workers have the greatest influence on their attitude to Work Health and Safety (WHS).</a:t>
            </a:r>
            <a:endParaRPr dirty="0"/>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AU" sz="1100" b="0" i="0" u="none" strike="noStrike" cap="none" dirty="0">
                <a:solidFill>
                  <a:schemeClr val="dk1"/>
                </a:solidFill>
                <a:latin typeface="Calibri"/>
                <a:ea typeface="Calibri"/>
                <a:cs typeface="Calibri"/>
                <a:sym typeface="Calibri"/>
              </a:rPr>
              <a:t>The presenter notes are broken down into</a:t>
            </a:r>
            <a:r>
              <a:rPr lang="en-AU" sz="1100" b="1" i="0" u="none" strike="noStrike" cap="none" dirty="0">
                <a:solidFill>
                  <a:schemeClr val="dk1"/>
                </a:solidFill>
              </a:rPr>
              <a:t> discussion points</a:t>
            </a:r>
            <a:r>
              <a:rPr lang="en-AU" sz="1100" b="0" i="0" u="none" strike="noStrike" cap="none" dirty="0">
                <a:solidFill>
                  <a:schemeClr val="dk1"/>
                </a:solidFill>
                <a:latin typeface="Calibri"/>
                <a:ea typeface="Calibri"/>
                <a:cs typeface="Calibri"/>
                <a:sym typeface="Calibri"/>
              </a:rPr>
              <a:t>, </a:t>
            </a:r>
            <a:r>
              <a:rPr lang="en-AU" sz="1100" b="1" i="0" u="none" strike="noStrike" cap="none" dirty="0">
                <a:solidFill>
                  <a:schemeClr val="dk1"/>
                </a:solidFill>
              </a:rPr>
              <a:t>actions</a:t>
            </a:r>
            <a:r>
              <a:rPr lang="en-AU" sz="1100" b="0" i="0" u="none" strike="noStrike" cap="none" dirty="0">
                <a:solidFill>
                  <a:schemeClr val="dk1"/>
                </a:solidFill>
                <a:latin typeface="Calibri"/>
                <a:ea typeface="Calibri"/>
                <a:cs typeface="Calibri"/>
                <a:sym typeface="Calibri"/>
              </a:rPr>
              <a:t> and </a:t>
            </a:r>
            <a:r>
              <a:rPr lang="en-AU" sz="1100" b="1" i="0" u="none" strike="noStrike" cap="none" dirty="0">
                <a:solidFill>
                  <a:schemeClr val="dk1"/>
                </a:solidFill>
              </a:rPr>
              <a:t>session activities</a:t>
            </a:r>
            <a:r>
              <a:rPr lang="en-AU" sz="1100" b="0" i="0" u="none" strike="noStrike" cap="none" dirty="0">
                <a:solidFill>
                  <a:schemeClr val="dk1"/>
                </a:solidFill>
                <a:latin typeface="Calibri"/>
                <a:ea typeface="Calibri"/>
                <a:cs typeface="Calibri"/>
                <a:sym typeface="Calibri"/>
              </a:rPr>
              <a:t> for each slide (where applicable)</a:t>
            </a:r>
            <a:r>
              <a:rPr lang="en-AU" sz="1100" dirty="0"/>
              <a:t>, f</a:t>
            </a:r>
            <a:r>
              <a:rPr lang="en-AU" sz="1100" b="0" i="0" u="none" strike="noStrike" cap="none" dirty="0">
                <a:solidFill>
                  <a:schemeClr val="dk1"/>
                </a:solidFill>
                <a:latin typeface="Calibri"/>
                <a:ea typeface="Calibri"/>
                <a:cs typeface="Calibri"/>
                <a:sym typeface="Calibri"/>
              </a:rPr>
              <a:t>ollowed by </a:t>
            </a:r>
            <a:r>
              <a:rPr lang="en-AU" sz="1100" b="1" i="0" u="none" strike="noStrike" cap="none" dirty="0">
                <a:solidFill>
                  <a:schemeClr val="dk1"/>
                </a:solidFill>
              </a:rPr>
              <a:t>background information</a:t>
            </a:r>
            <a:r>
              <a:rPr lang="en-AU" sz="1100" b="0" i="0" u="none" strike="noStrike" cap="none" dirty="0">
                <a:solidFill>
                  <a:schemeClr val="dk1"/>
                </a:solidFill>
                <a:latin typeface="Calibri"/>
                <a:ea typeface="Calibri"/>
                <a:cs typeface="Calibri"/>
                <a:sym typeface="Calibri"/>
              </a:rPr>
              <a:t> for the presenter should they want more detail.</a:t>
            </a:r>
            <a:endParaRPr dirty="0"/>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100" b="1" i="1" u="none" strike="noStrike" cap="none" dirty="0">
                <a:solidFill>
                  <a:schemeClr val="dk1"/>
                </a:solidFill>
                <a:latin typeface="Calibri"/>
                <a:ea typeface="Calibri"/>
                <a:cs typeface="Calibri"/>
                <a:sym typeface="Calibri"/>
              </a:rPr>
              <a:t>Make sure you allow time for questions and answers. </a:t>
            </a:r>
            <a:endParaRPr dirty="0"/>
          </a:p>
          <a:p>
            <a:pPr marL="0" marR="0" lvl="0" indent="0" algn="l" rtl="0">
              <a:spcBef>
                <a:spcPts val="0"/>
              </a:spcBef>
              <a:spcAft>
                <a:spcPts val="0"/>
              </a:spcAft>
              <a:buNone/>
            </a:pPr>
            <a:r>
              <a:rPr lang="en-AU" sz="11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AU" sz="1100" b="1" i="1" u="none" strike="noStrike" cap="none" dirty="0">
                <a:solidFill>
                  <a:schemeClr val="dk1"/>
                </a:solidFill>
                <a:latin typeface="Calibri"/>
                <a:ea typeface="Calibri"/>
                <a:cs typeface="Calibri"/>
                <a:sym typeface="Calibri"/>
              </a:rPr>
              <a:t>General tips for delivering an effective </a:t>
            </a:r>
            <a:r>
              <a:rPr lang="en-AU" sz="1100" b="1" i="1" dirty="0"/>
              <a:t>presentation</a:t>
            </a:r>
            <a:r>
              <a:rPr lang="en-AU" sz="1100" b="1" i="1" u="none" strike="noStrike" cap="none" dirty="0">
                <a:solidFill>
                  <a:schemeClr val="dk1"/>
                </a:solidFill>
                <a:latin typeface="Calibri"/>
                <a:ea typeface="Calibri"/>
                <a:cs typeface="Calibri"/>
                <a:sym typeface="Calibri"/>
              </a:rPr>
              <a:t>: </a:t>
            </a:r>
            <a:endParaRPr sz="1100" b="1"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AU" sz="1100" b="0" i="0" u="none" strike="noStrike" cap="none" dirty="0">
                <a:solidFill>
                  <a:schemeClr val="dk1"/>
                </a:solidFill>
                <a:latin typeface="Calibri"/>
                <a:ea typeface="Calibri"/>
                <a:cs typeface="Calibri"/>
                <a:sym typeface="Calibri"/>
              </a:rPr>
              <a:t>The speaking points throughout this presentation provide guidance on what can be said to complement the presentation slides. </a:t>
            </a:r>
            <a:endParaRPr dirty="0"/>
          </a:p>
          <a:p>
            <a:pPr marL="171450" marR="0" lvl="0" indent="-171450" algn="l" rtl="0">
              <a:spcBef>
                <a:spcPts val="0"/>
              </a:spcBef>
              <a:spcAft>
                <a:spcPts val="0"/>
              </a:spcAft>
              <a:buClr>
                <a:schemeClr val="dk1"/>
              </a:buClr>
              <a:buSzPts val="1100"/>
              <a:buFont typeface="Arial"/>
              <a:buChar char="•"/>
            </a:pPr>
            <a:r>
              <a:rPr lang="en-AU" sz="1100" b="0" i="0" u="none" strike="noStrike" cap="none" dirty="0">
                <a:solidFill>
                  <a:schemeClr val="dk1"/>
                </a:solidFill>
                <a:latin typeface="Calibri"/>
                <a:ea typeface="Calibri"/>
                <a:cs typeface="Calibri"/>
                <a:sym typeface="Calibri"/>
              </a:rPr>
              <a:t>Adapt the presentation slides and speaking points to suit your presentation style, audience and what you want to achieve.</a:t>
            </a:r>
            <a:endParaRPr dirty="0"/>
          </a:p>
          <a:p>
            <a:pPr marL="171450" marR="0" lvl="0" indent="-171450" algn="l" rtl="0">
              <a:lnSpc>
                <a:spcPct val="100000"/>
              </a:lnSpc>
              <a:spcBef>
                <a:spcPts val="0"/>
              </a:spcBef>
              <a:spcAft>
                <a:spcPts val="0"/>
              </a:spcAft>
              <a:buClr>
                <a:schemeClr val="dk1"/>
              </a:buClr>
              <a:buSzPts val="1100"/>
              <a:buFont typeface="Arial"/>
              <a:buChar char="•"/>
            </a:pPr>
            <a:r>
              <a:rPr lang="en-AU" sz="1100" b="0" i="0" u="none" strike="noStrike" cap="none" dirty="0">
                <a:solidFill>
                  <a:schemeClr val="dk1"/>
                </a:solidFill>
                <a:latin typeface="Calibri"/>
                <a:ea typeface="Calibri"/>
                <a:cs typeface="Calibri"/>
                <a:sym typeface="Calibri"/>
              </a:rPr>
              <a:t>Include relevant experiences and stories where possible (we have provided quotes from young workers’ own experiences to help assist you in this).</a:t>
            </a:r>
            <a:endParaRPr sz="11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330"/>
              </a:spcBef>
              <a:spcAft>
                <a:spcPts val="0"/>
              </a:spcAft>
              <a:buClr>
                <a:schemeClr val="dk1"/>
              </a:buClr>
              <a:buSzPts val="1100"/>
              <a:buFont typeface="Arial"/>
              <a:buChar char="•"/>
            </a:pPr>
            <a:r>
              <a:rPr lang="en-AU" sz="1100" b="0" i="0" u="none" strike="noStrike" cap="none" dirty="0">
                <a:solidFill>
                  <a:schemeClr val="dk1"/>
                </a:solidFill>
                <a:latin typeface="Calibri"/>
                <a:ea typeface="Calibri"/>
                <a:cs typeface="Calibri"/>
                <a:sym typeface="Calibri"/>
              </a:rPr>
              <a:t>Set aside time for questions and discussion. Focus on creating a positive discussion that motivates the audience to apply the information and ideas presented. </a:t>
            </a:r>
            <a:endParaRPr sz="11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AU" sz="1100" b="0" i="0" u="none" strike="noStrike" cap="none" dirty="0">
                <a:solidFill>
                  <a:schemeClr val="dk1"/>
                </a:solidFill>
                <a:latin typeface="Calibri"/>
                <a:ea typeface="Calibri"/>
                <a:cs typeface="Calibri"/>
                <a:sym typeface="Calibri"/>
              </a:rPr>
              <a:t>Find a suitable room or area within the workplace that is comfortable and free from distractions. </a:t>
            </a:r>
            <a:endParaRPr dirty="0"/>
          </a:p>
          <a:p>
            <a:pPr marL="171450" marR="0" lvl="0" indent="-171450" algn="l" rtl="0">
              <a:spcBef>
                <a:spcPts val="0"/>
              </a:spcBef>
              <a:spcAft>
                <a:spcPts val="0"/>
              </a:spcAft>
              <a:buClr>
                <a:schemeClr val="dk1"/>
              </a:buClr>
              <a:buSzPts val="1100"/>
              <a:buFont typeface="Arial"/>
              <a:buChar char="•"/>
            </a:pPr>
            <a:r>
              <a:rPr lang="en-AU" sz="1100" b="0" i="0" u="none" strike="noStrike" cap="none" dirty="0">
                <a:solidFill>
                  <a:schemeClr val="dk1"/>
                </a:solidFill>
                <a:latin typeface="Calibri"/>
                <a:ea typeface="Calibri"/>
                <a:cs typeface="Calibri"/>
                <a:sym typeface="Calibri"/>
              </a:rPr>
              <a:t>This presentation requires you to play videos, so you’ll need suitable speakers for the room size. </a:t>
            </a:r>
            <a:endParaRPr sz="11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AU" sz="1100" dirty="0"/>
              <a:t>You will need to print out the following handouts:</a:t>
            </a:r>
            <a:endParaRPr sz="1100"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AU" sz="1200" b="0" i="0" u="none" strike="noStrike" cap="none" dirty="0">
                <a:solidFill>
                  <a:schemeClr val="dk1"/>
                </a:solidFill>
                <a:effectLst/>
                <a:latin typeface="Calibri"/>
                <a:ea typeface="Calibri"/>
                <a:cs typeface="Calibri"/>
                <a:sym typeface="Calibri"/>
              </a:rPr>
              <a:t> </a:t>
            </a:r>
            <a:r>
              <a:rPr lang="en-AU" sz="1200" b="0" i="0" u="none" strike="noStrike" cap="none" dirty="0">
                <a:solidFill>
                  <a:schemeClr val="dk1"/>
                </a:solidFill>
                <a:effectLst/>
                <a:latin typeface="Calibri"/>
                <a:ea typeface="Calibri"/>
                <a:cs typeface="Calibri"/>
                <a:sym typeface="Calibri"/>
                <a:hlinkClick r:id="rId3"/>
              </a:rPr>
              <a:t>young workers</a:t>
            </a:r>
            <a:r>
              <a:rPr lang="en-AU" sz="1200" b="0" i="0" u="none" strike="noStrike" cap="none" dirty="0">
                <a:solidFill>
                  <a:schemeClr val="dk1"/>
                </a:solidFill>
                <a:effectLst/>
                <a:latin typeface="Calibri"/>
                <a:ea typeface="Calibri"/>
                <a:cs typeface="Calibri"/>
                <a:sym typeface="Calibri"/>
              </a:rPr>
              <a:t> </a:t>
            </a:r>
            <a:r>
              <a:rPr lang="en-AU" sz="1100" dirty="0"/>
              <a:t>co-branded with </a:t>
            </a:r>
            <a:r>
              <a:rPr lang="en-AU" sz="1100" dirty="0" err="1"/>
              <a:t>Youthsafe</a:t>
            </a:r>
            <a:r>
              <a:rPr lang="en-AU" sz="1100" dirty="0"/>
              <a:t>. </a:t>
            </a:r>
            <a:endParaRPr sz="1100" dirty="0"/>
          </a:p>
          <a:p>
            <a:pPr marL="457200" lvl="0" indent="-298450" algn="l" rtl="0">
              <a:spcBef>
                <a:spcPts val="0"/>
              </a:spcBef>
              <a:spcAft>
                <a:spcPts val="0"/>
              </a:spcAft>
              <a:buSzPts val="1100"/>
              <a:buAutoNum type="arabicPeriod"/>
            </a:pP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hlinkClick r:id="rId4"/>
              </a:rPr>
              <a:t>young workers and mental health</a:t>
            </a:r>
            <a:r>
              <a:rPr lang="en-AU" sz="1100" dirty="0"/>
              <a:t> co-branded with </a:t>
            </a:r>
            <a:r>
              <a:rPr lang="en-AU" sz="1100" dirty="0" err="1"/>
              <a:t>Youthsafe</a:t>
            </a:r>
            <a:r>
              <a:rPr lang="en-AU" sz="1100" dirty="0"/>
              <a:t>. </a:t>
            </a:r>
            <a:endParaRPr sz="1100" dirty="0"/>
          </a:p>
          <a:p>
            <a:pPr marL="457200" lvl="0" indent="-298450" algn="l" rtl="0">
              <a:spcBef>
                <a:spcPts val="0"/>
              </a:spcBef>
              <a:spcAft>
                <a:spcPts val="0"/>
              </a:spcAft>
              <a:buSzPts val="1100"/>
              <a:buAutoNum type="arabicPeriod"/>
            </a:pPr>
            <a:r>
              <a:rPr lang="en-US" sz="1200" b="0" i="0" u="none" strike="noStrike" cap="none" dirty="0">
                <a:solidFill>
                  <a:schemeClr val="dk1"/>
                </a:solidFill>
                <a:effectLst/>
                <a:latin typeface="Calibri"/>
                <a:ea typeface="Calibri"/>
                <a:cs typeface="Calibri"/>
                <a:sym typeface="Calibri"/>
                <a:hlinkClick r:id="rId5"/>
              </a:rPr>
              <a:t>your rights at work fact sheet</a:t>
            </a:r>
            <a:endParaRPr sz="1100" dirty="0">
              <a:highlight>
                <a:srgbClr val="FFFF00"/>
              </a:highlight>
            </a:endParaRPr>
          </a:p>
        </p:txBody>
      </p:sp>
      <p:sp>
        <p:nvSpPr>
          <p:cNvPr id="152" name="Google Shape;152;p1: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b="1" i="0" u="none" strike="noStrike" cap="none">
                <a:solidFill>
                  <a:schemeClr val="dk1"/>
                </a:solidFill>
                <a:latin typeface="Calibri"/>
                <a:ea typeface="Calibri"/>
                <a:cs typeface="Calibri"/>
                <a:sym typeface="Calibri"/>
              </a:rPr>
              <a:t>ACTION </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Play video, if hyperlink doesn’t work, use this URL </a:t>
            </a:r>
            <a:r>
              <a:rPr lang="en-AU" u="sng">
                <a:solidFill>
                  <a:schemeClr val="hlink"/>
                </a:solidFill>
                <a:hlinkClick r:id="rId3"/>
              </a:rPr>
              <a:t>https://www.youtube.com/watch?v=YVrVgrhbV7w&amp;t=2s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SPEAKERS DISCUSSION POINTS</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Despite being warned the cable was dangerous, a staggering 90 percent of people walking down Bourke Street in Melbourne who were asked by the ‘supervisor’ to pass the live wire to the ‘apprentice’ did as they were told. Even when the apprentice received a (fake) ‘shock’ and dropped the cable, the helpful passers by picked it up and handed it to him again.</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The experiment was based on a series of psychological experiments conducted by Stanley Milgram in the 1960s, which highlighted people’s willingness to obey requests from authority figures, even if those requests were harmful to themselves or others.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Also reflecting on what we looked at earlier and the brain’s development and studies around peer pressure. Young workers will follow the behaviours of other workers in the workplace. Leadership at every level is crucial to having a healthy and safe workplace.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1" i="0" u="none" strike="noStrike" cap="none">
                <a:solidFill>
                  <a:schemeClr val="dk1"/>
                </a:solidFill>
                <a:latin typeface="Calibri"/>
                <a:ea typeface="Calibri"/>
                <a:cs typeface="Calibri"/>
                <a:sym typeface="Calibri"/>
              </a:rPr>
              <a:t>So ensure that all your workers are properly trained and understand the correct procedures </a:t>
            </a:r>
            <a:r>
              <a:rPr lang="en-AU" sz="1200" b="1" i="0" u="none" strike="noStrike" cap="none">
                <a:solidFill>
                  <a:schemeClr val="dk1"/>
                </a:solidFill>
                <a:highlight>
                  <a:schemeClr val="lt1"/>
                </a:highlight>
                <a:latin typeface="Calibri"/>
                <a:ea typeface="Calibri"/>
                <a:cs typeface="Calibri"/>
                <a:sym typeface="Calibri"/>
              </a:rPr>
              <a:t>to work healthy and safe.</a:t>
            </a:r>
            <a:endParaRPr sz="1200" b="1"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AU" b="1"/>
              <a:t>You need to empower young workers so they have the confidence to ask questions if they’re unsure about a task. </a:t>
            </a:r>
            <a:endParaRPr b="1"/>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p:txBody>
      </p:sp>
      <p:sp>
        <p:nvSpPr>
          <p:cNvPr id="232" name="Google Shape;232;p7: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8: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SESSION ACTIVITY</a:t>
            </a:r>
            <a:endParaRPr/>
          </a:p>
          <a:p>
            <a:pPr marL="0" marR="0" lvl="0" indent="0" algn="l" rtl="0">
              <a:spcBef>
                <a:spcPts val="0"/>
              </a:spcBef>
              <a:spcAft>
                <a:spcPts val="0"/>
              </a:spcAft>
              <a:buNone/>
            </a:pPr>
            <a:r>
              <a:rPr lang="en-AU" sz="1200" b="0" i="1" u="none" strike="noStrike" cap="none">
                <a:solidFill>
                  <a:schemeClr val="dk1"/>
                </a:solidFill>
                <a:latin typeface="Calibri"/>
                <a:ea typeface="Calibri"/>
                <a:cs typeface="Calibri"/>
                <a:sym typeface="Calibri"/>
              </a:rPr>
              <a:t>(Listening task to demonstrate the importance of proper training and supervision)</a:t>
            </a:r>
            <a:endParaRPr/>
          </a:p>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Directions</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After giving each participant one sheet of paper, offer the following directions, pausing</a:t>
            </a:r>
            <a:r>
              <a:rPr lang="en-AU"/>
              <a:t> </a:t>
            </a:r>
            <a:r>
              <a:rPr lang="en-AU" sz="1200" b="0" i="0" u="none" strike="noStrike" cap="none">
                <a:solidFill>
                  <a:schemeClr val="dk1"/>
                </a:solidFill>
                <a:latin typeface="Calibri"/>
                <a:ea typeface="Calibri"/>
                <a:cs typeface="Calibri"/>
                <a:sym typeface="Calibri"/>
              </a:rPr>
              <a:t>after each instruction to give the group time to comply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1. Pick up your sheet of paper and hold it in front of you. Close your eyes and</a:t>
            </a:r>
            <a:r>
              <a:rPr lang="en-AU"/>
              <a:t> </a:t>
            </a:r>
            <a:r>
              <a:rPr lang="en-AU" sz="1200" b="0" i="0" u="none" strike="noStrike" cap="none">
                <a:solidFill>
                  <a:schemeClr val="dk1"/>
                </a:solidFill>
                <a:latin typeface="Calibri"/>
                <a:ea typeface="Calibri"/>
                <a:cs typeface="Calibri"/>
                <a:sym typeface="Calibri"/>
              </a:rPr>
              <a:t>listen carefully to my directions. The rules are: (1) no peeking and (2) no questions.</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2. The first thing I want you to do is to fold your sheet of paper in half. (Pause)</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3. Now, tear off the upper right hand corner. (Pause)</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4. Fold the paper in half again and tear off the upper left hand corner of the sheet.(Pause)</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5. Fold it in half again. (Pause)</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6. Now tear off the lower right</a:t>
            </a:r>
            <a:r>
              <a:rPr lang="en-AU"/>
              <a:t> </a:t>
            </a:r>
            <a:r>
              <a:rPr lang="en-AU" sz="1200" b="0" i="0" u="none" strike="noStrike" cap="none">
                <a:solidFill>
                  <a:schemeClr val="dk1"/>
                </a:solidFill>
                <a:latin typeface="Calibri"/>
                <a:ea typeface="Calibri"/>
                <a:cs typeface="Calibri"/>
                <a:sym typeface="Calibri"/>
              </a:rPr>
              <a:t>hand corner of the sheet. (Pause)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SPEAKER DISCUSSION POINTS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After all tearing is complete</a:t>
            </a:r>
            <a:r>
              <a:rPr lang="en-AU"/>
              <a:t>d ask participants to open their eyes and unfold their paper.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AU"/>
              <a:t>Ask the following questions: </a:t>
            </a:r>
            <a:endParaRPr/>
          </a:p>
          <a:p>
            <a:pPr marL="171450" marR="0" lvl="0" indent="-171450" algn="l" rtl="0">
              <a:spcBef>
                <a:spcPts val="0"/>
              </a:spcBef>
              <a:spcAft>
                <a:spcPts val="0"/>
              </a:spcAft>
              <a:buClr>
                <a:schemeClr val="dk1"/>
              </a:buClr>
              <a:buSzPts val="1200"/>
              <a:buFont typeface="Arial"/>
              <a:buChar char="•"/>
            </a:pPr>
            <a:r>
              <a:rPr lang="en-AU"/>
              <a:t>Did I do a good job of communicating and did you do a good job of listening?</a:t>
            </a:r>
            <a:endParaRPr/>
          </a:p>
          <a:p>
            <a:pPr marL="171450" marR="0" lvl="0" indent="-171450" algn="l" rtl="0">
              <a:spcBef>
                <a:spcPts val="0"/>
              </a:spcBef>
              <a:spcAft>
                <a:spcPts val="0"/>
              </a:spcAft>
              <a:buClr>
                <a:schemeClr val="dk1"/>
              </a:buClr>
              <a:buSzPts val="1200"/>
              <a:buFont typeface="Arial"/>
              <a:buChar char="•"/>
            </a:pPr>
            <a:r>
              <a:rPr lang="en-AU"/>
              <a:t>Do all of our </a:t>
            </a:r>
            <a:r>
              <a:rPr lang="en-AU" sz="1200" b="0" i="0" u="none" strike="noStrike" cap="none">
                <a:solidFill>
                  <a:schemeClr val="dk1"/>
                </a:solidFill>
                <a:latin typeface="Calibri"/>
                <a:ea typeface="Calibri"/>
                <a:cs typeface="Calibri"/>
                <a:sym typeface="Calibri"/>
              </a:rPr>
              <a:t>sheets look exactly the sam</a:t>
            </a:r>
            <a:r>
              <a:rPr lang="en-AU"/>
              <a:t>e?</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Ask participants to compare their sheets</a:t>
            </a:r>
            <a:r>
              <a:rPr lang="en-AU"/>
              <a:t>?</a:t>
            </a:r>
            <a:r>
              <a:rPr lang="en-AU" sz="1200" b="0" i="0" u="none" strike="noStrike" cap="none">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200"/>
              <a:buFont typeface="Arial"/>
              <a:buChar char="•"/>
            </a:pPr>
            <a:r>
              <a:rPr lang="en-AU"/>
              <a:t>W</a:t>
            </a:r>
            <a:r>
              <a:rPr lang="en-AU" sz="1200" b="0" i="0" u="none" strike="noStrike" cap="none">
                <a:solidFill>
                  <a:schemeClr val="dk1"/>
                </a:solidFill>
                <a:latin typeface="Calibri"/>
                <a:ea typeface="Calibri"/>
                <a:cs typeface="Calibri"/>
                <a:sym typeface="Calibri"/>
              </a:rPr>
              <a:t>hy does no one’s paper match</a:t>
            </a:r>
            <a:r>
              <a:rPr lang="en-AU"/>
              <a:t> </a:t>
            </a:r>
            <a:r>
              <a:rPr lang="en-AU" sz="1200" b="0" i="0" u="none" strike="noStrike" cap="none">
                <a:solidFill>
                  <a:schemeClr val="dk1"/>
                </a:solidFill>
                <a:latin typeface="Calibri"/>
                <a:ea typeface="Calibri"/>
                <a:cs typeface="Calibri"/>
                <a:sym typeface="Calibri"/>
              </a:rPr>
              <a:t>exactly?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You will probably get responses such as, “You didn’t let us ask any questions!” or “The way you gave us directions wasn’t clear!”</a:t>
            </a:r>
            <a:r>
              <a:rPr lang="en-AU"/>
              <a:t>. However this activity is to demonstrate that providing just written instructions  or just telling workers , isn’t effective.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Key messages </a:t>
            </a:r>
            <a:r>
              <a:rPr lang="en-AU" sz="1200" b="0" i="0" u="none" strike="noStrike" cap="none">
                <a:solidFill>
                  <a:schemeClr val="dk1"/>
                </a:solidFill>
                <a:latin typeface="Calibri"/>
                <a:ea typeface="Calibri"/>
                <a:cs typeface="Calibri"/>
                <a:sym typeface="Calibri"/>
              </a:rPr>
              <a:t>– Have you ensured the person you’re training understands what you expect from them. Ask them questions to ensure their understanding, get them to demonstrate the task in front of you and check in with them to make sure the</a:t>
            </a:r>
            <a:r>
              <a:rPr lang="en-AU"/>
              <a:t>y’re</a:t>
            </a:r>
            <a:r>
              <a:rPr lang="en-AU" sz="1200" b="0" i="0" u="none" strike="noStrike" cap="none">
                <a:solidFill>
                  <a:schemeClr val="dk1"/>
                </a:solidFill>
                <a:latin typeface="Calibri"/>
                <a:ea typeface="Calibri"/>
                <a:cs typeface="Calibri"/>
                <a:sym typeface="Calibri"/>
              </a:rPr>
              <a:t> not having any issues.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Also remember we have discussed earlier y</a:t>
            </a:r>
            <a:r>
              <a:rPr lang="en-AU"/>
              <a:t>our legal obligation to provide</a:t>
            </a:r>
            <a:r>
              <a:rPr lang="en-AU" sz="1200" b="0" i="0" u="none" strike="noStrike" cap="none">
                <a:solidFill>
                  <a:schemeClr val="dk1"/>
                </a:solidFill>
                <a:latin typeface="Calibri"/>
                <a:ea typeface="Calibri"/>
                <a:cs typeface="Calibri"/>
                <a:sym typeface="Calibri"/>
              </a:rPr>
              <a:t> information, training, instruction and supervision. Training is one of the best ways to ensure workers are safe at work. Providing them with effective training and adequate supervision will make them aware of safety issues and help them perform their jobs competently, consistently and safely.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BACKGROUND INFORMATION-</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s.19(3)(f) –the provision of any information, training, instruction or supervision that is necessary to protect all persons</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Have workers been trained in workplace policies and procedures?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Is the training tailored to meet the specific needs of the workforce, e.g. age, language and literacy levels?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Have supervisors and managers been trained in:</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their role in the design and management of work to minimise the risk to the psychological health and safety of workers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effective performance management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understanding and dealing with mental health issues (for </a:t>
            </a:r>
            <a:r>
              <a:rPr lang="en-AU"/>
              <a:t>information</a:t>
            </a:r>
            <a:r>
              <a:rPr lang="en-AU" sz="1200" b="0" i="0" u="none" strike="noStrike" cap="none">
                <a:solidFill>
                  <a:schemeClr val="dk1"/>
                </a:solidFill>
                <a:latin typeface="Calibri"/>
                <a:ea typeface="Calibri"/>
                <a:cs typeface="Calibri"/>
                <a:sym typeface="Calibri"/>
              </a:rPr>
              <a:t> on supporting your workers </a:t>
            </a:r>
            <a:r>
              <a:rPr lang="en-AU" sz="1200" b="0" i="0" u="none" strike="noStrike" cap="none">
                <a:solidFill>
                  <a:schemeClr val="dk1"/>
                </a:solidFill>
                <a:highlight>
                  <a:schemeClr val="lt1"/>
                </a:highlight>
                <a:latin typeface="Calibri"/>
                <a:ea typeface="Calibri"/>
                <a:cs typeface="Calibri"/>
                <a:sym typeface="Calibri"/>
              </a:rPr>
              <a:t>go</a:t>
            </a:r>
            <a:r>
              <a:rPr lang="en-AU">
                <a:highlight>
                  <a:schemeClr val="lt1"/>
                </a:highlight>
              </a:rPr>
              <a:t> to the Heads Up website </a:t>
            </a:r>
            <a:r>
              <a:rPr lang="en-AU" u="sng">
                <a:solidFill>
                  <a:schemeClr val="hlink"/>
                </a:solidFill>
                <a:highlight>
                  <a:schemeClr val="lt1"/>
                </a:highlight>
                <a:hlinkClick r:id="rId3"/>
              </a:rPr>
              <a:t>https://www.headsup.org.au/</a:t>
            </a:r>
            <a:r>
              <a:rPr lang="en-AU">
                <a:highlight>
                  <a:schemeClr val="lt1"/>
                </a:highlight>
              </a:rPr>
              <a:t>)</a:t>
            </a:r>
            <a:endParaRPr>
              <a:highlight>
                <a:schemeClr val="lt1"/>
              </a:highlight>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minimising the risks of bullying, harassment or other unreasonable behaviours and responding effectively when it occurs?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Are workers provided with effective </a:t>
            </a:r>
            <a:r>
              <a:rPr lang="en-AU"/>
              <a:t>training and </a:t>
            </a:r>
            <a:r>
              <a:rPr lang="en-AU" sz="1200" b="0" i="0" u="none" strike="noStrike" cap="none">
                <a:solidFill>
                  <a:schemeClr val="dk1"/>
                </a:solidFill>
                <a:latin typeface="Calibri"/>
                <a:ea typeface="Calibri"/>
                <a:cs typeface="Calibri"/>
                <a:sym typeface="Calibri"/>
              </a:rPr>
              <a:t>supervision?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This may be reflected in:</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training records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inductions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training needs analysis</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AU"/>
              <a:t>or talk to workers about their needs.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Have you thought about mentor, peer support programs in your organisation?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These types of programs can assist in supporting new workers and ensuring experience is valued within the organisation.  SafeWork NSW runs a number of programs</a:t>
            </a:r>
            <a:r>
              <a:rPr lang="en-AU"/>
              <a:t> </a:t>
            </a:r>
            <a:r>
              <a:rPr lang="en-AU" sz="1200" b="0" i="0" u="none" strike="noStrike" cap="none">
                <a:solidFill>
                  <a:schemeClr val="dk1"/>
                </a:solidFill>
                <a:latin typeface="Calibri"/>
                <a:ea typeface="Calibri"/>
                <a:cs typeface="Calibri"/>
                <a:sym typeface="Calibri"/>
              </a:rPr>
              <a:t>including the mentor program wh</a:t>
            </a:r>
            <a:r>
              <a:rPr lang="en-AU"/>
              <a:t>ere</a:t>
            </a:r>
            <a:r>
              <a:rPr lang="en-AU" sz="1200" b="0" i="0" u="none" strike="noStrike" cap="none">
                <a:solidFill>
                  <a:schemeClr val="dk1"/>
                </a:solidFill>
                <a:latin typeface="Calibri"/>
                <a:ea typeface="Calibri"/>
                <a:cs typeface="Calibri"/>
                <a:sym typeface="Calibri"/>
              </a:rPr>
              <a:t> businesses mentor others to improve their work health and safety. </a:t>
            </a:r>
            <a:endParaRPr/>
          </a:p>
        </p:txBody>
      </p:sp>
      <p:sp>
        <p:nvSpPr>
          <p:cNvPr id="240" name="Google Shape;240;p8: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114d73a28_0_3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114d73a28_0_31: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100" b="1"/>
              <a:t>SPEAKER DISCUSSION POINTS </a:t>
            </a:r>
            <a:r>
              <a:rPr lang="en-AU" sz="1100"/>
              <a:t>-</a:t>
            </a:r>
            <a:endParaRPr sz="1100"/>
          </a:p>
          <a:p>
            <a:pPr marL="0" lvl="0" indent="0" algn="l" rtl="0">
              <a:lnSpc>
                <a:spcPct val="115000"/>
              </a:lnSpc>
              <a:spcBef>
                <a:spcPts val="0"/>
              </a:spcBef>
              <a:spcAft>
                <a:spcPts val="0"/>
              </a:spcAft>
              <a:buClr>
                <a:schemeClr val="dk1"/>
              </a:buClr>
              <a:buSzPts val="1100"/>
              <a:buFont typeface="Arial"/>
              <a:buNone/>
            </a:pPr>
            <a:r>
              <a:rPr lang="en-AU" sz="1100"/>
              <a:t> “Listen carefully to the young worker’s inner monologue”.</a:t>
            </a:r>
            <a:endParaRPr sz="1100"/>
          </a:p>
          <a:p>
            <a:pPr marL="0" lvl="0" indent="0" algn="l" rtl="0">
              <a:lnSpc>
                <a:spcPct val="115000"/>
              </a:lnSpc>
              <a:spcBef>
                <a:spcPts val="0"/>
              </a:spcBef>
              <a:spcAft>
                <a:spcPts val="0"/>
              </a:spcAft>
              <a:buClr>
                <a:schemeClr val="dk1"/>
              </a:buClr>
              <a:buSzPts val="1100"/>
              <a:buFont typeface="Arial"/>
              <a:buNone/>
            </a:pPr>
            <a:endParaRPr sz="1100" b="1"/>
          </a:p>
          <a:p>
            <a:pPr marL="0" lvl="0" indent="0" algn="l" rtl="0">
              <a:lnSpc>
                <a:spcPct val="115000"/>
              </a:lnSpc>
              <a:spcBef>
                <a:spcPts val="0"/>
              </a:spcBef>
              <a:spcAft>
                <a:spcPts val="0"/>
              </a:spcAft>
              <a:buClr>
                <a:schemeClr val="dk1"/>
              </a:buClr>
              <a:buSzPts val="1100"/>
              <a:buFont typeface="Arial"/>
              <a:buNone/>
            </a:pPr>
            <a:r>
              <a:rPr lang="en-AU" sz="1100" b="1"/>
              <a:t>ACTION</a:t>
            </a:r>
            <a:r>
              <a:rPr lang="en-AU" sz="1100"/>
              <a:t> </a:t>
            </a:r>
            <a:endParaRPr sz="1100"/>
          </a:p>
          <a:p>
            <a:pPr marL="0" lvl="0" indent="0" algn="l" rtl="0">
              <a:lnSpc>
                <a:spcPct val="115000"/>
              </a:lnSpc>
              <a:spcBef>
                <a:spcPts val="0"/>
              </a:spcBef>
              <a:spcAft>
                <a:spcPts val="0"/>
              </a:spcAft>
              <a:buNone/>
            </a:pPr>
            <a:r>
              <a:rPr lang="en-AU" sz="1100"/>
              <a:t>1.Play video ,</a:t>
            </a:r>
            <a:r>
              <a:rPr lang="en-AU"/>
              <a:t>if hyperlink doesn’t work, use this URL</a:t>
            </a:r>
            <a:r>
              <a:rPr lang="en-AU" sz="1100"/>
              <a:t> </a:t>
            </a:r>
            <a:r>
              <a:rPr lang="en-AU" sz="1100" u="sng">
                <a:solidFill>
                  <a:schemeClr val="hlink"/>
                </a:solidFill>
                <a:hlinkClick r:id="rId3"/>
              </a:rPr>
              <a:t>https://www.youtube.com/watch?v=uMecBA_MHfA</a:t>
            </a:r>
            <a:endParaRPr sz="1100"/>
          </a:p>
          <a:p>
            <a:pPr marL="0" lvl="0" indent="0" algn="l" rtl="0">
              <a:lnSpc>
                <a:spcPct val="115000"/>
              </a:lnSpc>
              <a:spcBef>
                <a:spcPts val="0"/>
              </a:spcBef>
              <a:spcAft>
                <a:spcPts val="0"/>
              </a:spcAft>
              <a:buClr>
                <a:schemeClr val="dk1"/>
              </a:buClr>
              <a:buSzPts val="1100"/>
              <a:buFont typeface="Arial"/>
              <a:buNone/>
            </a:pPr>
            <a:r>
              <a:rPr lang="en-AU" sz="1100"/>
              <a:t>2. Explore with participants the safety controls you might have in your workplace to stop this incident from occurring.</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AU" sz="1100" b="1"/>
              <a:t>Answers might include - </a:t>
            </a:r>
            <a:r>
              <a:rPr lang="en-AU" sz="1100"/>
              <a:t> </a:t>
            </a:r>
            <a:endParaRPr sz="1100"/>
          </a:p>
          <a:p>
            <a:pPr marL="457200" lvl="0" indent="-285750" algn="l" rtl="0">
              <a:lnSpc>
                <a:spcPct val="115000"/>
              </a:lnSpc>
              <a:spcBef>
                <a:spcPts val="0"/>
              </a:spcBef>
              <a:spcAft>
                <a:spcPts val="0"/>
              </a:spcAft>
              <a:buSzPts val="900"/>
              <a:buFont typeface="Calibri"/>
              <a:buChar char="●"/>
            </a:pPr>
            <a:r>
              <a:rPr lang="en-AU" sz="1100"/>
              <a:t>A policy that young or new workers don’t use the machine when unsupervised. </a:t>
            </a:r>
            <a:endParaRPr sz="1100"/>
          </a:p>
          <a:p>
            <a:pPr marL="457200" lvl="0" indent="-285750" algn="l" rtl="0">
              <a:lnSpc>
                <a:spcPct val="115000"/>
              </a:lnSpc>
              <a:spcBef>
                <a:spcPts val="0"/>
              </a:spcBef>
              <a:spcAft>
                <a:spcPts val="0"/>
              </a:spcAft>
              <a:buSzPts val="900"/>
              <a:buFont typeface="Calibri"/>
              <a:buChar char="●"/>
            </a:pPr>
            <a:r>
              <a:rPr lang="en-AU" sz="1100"/>
              <a:t>Training</a:t>
            </a:r>
            <a:endParaRPr sz="1100"/>
          </a:p>
          <a:p>
            <a:pPr marL="457200" lvl="0" indent="-285750" algn="l" rtl="0">
              <a:lnSpc>
                <a:spcPct val="115000"/>
              </a:lnSpc>
              <a:spcBef>
                <a:spcPts val="0"/>
              </a:spcBef>
              <a:spcAft>
                <a:spcPts val="0"/>
              </a:spcAft>
              <a:buSzPts val="900"/>
              <a:buFont typeface="Calibri"/>
              <a:buChar char="●"/>
            </a:pPr>
            <a:r>
              <a:rPr lang="en-AU" sz="1100"/>
              <a:t>Guidance material eg step by step instruction poster. </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AU" sz="1100"/>
              <a:t>Reinforce the need for training and making sure that your young worker feels confident to say “no” to unsafe work and ask for help if they are uncertain. It’s better they speak up than risk being injured!</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AU" sz="1100"/>
              <a:t>Introduce the key messaging to give to young workers to reinforce positive safety behaviour.  When training young workers ask them to think about these actions before  a task to reinforce safety behaviour. </a:t>
            </a:r>
            <a:endParaRPr sz="1100"/>
          </a:p>
          <a:p>
            <a:pPr marL="0" lvl="0" indent="0" algn="l" rtl="0">
              <a:lnSpc>
                <a:spcPct val="115000"/>
              </a:lnSpc>
              <a:spcBef>
                <a:spcPts val="0"/>
              </a:spcBef>
              <a:spcAft>
                <a:spcPts val="0"/>
              </a:spcAft>
              <a:buClr>
                <a:schemeClr val="dk1"/>
              </a:buClr>
              <a:buSzPts val="1100"/>
              <a:buFont typeface="Arial"/>
              <a:buNone/>
            </a:pPr>
            <a:r>
              <a:rPr lang="en-AU" sz="1100"/>
              <a:t> </a:t>
            </a:r>
            <a:r>
              <a:rPr lang="en-AU" sz="1100" b="1"/>
              <a:t>Wait, Take, Five.</a:t>
            </a:r>
            <a:endParaRPr sz="1100" b="1"/>
          </a:p>
          <a:p>
            <a:pPr marL="0" lvl="0" indent="0" algn="l" rtl="0">
              <a:lnSpc>
                <a:spcPct val="115000"/>
              </a:lnSpc>
              <a:spcBef>
                <a:spcPts val="0"/>
              </a:spcBef>
              <a:spcAft>
                <a:spcPts val="0"/>
              </a:spcAft>
              <a:buClr>
                <a:schemeClr val="dk1"/>
              </a:buClr>
              <a:buSzPts val="1100"/>
              <a:buFont typeface="Arial"/>
              <a:buNone/>
            </a:pPr>
            <a:r>
              <a:rPr lang="en-AU" sz="1100"/>
              <a:t>1. Stop…..</a:t>
            </a:r>
            <a:endParaRPr sz="1100"/>
          </a:p>
          <a:p>
            <a:pPr marL="0" lvl="0" indent="0" algn="l" rtl="0">
              <a:lnSpc>
                <a:spcPct val="115000"/>
              </a:lnSpc>
              <a:spcBef>
                <a:spcPts val="0"/>
              </a:spcBef>
              <a:spcAft>
                <a:spcPts val="0"/>
              </a:spcAft>
              <a:buClr>
                <a:schemeClr val="dk1"/>
              </a:buClr>
              <a:buSzPts val="1100"/>
              <a:buFont typeface="Arial"/>
              <a:buNone/>
            </a:pPr>
            <a:r>
              <a:rPr lang="en-AU" sz="1100"/>
              <a:t>2. Is it safe?</a:t>
            </a:r>
            <a:endParaRPr sz="1100"/>
          </a:p>
          <a:p>
            <a:pPr marL="0" lvl="0" indent="0" algn="l" rtl="0">
              <a:lnSpc>
                <a:spcPct val="115000"/>
              </a:lnSpc>
              <a:spcBef>
                <a:spcPts val="0"/>
              </a:spcBef>
              <a:spcAft>
                <a:spcPts val="0"/>
              </a:spcAft>
              <a:buClr>
                <a:schemeClr val="dk1"/>
              </a:buClr>
              <a:buSzPts val="1100"/>
              <a:buFont typeface="Arial"/>
              <a:buNone/>
            </a:pPr>
            <a:r>
              <a:rPr lang="en-AU" sz="1100"/>
              <a:t>3. Could it hurt someone?</a:t>
            </a:r>
            <a:endParaRPr sz="1100"/>
          </a:p>
          <a:p>
            <a:pPr marL="0" lvl="0" indent="0" algn="l" rtl="0">
              <a:lnSpc>
                <a:spcPct val="115000"/>
              </a:lnSpc>
              <a:spcBef>
                <a:spcPts val="0"/>
              </a:spcBef>
              <a:spcAft>
                <a:spcPts val="0"/>
              </a:spcAft>
              <a:buClr>
                <a:schemeClr val="dk1"/>
              </a:buClr>
              <a:buSzPts val="1100"/>
              <a:buFont typeface="Arial"/>
              <a:buNone/>
            </a:pPr>
            <a:r>
              <a:rPr lang="en-AU" sz="1100"/>
              <a:t>4. Speak up.</a:t>
            </a:r>
            <a:endParaRPr sz="1100"/>
          </a:p>
          <a:p>
            <a:pPr marL="0" lvl="0" indent="0" algn="l" rtl="0">
              <a:lnSpc>
                <a:spcPct val="115000"/>
              </a:lnSpc>
              <a:spcBef>
                <a:spcPts val="0"/>
              </a:spcBef>
              <a:spcAft>
                <a:spcPts val="0"/>
              </a:spcAft>
              <a:buClr>
                <a:schemeClr val="dk1"/>
              </a:buClr>
              <a:buSzPts val="1100"/>
              <a:buFont typeface="Arial"/>
              <a:buNone/>
            </a:pPr>
            <a:r>
              <a:rPr lang="en-AU" sz="1100"/>
              <a:t>5. Ask (for help or if they are not sure). </a:t>
            </a:r>
            <a:endParaRPr sz="1100"/>
          </a:p>
          <a:p>
            <a:pPr marL="0" lvl="0" indent="0" algn="l" rtl="0">
              <a:spcBef>
                <a:spcPts val="0"/>
              </a:spcBef>
              <a:spcAft>
                <a:spcPts val="0"/>
              </a:spcAft>
              <a:buNone/>
            </a:pPr>
            <a:endParaRPr/>
          </a:p>
        </p:txBody>
      </p:sp>
      <p:sp>
        <p:nvSpPr>
          <p:cNvPr id="247" name="Google Shape;247;g4114d73a28_0_31: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0: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SPEAKER DISCUSSION POINTS </a:t>
            </a:r>
            <a:r>
              <a:rPr lang="en-AU"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How do you make </a:t>
            </a:r>
            <a:r>
              <a:rPr lang="en-AU"/>
              <a:t>young workers </a:t>
            </a:r>
            <a:r>
              <a:rPr lang="en-AU" sz="1200" b="0" i="0" u="none" strike="noStrike" cap="none">
                <a:solidFill>
                  <a:schemeClr val="dk1"/>
                </a:solidFill>
                <a:latin typeface="Calibri"/>
                <a:ea typeface="Calibri"/>
                <a:cs typeface="Calibri"/>
                <a:sym typeface="Calibri"/>
              </a:rPr>
              <a:t>feel comfortable and empowered to speak up? Do you regularly engage,  consult?</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Engage</a:t>
            </a:r>
            <a:r>
              <a:rPr lang="en-AU"/>
              <a:t>d workers </a:t>
            </a:r>
            <a:r>
              <a:rPr lang="en-AU" sz="1200" b="0" i="0" u="none" strike="noStrike" cap="none">
                <a:solidFill>
                  <a:schemeClr val="dk1"/>
                </a:solidFill>
                <a:latin typeface="Calibri"/>
                <a:ea typeface="Calibri"/>
                <a:cs typeface="Calibri"/>
                <a:sym typeface="Calibri"/>
              </a:rPr>
              <a:t>are more productive workers and more likely to speak up to raise issues or concerns.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An example of shoulder to shoulder is when you are both </a:t>
            </a:r>
            <a:r>
              <a:rPr lang="en-AU"/>
              <a:t>standing next to each other and not face to face</a:t>
            </a:r>
            <a:r>
              <a:rPr lang="en-AU" sz="1200" b="0" i="0" u="none" strike="noStrike" cap="none">
                <a:solidFill>
                  <a:schemeClr val="dk1"/>
                </a:solidFill>
                <a:latin typeface="Calibri"/>
                <a:ea typeface="Calibri"/>
                <a:cs typeface="Calibri"/>
                <a:sym typeface="Calibri"/>
              </a:rPr>
              <a:t>. There is no eye contact required and the young worker may be more receptive to your message.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AU" b="1"/>
              <a:t>ACTION  </a:t>
            </a:r>
            <a:endParaRPr b="1"/>
          </a:p>
          <a:p>
            <a:pPr marL="0" marR="0" lvl="0" indent="0" algn="l" rtl="0">
              <a:spcBef>
                <a:spcPts val="0"/>
              </a:spcBef>
              <a:spcAft>
                <a:spcPts val="0"/>
              </a:spcAft>
              <a:buNone/>
            </a:pPr>
            <a:r>
              <a:rPr lang="en-AU"/>
              <a:t>Handout the fact sheet titled ‘The basics: your rights at work’ as resources for participants to take back to give to their young workers. </a:t>
            </a:r>
            <a:endParaRPr/>
          </a:p>
        </p:txBody>
      </p:sp>
      <p:sp>
        <p:nvSpPr>
          <p:cNvPr id="255" name="Google Shape;255;p10: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b="1" i="0" u="none" strike="noStrike" cap="none">
                <a:solidFill>
                  <a:schemeClr val="dk1"/>
                </a:solidFill>
                <a:highlight>
                  <a:schemeClr val="lt1"/>
                </a:highlight>
                <a:latin typeface="Calibri"/>
                <a:ea typeface="Calibri"/>
                <a:cs typeface="Calibri"/>
                <a:sym typeface="Calibri"/>
              </a:rPr>
              <a:t>SPEAKER DISCUSSION POINTS</a:t>
            </a:r>
            <a:endParaRPr>
              <a:highlight>
                <a:schemeClr val="lt1"/>
              </a:highlight>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You will get the best out of young workers by ensuring they are properly trained, regularly engaged and empowered to speak up.</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Young people can learn new things, approach challenging tasks in different ways, which can lead to innovation and better ways of doing things. Harvard University </a:t>
            </a:r>
            <a:r>
              <a:rPr lang="en-AU"/>
              <a:t>researchers</a:t>
            </a:r>
            <a:r>
              <a:rPr lang="en-AU" sz="1200" b="0" i="0" u="none" strike="noStrike" cap="none">
                <a:solidFill>
                  <a:schemeClr val="dk1"/>
                </a:solidFill>
                <a:latin typeface="Calibri"/>
                <a:ea typeface="Calibri"/>
                <a:cs typeface="Calibri"/>
                <a:sym typeface="Calibri"/>
              </a:rPr>
              <a:t> found that the teenager’s brain is exceptionally malleable. The skills you learn during adolescence will be richer and more enduring than anything you learn at any other time of your life. Therefore the training you provide in relation to WHS now may set the tone and stay with them throughout their whole working life.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Here are some famous inventions created by people when they were young.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0" algn="l" rtl="0">
              <a:lnSpc>
                <a:spcPct val="100000"/>
              </a:lnSpc>
              <a:spcBef>
                <a:spcPts val="0"/>
              </a:spcBef>
              <a:spcAft>
                <a:spcPts val="0"/>
              </a:spcAft>
              <a:buNone/>
            </a:pPr>
            <a:endParaRPr>
              <a:highlight>
                <a:srgbClr val="FFFF00"/>
              </a:highlight>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2" name="Google Shape;262;p11: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a:highlight>
                <a:schemeClr val="lt1"/>
              </a:highlight>
            </a:endParaRPr>
          </a:p>
        </p:txBody>
      </p:sp>
      <p:sp>
        <p:nvSpPr>
          <p:cNvPr id="294" name="Google Shape;294;p12: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01" name="Google Shape;301;p13: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57ee04da3_0_7: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57ee04da3_0_7: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a:t>This presentation is divided into two sections, which can be delivered separately depending on your time constraints.</a:t>
            </a:r>
            <a:endParaRPr/>
          </a:p>
          <a:p>
            <a:pPr marL="0" lvl="0" indent="0" algn="l" rtl="0">
              <a:spcBef>
                <a:spcPts val="0"/>
              </a:spcBef>
              <a:spcAft>
                <a:spcPts val="0"/>
              </a:spcAft>
              <a:buNone/>
            </a:pPr>
            <a:endParaRPr/>
          </a:p>
          <a:p>
            <a:pPr marL="457200" lvl="0" indent="-285750" algn="l" rtl="0">
              <a:spcBef>
                <a:spcPts val="0"/>
              </a:spcBef>
              <a:spcAft>
                <a:spcPts val="0"/>
              </a:spcAft>
              <a:buSzPts val="900"/>
              <a:buFont typeface="Calibri"/>
              <a:buChar char="●"/>
            </a:pPr>
            <a:r>
              <a:rPr lang="en-AU">
                <a:highlight>
                  <a:schemeClr val="lt1"/>
                </a:highlight>
              </a:rPr>
              <a:t>Section 1 typically  takes 20-25 mins</a:t>
            </a:r>
            <a:endParaRPr>
              <a:highlight>
                <a:schemeClr val="lt1"/>
              </a:highlight>
            </a:endParaRPr>
          </a:p>
          <a:p>
            <a:pPr marL="457200" lvl="0" indent="-285750" algn="l" rtl="0">
              <a:spcBef>
                <a:spcPts val="0"/>
              </a:spcBef>
              <a:spcAft>
                <a:spcPts val="0"/>
              </a:spcAft>
              <a:buSzPts val="900"/>
              <a:buFont typeface="Calibri"/>
              <a:buChar char="●"/>
            </a:pPr>
            <a:r>
              <a:rPr lang="en-AU">
                <a:highlight>
                  <a:schemeClr val="lt1"/>
                </a:highlight>
              </a:rPr>
              <a:t>Section 2 typically takes 15 - 20 mins </a:t>
            </a:r>
            <a:endParaRPr>
              <a:highlight>
                <a:schemeClr val="lt1"/>
              </a:highlight>
            </a:endParaRPr>
          </a:p>
        </p:txBody>
      </p:sp>
      <p:sp>
        <p:nvSpPr>
          <p:cNvPr id="160" name="Google Shape;160;g457ee04da3_0_7: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57ee04da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57ee04da3_0_0: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457ee04da3_0_0: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BACKGROUND INFORM</a:t>
            </a:r>
            <a:r>
              <a:rPr lang="en-AU" b="1"/>
              <a:t>A</a:t>
            </a:r>
            <a:r>
              <a:rPr lang="en-AU" sz="1200" b="1" i="0" u="none" strike="noStrike" cap="none">
                <a:solidFill>
                  <a:schemeClr val="dk1"/>
                </a:solidFill>
                <a:latin typeface="Calibri"/>
                <a:ea typeface="Calibri"/>
                <a:cs typeface="Calibri"/>
                <a:sym typeface="Calibri"/>
              </a:rPr>
              <a:t>TION FOR SPEAKER</a:t>
            </a:r>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Relevant sections of the NSW Work Health and Safety Act 2011:</a:t>
            </a:r>
            <a:r>
              <a:rPr lang="en-AU" sz="1200" b="0" i="0" u="none" strike="noStrike" cap="none">
                <a:solidFill>
                  <a:schemeClr val="dk1"/>
                </a:solidFill>
                <a:latin typeface="Calibri"/>
                <a:ea typeface="Calibri"/>
                <a:cs typeface="Calibri"/>
                <a:sym typeface="Calibri"/>
              </a:rPr>
              <a:t>	</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s.4 defines ‘Health’ as both physical and psychological.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s.17 and s.19(3)(a) </a:t>
            </a: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Management of risks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The management of hazards includes identifying hazards, assessing the risks and controlling the risks in so far as is reasonably practicable. This process includes: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hazard identification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management of risks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control of risks</a:t>
            </a:r>
            <a:endParaRPr/>
          </a:p>
          <a:p>
            <a:pPr marL="0" marR="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AU"/>
              <a:t>The SafeWork Australia publication  </a:t>
            </a:r>
            <a:r>
              <a:rPr lang="en-AU" i="1">
                <a:solidFill>
                  <a:srgbClr val="292B2C"/>
                </a:solidFill>
                <a:highlight>
                  <a:srgbClr val="FFFFFF"/>
                </a:highlight>
              </a:rPr>
              <a:t>A Work-related psychological health and safety: A systematic approach to meeting your duties</a:t>
            </a:r>
            <a:r>
              <a:rPr lang="en-AU">
                <a:solidFill>
                  <a:srgbClr val="292B2C"/>
                </a:solidFill>
                <a:highlight>
                  <a:srgbClr val="FFFFFF"/>
                </a:highlight>
              </a:rPr>
              <a:t> provides guidance to anyone who has a WH</a:t>
            </a:r>
            <a:r>
              <a:rPr lang="en-AU">
                <a:solidFill>
                  <a:srgbClr val="2E3438"/>
                </a:solidFill>
                <a:highlight>
                  <a:srgbClr val="FFFFFF"/>
                </a:highlight>
              </a:rPr>
              <a:t>S </a:t>
            </a:r>
            <a:r>
              <a:rPr lang="en-AU">
                <a:solidFill>
                  <a:srgbClr val="292B2C"/>
                </a:solidFill>
                <a:highlight>
                  <a:srgbClr val="FFFFFF"/>
                </a:highlight>
              </a:rPr>
              <a:t>duty to prevent and manage harm to workers’ psychological health.</a:t>
            </a:r>
            <a:r>
              <a:rPr lang="en-AU"/>
              <a:t> </a:t>
            </a:r>
            <a:r>
              <a:rPr lang="en-AU">
                <a:solidFill>
                  <a:srgbClr val="E2741D"/>
                </a:solidFill>
              </a:rPr>
              <a:t> </a:t>
            </a:r>
            <a:r>
              <a:rPr lang="en-AU" u="sng">
                <a:solidFill>
                  <a:schemeClr val="hlink"/>
                </a:solidFill>
                <a:hlinkClick r:id="rId3"/>
              </a:rPr>
              <a:t>https://www.safeworkaustralia.gov.au/doc/work-related-psychological-health-and-safety-systematic-approach-meeting-your-duties</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s.19(3)(c) </a:t>
            </a: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Safe systems of work</a:t>
            </a:r>
            <a:r>
              <a:rPr lang="en-AU"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Is there a risk management process that considers physical and psychosocial hazards?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Are there systems of work and policies for dealing with relevant psychosocial hazards (workload, hours of work, consultation, flexible work practices, performance, role clarity, reporting lines, change management, professional development and reward, workplace bullying, occupational violence, work-related fatigue etc.)?</a:t>
            </a:r>
            <a:endParaRPr/>
          </a:p>
          <a:p>
            <a:pPr marL="171450" marR="0" lvl="0" indent="-171450" algn="l" rtl="0">
              <a:lnSpc>
                <a:spcPct val="100000"/>
              </a:lnSpc>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How are the policies consulted on, implemented and enforced?</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Do you have a transparent complaints handling system (informal and formal)?</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Does the formal complaints handling system include principles of natural justice</a:t>
            </a:r>
            <a:r>
              <a:rPr lang="en-AU"/>
              <a:t>, </a:t>
            </a:r>
            <a:r>
              <a:rPr lang="en-AU" sz="1200" b="0" i="0" u="none" strike="noStrike" cap="none">
                <a:solidFill>
                  <a:schemeClr val="dk1"/>
                </a:solidFill>
                <a:latin typeface="Calibri"/>
                <a:ea typeface="Calibri"/>
                <a:cs typeface="Calibri"/>
                <a:sym typeface="Calibri"/>
              </a:rPr>
              <a:t>procedures for reporting, investigation, resolving complaints and an appeals process?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Are complaints handled in accordance with the procedures?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Does the organisation have a hazard reporting system in place that encompasses?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Are follow up actions taken in a timely way in response to reported issues?</a:t>
            </a:r>
            <a:endParaRPr/>
          </a:p>
          <a:p>
            <a:pPr marL="0" marR="0" lvl="0" indent="0" algn="l" rtl="0">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 s.19(3)(f)</a:t>
            </a:r>
            <a:endParaRPr/>
          </a:p>
          <a:p>
            <a:pPr marL="0" marR="0" lvl="0" indent="0" algn="l" rtl="0">
              <a:lnSpc>
                <a:spcPct val="100000"/>
              </a:lnSpc>
              <a:spcBef>
                <a:spcPts val="0"/>
              </a:spcBef>
              <a:spcAft>
                <a:spcPts val="0"/>
              </a:spcAft>
              <a:buClr>
                <a:schemeClr val="dk1"/>
              </a:buClr>
              <a:buSzPts val="1200"/>
              <a:buFont typeface="Calibri"/>
              <a:buNone/>
            </a:pPr>
            <a:r>
              <a:rPr lang="en-AU" sz="1200" b="1" i="0" u="none" strike="noStrike" cap="none">
                <a:solidFill>
                  <a:schemeClr val="dk1"/>
                </a:solidFill>
                <a:latin typeface="Calibri"/>
                <a:ea typeface="Calibri"/>
                <a:cs typeface="Calibri"/>
                <a:sym typeface="Calibri"/>
              </a:rPr>
              <a:t>information, training, instruction or supervision </a:t>
            </a:r>
            <a:endParaRPr/>
          </a:p>
          <a:p>
            <a:pPr marL="171450" marR="0" lvl="0" indent="-171450" algn="l" rtl="0">
              <a:lnSpc>
                <a:spcPct val="100000"/>
              </a:lnSpc>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Have workers been trained in workplace policies and procedures? </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Is the training tailored to meet the specific needs of the workforce, e.g. age, language and literacy levels?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s.27(5)(a–</a:t>
            </a:r>
            <a:r>
              <a:rPr lang="en-AU"/>
              <a:t>g</a:t>
            </a:r>
            <a:r>
              <a:rPr lang="en-AU"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Duty of officers (Due Diligence) </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a:solidFill>
                  <a:srgbClr val="181818"/>
                </a:solidFill>
                <a:highlight>
                  <a:srgbClr val="FFFFFF"/>
                </a:highlight>
              </a:rPr>
              <a:t>Officers, including company directors, have legal obligations to make sure their business complies with work health and safety (WHS) legislation.</a:t>
            </a:r>
            <a:r>
              <a:rPr lang="en-AU"/>
              <a:t> This </a:t>
            </a:r>
            <a:r>
              <a:rPr lang="en-AU">
                <a:highlight>
                  <a:srgbClr val="FFFFFF"/>
                </a:highlight>
              </a:rPr>
              <a:t>includes taking reasonable steps to:</a:t>
            </a:r>
            <a:endParaRPr/>
          </a:p>
          <a:p>
            <a:pPr marL="0" marR="0" lvl="0" indent="0" algn="l" rtl="0">
              <a:spcBef>
                <a:spcPts val="0"/>
              </a:spcBef>
              <a:spcAft>
                <a:spcPts val="0"/>
              </a:spcAft>
              <a:buNone/>
            </a:pPr>
            <a:r>
              <a:rPr lang="en-AU"/>
              <a:t>a)</a:t>
            </a:r>
            <a:r>
              <a:rPr lang="en-AU" sz="1200" b="0" i="0" u="none" strike="noStrike" cap="none">
                <a:solidFill>
                  <a:schemeClr val="dk1"/>
                </a:solidFill>
                <a:latin typeface="Calibri"/>
                <a:ea typeface="Calibri"/>
                <a:cs typeface="Calibri"/>
                <a:sym typeface="Calibri"/>
              </a:rPr>
              <a:t>Acquire and keep up-to-date knowledge of work health and safety matte</a:t>
            </a:r>
            <a:r>
              <a:rPr lang="en-AU"/>
              <a:t>rs, and</a:t>
            </a:r>
            <a:endParaRPr/>
          </a:p>
          <a:p>
            <a:pPr marL="0" marR="0" lvl="0" indent="0" algn="l" rtl="0">
              <a:spcBef>
                <a:spcPts val="0"/>
              </a:spcBef>
              <a:spcAft>
                <a:spcPts val="0"/>
              </a:spcAft>
              <a:buNone/>
            </a:pPr>
            <a:r>
              <a:rPr lang="en-AU"/>
              <a:t>b)G</a:t>
            </a:r>
            <a:r>
              <a:rPr lang="en-AU" sz="1200" b="0" i="0" u="none" strike="noStrike" cap="none">
                <a:solidFill>
                  <a:schemeClr val="dk1"/>
                </a:solidFill>
                <a:latin typeface="Calibri"/>
                <a:ea typeface="Calibri"/>
                <a:cs typeface="Calibri"/>
                <a:sym typeface="Calibri"/>
              </a:rPr>
              <a:t>ain an understanding of the nature of the operations of the PCBU’s business or undertaking and generally of the hazards and risks associated with those operations, and</a:t>
            </a:r>
            <a:endParaRPr/>
          </a:p>
          <a:p>
            <a:pPr marL="0" marR="0" lvl="0" indent="0" algn="l" rtl="0">
              <a:spcBef>
                <a:spcPts val="0"/>
              </a:spcBef>
              <a:spcAft>
                <a:spcPts val="0"/>
              </a:spcAft>
              <a:buNone/>
            </a:pPr>
            <a:r>
              <a:rPr lang="en-AU"/>
              <a:t>c)E</a:t>
            </a:r>
            <a:r>
              <a:rPr lang="en-AU" sz="1200" b="0" i="0" u="none" strike="noStrike" cap="none">
                <a:solidFill>
                  <a:schemeClr val="dk1"/>
                </a:solidFill>
                <a:latin typeface="Calibri"/>
                <a:ea typeface="Calibri"/>
                <a:cs typeface="Calibri"/>
                <a:sym typeface="Calibri"/>
              </a:rPr>
              <a:t>nsure that the PCBU has available for use, and uses, appropriate resources and processes to eliminate or minimise risks to health and safety from work carried out as part of the conduct of the business or undertaking, and</a:t>
            </a:r>
            <a:endParaRPr/>
          </a:p>
          <a:p>
            <a:pPr marL="0" marR="0" lvl="0" indent="0" algn="l" rtl="0">
              <a:spcBef>
                <a:spcPts val="0"/>
              </a:spcBef>
              <a:spcAft>
                <a:spcPts val="0"/>
              </a:spcAft>
              <a:buNone/>
            </a:pPr>
            <a:r>
              <a:rPr lang="en-AU"/>
              <a:t>d)E</a:t>
            </a:r>
            <a:r>
              <a:rPr lang="en-AU" sz="1200" b="0" i="0" u="none" strike="noStrike" cap="none">
                <a:solidFill>
                  <a:schemeClr val="dk1"/>
                </a:solidFill>
                <a:latin typeface="Calibri"/>
                <a:ea typeface="Calibri"/>
                <a:cs typeface="Calibri"/>
                <a:sym typeface="Calibri"/>
              </a:rPr>
              <a:t>nsure that the PCBU has appropriate processes for receiving and considering information regarding incidents, hazards and risks and responding in a timely way to that information, and</a:t>
            </a:r>
            <a:endParaRPr/>
          </a:p>
          <a:p>
            <a:pPr marL="0" marR="0" lvl="0" indent="0" algn="l" rtl="0">
              <a:spcBef>
                <a:spcPts val="0"/>
              </a:spcBef>
              <a:spcAft>
                <a:spcPts val="0"/>
              </a:spcAft>
              <a:buNone/>
            </a:pPr>
            <a:r>
              <a:rPr lang="en-AU"/>
              <a:t>e)E</a:t>
            </a:r>
            <a:r>
              <a:rPr lang="en-AU" sz="1200" b="0" i="0" u="none" strike="noStrike" cap="none">
                <a:solidFill>
                  <a:schemeClr val="dk1"/>
                </a:solidFill>
                <a:latin typeface="Calibri"/>
                <a:ea typeface="Calibri"/>
                <a:cs typeface="Calibri"/>
                <a:sym typeface="Calibri"/>
              </a:rPr>
              <a:t>nsure that the PCBU has, and implements, processes for complying with any duty or obligation of the PCBU under WHS legislation.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s.47 </a:t>
            </a: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Duty to consult workers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This would be reflected in discussions with Health and Safety Representatives (HSRs), toolbox talks, minutes, agendas, speaking to workers, records from changes to processes, policies or procedures.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a:p>
        </p:txBody>
      </p:sp>
      <p:sp>
        <p:nvSpPr>
          <p:cNvPr id="176" name="Google Shape;176;p2: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b="1" i="0" u="none" strike="noStrike" cap="none">
                <a:solidFill>
                  <a:schemeClr val="dk1"/>
                </a:solidFill>
                <a:latin typeface="Calibri"/>
                <a:ea typeface="Calibri"/>
                <a:cs typeface="Calibri"/>
                <a:sym typeface="Calibri"/>
              </a:rPr>
              <a:t>ACTION</a:t>
            </a:r>
            <a:r>
              <a:rPr lang="en-AU" sz="1200" b="0" i="0" u="none" strike="noStrike" cap="none">
                <a:solidFill>
                  <a:schemeClr val="dk1"/>
                </a:solidFill>
                <a:latin typeface="Calibri"/>
                <a:ea typeface="Calibri"/>
                <a:cs typeface="Calibri"/>
                <a:sym typeface="Calibri"/>
              </a:rPr>
              <a:t>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AU" sz="1200" b="0" i="0" u="none" strike="noStrike" cap="none">
                <a:solidFill>
                  <a:schemeClr val="dk1"/>
                </a:solidFill>
                <a:latin typeface="Calibri"/>
                <a:ea typeface="Calibri"/>
                <a:cs typeface="Calibri"/>
                <a:sym typeface="Calibri"/>
              </a:rPr>
              <a:t>Play video, if hyperlink doesn’t work use URL </a:t>
            </a:r>
            <a:r>
              <a:rPr lang="en-AU" sz="1200" b="0" i="0" u="sng" strike="noStrike" cap="none">
                <a:solidFill>
                  <a:schemeClr val="hlink"/>
                </a:solidFill>
                <a:latin typeface="Calibri"/>
                <a:ea typeface="Calibri"/>
                <a:cs typeface="Calibri"/>
                <a:sym typeface="Calibri"/>
                <a:hlinkClick r:id="rId3"/>
              </a:rPr>
              <a:t>https://youtu.be/f9Ya0mHsIgM</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AU" sz="1200" b="0" i="0" u="none" strike="noStrike" cap="none">
                <a:solidFill>
                  <a:schemeClr val="dk1"/>
                </a:solidFill>
                <a:latin typeface="Calibri"/>
                <a:ea typeface="Calibri"/>
                <a:cs typeface="Calibri"/>
                <a:sym typeface="Calibri"/>
              </a:rPr>
              <a:t>Handout fact sheet titled </a:t>
            </a:r>
            <a:r>
              <a:rPr lang="en-AU"/>
              <a:t>‘Young Workers’,  and </a:t>
            </a:r>
            <a:r>
              <a:rPr lang="en-AU" sz="1200" b="0" i="0" u="none" strike="noStrike" cap="none">
                <a:solidFill>
                  <a:schemeClr val="dk1"/>
                </a:solidFill>
                <a:latin typeface="Calibri"/>
                <a:ea typeface="Calibri"/>
                <a:cs typeface="Calibri"/>
                <a:sym typeface="Calibri"/>
              </a:rPr>
              <a:t>co-branded with Youthsafe</a:t>
            </a:r>
            <a:r>
              <a:rPr lang="en-AU"/>
              <a:t>.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SPEAKER DISCUSSION POINTS </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During adolescence the brain is experiencing one of the biggest periods of growth and is maturing both cognitively and emotionally.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The front part of the brain, the prefrontal cortex, is remodelled last. The prefrontal cortex is the decision-making part of the brain. It is responsible for your ability to plan and think about the consequences of actions, solve problems and control impulses. Changes in this part continue into early adulthood (mid 20s).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As the prefrontal cortex is still developing, young adults might rely on a part of the brain called the amygdala to make decisions and solve problems more than adults do. The amygdala is associated with emotions, impulses, aggression and instinctive behaviour.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According to studies, peer pressure has an effect on brain signals occurring in the risk and reward area of the brain. Compared to adults, teenagers were much more likely to take risks when their peers are around than when</a:t>
            </a:r>
            <a:r>
              <a:rPr lang="en-AU"/>
              <a:t> on</a:t>
            </a:r>
            <a:r>
              <a:rPr lang="en-AU" sz="1200" b="0" i="0" u="none" strike="noStrike" cap="none">
                <a:solidFill>
                  <a:schemeClr val="dk1"/>
                </a:solidFill>
                <a:latin typeface="Calibri"/>
                <a:ea typeface="Calibri"/>
                <a:cs typeface="Calibri"/>
                <a:sym typeface="Calibri"/>
              </a:rPr>
              <a:t> their own.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Peer pressure can be difficult for teenagers to deal with, and learning ways to say “no” or avoid pressure-filled situations can become overwhelming. Positive role models (mentors, supervisors, and managers) in the workplace are essential in empowering young worke</a:t>
            </a:r>
            <a:r>
              <a:rPr lang="en-AU" sz="1200" b="0" i="0" u="none" strike="noStrike" cap="none">
                <a:solidFill>
                  <a:schemeClr val="dk1"/>
                </a:solidFill>
                <a:highlight>
                  <a:schemeClr val="lt1"/>
                </a:highlight>
                <a:latin typeface="Calibri"/>
                <a:ea typeface="Calibri"/>
                <a:cs typeface="Calibri"/>
                <a:sym typeface="Calibri"/>
              </a:rPr>
              <a:t>rs to stay healthy and safe at work.</a:t>
            </a:r>
            <a:endParaRPr sz="1200" b="0" i="0" u="none" strike="noStrike" cap="none">
              <a:solidFill>
                <a:schemeClr val="dk1"/>
              </a:solidFill>
              <a:highlight>
                <a:schemeClr val="lt1"/>
              </a:highlight>
              <a:latin typeface="Calibri"/>
              <a:ea typeface="Calibri"/>
              <a:cs typeface="Calibri"/>
              <a:sym typeface="Calibri"/>
            </a:endParaRPr>
          </a:p>
        </p:txBody>
      </p:sp>
      <p:sp>
        <p:nvSpPr>
          <p:cNvPr id="186" name="Google Shape;186;p3: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100" b="1" i="0" u="none" strike="noStrike" cap="none">
                <a:latin typeface="Arial"/>
                <a:ea typeface="Arial"/>
                <a:cs typeface="Arial"/>
                <a:sym typeface="Arial"/>
              </a:rPr>
              <a:t>SPEAKER DISCUSSION POINTS </a:t>
            </a:r>
            <a:endParaRPr sz="1100">
              <a:latin typeface="Arial"/>
              <a:ea typeface="Arial"/>
              <a:cs typeface="Arial"/>
              <a:sym typeface="Arial"/>
            </a:endParaRPr>
          </a:p>
          <a:p>
            <a:pPr marL="0" marR="0" lvl="0" indent="0" algn="l" rtl="0">
              <a:spcBef>
                <a:spcPts val="0"/>
              </a:spcBef>
              <a:spcAft>
                <a:spcPts val="0"/>
              </a:spcAft>
              <a:buNone/>
            </a:pPr>
            <a:r>
              <a:rPr lang="en-AU" i="0" u="none" strike="noStrike" cap="none"/>
              <a:t>Many young people will experience violence, harassment and bullying in the workplace. Even through others in the workplace e.g. customers o</a:t>
            </a:r>
            <a:r>
              <a:rPr lang="en-AU"/>
              <a:t>r</a:t>
            </a:r>
            <a:r>
              <a:rPr lang="en-AU" i="0" u="none" strike="noStrike" cap="none"/>
              <a:t> volunteers.</a:t>
            </a:r>
            <a:r>
              <a:rPr lang="en-AU"/>
              <a:t> Workplace violence is never right and it is never just part of the job. Sadly many young people may be exposed to workplace violence.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AU"/>
              <a:t>Workplace violence includes behaviours such as:</a:t>
            </a:r>
            <a:endParaRPr/>
          </a:p>
          <a:p>
            <a:pPr marL="457200" marR="0" lvl="0" indent="-285750" algn="l" rtl="0">
              <a:spcBef>
                <a:spcPts val="0"/>
              </a:spcBef>
              <a:spcAft>
                <a:spcPts val="0"/>
              </a:spcAft>
              <a:buSzPts val="900"/>
              <a:buFont typeface="Calibri"/>
              <a:buChar char="●"/>
            </a:pPr>
            <a:r>
              <a:rPr lang="en-AU"/>
              <a:t>physical violence  (spitting, throwing objects) </a:t>
            </a:r>
            <a:endParaRPr/>
          </a:p>
          <a:p>
            <a:pPr marL="457200" marR="0" lvl="0" indent="-285750" algn="l" rtl="0">
              <a:spcBef>
                <a:spcPts val="0"/>
              </a:spcBef>
              <a:spcAft>
                <a:spcPts val="0"/>
              </a:spcAft>
              <a:buSzPts val="900"/>
              <a:buFont typeface="Calibri"/>
              <a:buChar char="●"/>
            </a:pPr>
            <a:r>
              <a:rPr lang="en-AU"/>
              <a:t>verbal abuse (threats, sneering, demeaning comments) </a:t>
            </a:r>
            <a:endParaRPr/>
          </a:p>
          <a:p>
            <a:pPr marL="457200" marR="0" lvl="0" indent="-285750" algn="l" rtl="0">
              <a:spcBef>
                <a:spcPts val="0"/>
              </a:spcBef>
              <a:spcAft>
                <a:spcPts val="0"/>
              </a:spcAft>
              <a:buSzPts val="900"/>
              <a:buFont typeface="Calibri"/>
              <a:buChar char="●"/>
            </a:pPr>
            <a:r>
              <a:rPr lang="en-AU"/>
              <a:t>leering, eye rolling and other rude behaviour</a:t>
            </a:r>
            <a:endParaRPr/>
          </a:p>
          <a:p>
            <a:pPr marL="0" marR="0" lvl="0" indent="0" algn="l" rtl="0">
              <a:spcBef>
                <a:spcPts val="0"/>
              </a:spcBef>
              <a:spcAft>
                <a:spcPts val="0"/>
              </a:spcAft>
              <a:buNone/>
            </a:pPr>
            <a:endParaRPr b="1">
              <a:highlight>
                <a:srgbClr val="FFFF00"/>
              </a:highlight>
            </a:endParaRPr>
          </a:p>
          <a:p>
            <a:pPr marL="0" marR="0" lvl="0" indent="0" algn="l" rtl="0">
              <a:spcBef>
                <a:spcPts val="0"/>
              </a:spcBef>
              <a:spcAft>
                <a:spcPts val="0"/>
              </a:spcAft>
              <a:buNone/>
            </a:pPr>
            <a:r>
              <a:rPr lang="en-AU"/>
              <a:t>which is not acceptable normally in society.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AU"/>
              <a:t>It can result in not just physical injuries but deep emotional wounds to workers, often which go untreated and undiagnosed for years. Even verbal abuse and rude behaviour has been found over time to have devastating effects on worker health. Workplace violence is a serious safety issue and should be reported to your employer immediately. SafeWork NSW takes these matters seriously and can provide advice on preventing and managing these risks. It can also be a criminal offence and should, in these instances, be also reported to the police.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AU">
                <a:solidFill>
                  <a:srgbClr val="000000"/>
                </a:solidFill>
              </a:rPr>
              <a:t> </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AU"/>
              <a:t>Immediately after a violent incident, you should consider:</a:t>
            </a:r>
            <a:endParaRPr/>
          </a:p>
          <a:p>
            <a:pPr marL="457200" lvl="0" indent="-285750" algn="l" rtl="0">
              <a:lnSpc>
                <a:spcPct val="115000"/>
              </a:lnSpc>
              <a:spcBef>
                <a:spcPts val="1000"/>
              </a:spcBef>
              <a:spcAft>
                <a:spcPts val="0"/>
              </a:spcAft>
              <a:buSzPts val="900"/>
              <a:buFont typeface="Calibri"/>
              <a:buChar char="●"/>
            </a:pPr>
            <a:r>
              <a:rPr lang="en-AU"/>
              <a:t>allowing the worker time off to recover which may be only 15 minutes. This should be offered even to workers who appear ok or if they look like they haven’t sustained physical injuries. At this time provide support immediately afterwards by checking in with the worker.  </a:t>
            </a:r>
            <a:endParaRPr/>
          </a:p>
          <a:p>
            <a:pPr marL="457200" lvl="0" indent="-285750" algn="l" rtl="0">
              <a:lnSpc>
                <a:spcPct val="115000"/>
              </a:lnSpc>
              <a:spcBef>
                <a:spcPts val="0"/>
              </a:spcBef>
              <a:spcAft>
                <a:spcPts val="0"/>
              </a:spcAft>
              <a:buSzPts val="900"/>
              <a:buFont typeface="Calibri"/>
              <a:buChar char="●"/>
            </a:pPr>
            <a:r>
              <a:rPr lang="en-AU"/>
              <a:t>follow up, even if the worker doesn't take time off work, with frequent checks. Offer if possible counselling or other forms of professional support, such as referring the individual to their own treating doctor. </a:t>
            </a:r>
            <a:endParaRPr/>
          </a:p>
          <a:p>
            <a:pPr marL="0" marR="0" lvl="0" indent="0" algn="l" rtl="0">
              <a:spcBef>
                <a:spcPts val="1000"/>
              </a:spcBef>
              <a:spcAft>
                <a:spcPts val="0"/>
              </a:spcAft>
              <a:buNone/>
            </a:pPr>
            <a:endParaRPr/>
          </a:p>
          <a:p>
            <a:pPr marL="0" lvl="0" indent="0" algn="l" rtl="0">
              <a:spcBef>
                <a:spcPts val="0"/>
              </a:spcBef>
              <a:spcAft>
                <a:spcPts val="0"/>
              </a:spcAft>
              <a:buSzPts val="1100"/>
              <a:buNone/>
            </a:pPr>
            <a:r>
              <a:rPr lang="en-AU" b="1">
                <a:highlight>
                  <a:schemeClr val="lt1"/>
                </a:highlight>
              </a:rPr>
              <a:t>Workplace bullying is defined as</a:t>
            </a:r>
            <a:r>
              <a:rPr lang="en-AU">
                <a:highlight>
                  <a:schemeClr val="lt1"/>
                </a:highlight>
              </a:rPr>
              <a:t> </a:t>
            </a:r>
            <a:r>
              <a:rPr lang="en-AU">
                <a:solidFill>
                  <a:srgbClr val="292B2C"/>
                </a:solidFill>
                <a:highlight>
                  <a:srgbClr val="FFFFFF"/>
                </a:highlight>
              </a:rPr>
              <a:t>repeated and unreasonable behaviour directed towards a worker or group of workers that creates a risk to health and safety.</a:t>
            </a:r>
            <a:endParaRPr>
              <a:solidFill>
                <a:srgbClr val="292B2C"/>
              </a:solidFill>
              <a:highlight>
                <a:srgbClr val="FFFFFF"/>
              </a:highlight>
            </a:endParaRPr>
          </a:p>
          <a:p>
            <a:pPr marL="0" lvl="0" indent="0" algn="l" rtl="0">
              <a:spcBef>
                <a:spcPts val="0"/>
              </a:spcBef>
              <a:spcAft>
                <a:spcPts val="0"/>
              </a:spcAft>
              <a:buSzPts val="1100"/>
              <a:buNone/>
            </a:pPr>
            <a:endParaRPr sz="1150">
              <a:solidFill>
                <a:srgbClr val="292B2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AU">
                <a:solidFill>
                  <a:srgbClr val="292B2C"/>
                </a:solidFill>
              </a:rPr>
              <a:t>Bullying can take different forms including psychological, physical or even indirect—for example deliberately excluding someone from work-related activities. It can be obvious and it can be subtle, which means it’s not always easy to spot.</a:t>
            </a:r>
            <a:endParaRPr>
              <a:solidFill>
                <a:srgbClr val="292B2C"/>
              </a:solidFill>
            </a:endParaRPr>
          </a:p>
          <a:p>
            <a:pPr marL="0" lvl="0" indent="0" algn="l" rtl="0">
              <a:lnSpc>
                <a:spcPct val="115000"/>
              </a:lnSpc>
              <a:spcBef>
                <a:spcPts val="0"/>
              </a:spcBef>
              <a:spcAft>
                <a:spcPts val="0"/>
              </a:spcAft>
              <a:buSzPts val="1100"/>
              <a:buNone/>
            </a:pPr>
            <a:endParaRPr>
              <a:solidFill>
                <a:srgbClr val="292B2C"/>
              </a:solidFill>
            </a:endParaRPr>
          </a:p>
          <a:p>
            <a:pPr marL="0" lvl="0" indent="0" algn="l" rtl="0">
              <a:lnSpc>
                <a:spcPct val="115000"/>
              </a:lnSpc>
              <a:spcBef>
                <a:spcPts val="0"/>
              </a:spcBef>
              <a:spcAft>
                <a:spcPts val="0"/>
              </a:spcAft>
              <a:buClr>
                <a:schemeClr val="dk1"/>
              </a:buClr>
              <a:buSzPts val="1100"/>
              <a:buFont typeface="Arial"/>
              <a:buNone/>
            </a:pPr>
            <a:r>
              <a:rPr lang="en-AU" sz="1150">
                <a:solidFill>
                  <a:srgbClr val="292B2C"/>
                </a:solidFill>
              </a:rPr>
              <a:t>Some examples of workplace bullying include:</a:t>
            </a:r>
            <a:endParaRPr sz="1150">
              <a:solidFill>
                <a:srgbClr val="292B2C"/>
              </a:solidFill>
            </a:endParaRPr>
          </a:p>
          <a:p>
            <a:pPr marL="736600" lvl="0" indent="-301625" algn="l" rtl="0">
              <a:lnSpc>
                <a:spcPct val="115000"/>
              </a:lnSpc>
              <a:spcBef>
                <a:spcPts val="0"/>
              </a:spcBef>
              <a:spcAft>
                <a:spcPts val="0"/>
              </a:spcAft>
              <a:buClr>
                <a:srgbClr val="292B2C"/>
              </a:buClr>
              <a:buSzPts val="1150"/>
              <a:buFont typeface="Calibri"/>
              <a:buChar char="●"/>
            </a:pPr>
            <a:r>
              <a:rPr lang="en-AU" sz="1150">
                <a:solidFill>
                  <a:srgbClr val="292B2C"/>
                </a:solidFill>
              </a:rPr>
              <a:t>abusive or offensive language or comments</a:t>
            </a:r>
            <a:endParaRPr sz="1150">
              <a:solidFill>
                <a:srgbClr val="292B2C"/>
              </a:solidFill>
            </a:endParaRPr>
          </a:p>
          <a:p>
            <a:pPr marL="736600" lvl="0" indent="-301625" algn="l" rtl="0">
              <a:lnSpc>
                <a:spcPct val="115000"/>
              </a:lnSpc>
              <a:spcBef>
                <a:spcPts val="0"/>
              </a:spcBef>
              <a:spcAft>
                <a:spcPts val="0"/>
              </a:spcAft>
              <a:buClr>
                <a:srgbClr val="292B2C"/>
              </a:buClr>
              <a:buSzPts val="1150"/>
              <a:buFont typeface="Calibri"/>
              <a:buChar char="●"/>
            </a:pPr>
            <a:r>
              <a:rPr lang="en-AU" sz="1150">
                <a:solidFill>
                  <a:srgbClr val="292B2C"/>
                </a:solidFill>
              </a:rPr>
              <a:t>aggressive and intimidating behaviour</a:t>
            </a:r>
            <a:endParaRPr sz="1150">
              <a:solidFill>
                <a:srgbClr val="292B2C"/>
              </a:solidFill>
            </a:endParaRPr>
          </a:p>
          <a:p>
            <a:pPr marL="736600" lvl="0" indent="-301625" algn="l" rtl="0">
              <a:lnSpc>
                <a:spcPct val="115000"/>
              </a:lnSpc>
              <a:spcBef>
                <a:spcPts val="0"/>
              </a:spcBef>
              <a:spcAft>
                <a:spcPts val="0"/>
              </a:spcAft>
              <a:buClr>
                <a:srgbClr val="292B2C"/>
              </a:buClr>
              <a:buSzPts val="1150"/>
              <a:buFont typeface="Calibri"/>
              <a:buChar char="●"/>
            </a:pPr>
            <a:r>
              <a:rPr lang="en-AU" sz="1150">
                <a:solidFill>
                  <a:srgbClr val="292B2C"/>
                </a:solidFill>
              </a:rPr>
              <a:t>belittling or humiliating comments</a:t>
            </a:r>
            <a:endParaRPr sz="1150">
              <a:solidFill>
                <a:srgbClr val="292B2C"/>
              </a:solidFill>
            </a:endParaRPr>
          </a:p>
          <a:p>
            <a:pPr marL="736600" lvl="0" indent="-301625" algn="l" rtl="0">
              <a:lnSpc>
                <a:spcPct val="115000"/>
              </a:lnSpc>
              <a:spcBef>
                <a:spcPts val="0"/>
              </a:spcBef>
              <a:spcAft>
                <a:spcPts val="0"/>
              </a:spcAft>
              <a:buClr>
                <a:srgbClr val="292B2C"/>
              </a:buClr>
              <a:buSzPts val="1150"/>
              <a:buFont typeface="Calibri"/>
              <a:buChar char="●"/>
            </a:pPr>
            <a:r>
              <a:rPr lang="en-AU" sz="1150">
                <a:solidFill>
                  <a:srgbClr val="292B2C"/>
                </a:solidFill>
              </a:rPr>
              <a:t>practical jokes or initiation</a:t>
            </a:r>
            <a:endParaRPr sz="1150">
              <a:solidFill>
                <a:srgbClr val="292B2C"/>
              </a:solidFill>
            </a:endParaRPr>
          </a:p>
          <a:p>
            <a:pPr marL="736600" lvl="0" indent="-301625" algn="l" rtl="0">
              <a:lnSpc>
                <a:spcPct val="115000"/>
              </a:lnSpc>
              <a:spcBef>
                <a:spcPts val="0"/>
              </a:spcBef>
              <a:spcAft>
                <a:spcPts val="0"/>
              </a:spcAft>
              <a:buClr>
                <a:srgbClr val="292B2C"/>
              </a:buClr>
              <a:buSzPts val="1150"/>
              <a:buFont typeface="Calibri"/>
              <a:buChar char="●"/>
            </a:pPr>
            <a:r>
              <a:rPr lang="en-AU" sz="1150">
                <a:solidFill>
                  <a:srgbClr val="292B2C"/>
                </a:solidFill>
              </a:rPr>
              <a:t>unjustified criticism or complaints.</a:t>
            </a:r>
            <a:endParaRPr/>
          </a:p>
          <a:p>
            <a:pPr marL="0" marR="0" lvl="0" indent="0" algn="l" rtl="0">
              <a:spcBef>
                <a:spcPts val="1700"/>
              </a:spcBef>
              <a:spcAft>
                <a:spcPts val="0"/>
              </a:spcAft>
              <a:buNone/>
            </a:pPr>
            <a:r>
              <a:rPr lang="en-AU" sz="1200" b="0" i="0" u="none" strike="noStrike" cap="none">
                <a:solidFill>
                  <a:schemeClr val="dk1"/>
                </a:solidFill>
                <a:latin typeface="Calibri"/>
                <a:ea typeface="Calibri"/>
                <a:cs typeface="Calibri"/>
                <a:sym typeface="Calibri"/>
              </a:rPr>
              <a:t>The true extent of workplace bullying and harassment is difficult to measure as young people are less likely to make reports because of the difficulties of making claims and because of concerns about the impact of reporting on their job.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t>
            </a:r>
            <a:r>
              <a:rPr lang="en-AU"/>
              <a:t>I</a:t>
            </a:r>
            <a:r>
              <a:rPr lang="en-AU" sz="1200" b="0" i="0" u="none" strike="noStrike" cap="none">
                <a:solidFill>
                  <a:schemeClr val="dk1"/>
                </a:solidFill>
                <a:latin typeface="Calibri"/>
                <a:ea typeface="Calibri"/>
                <a:cs typeface="Calibri"/>
                <a:sym typeface="Calibri"/>
              </a:rPr>
              <a:t>nformation sourced from Australian Human Rights Commission -https://bullying.humanrights.gov.au/violence-harrassment-and-bullying-children-and-young-people-5#fn85)</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The studies have shown that not only the targets of bullying, but also bystanders, suffer when someone is bullied in the workplace. Bullying must therefore be regarded as a problem for the entire work unit and not merely as a problem of the target.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AU" b="1"/>
              <a:t>ACTION</a:t>
            </a:r>
            <a:endParaRPr b="1"/>
          </a:p>
          <a:p>
            <a:pPr marL="0" lvl="0" indent="0" algn="l" rtl="0">
              <a:spcBef>
                <a:spcPts val="0"/>
              </a:spcBef>
              <a:spcAft>
                <a:spcPts val="0"/>
              </a:spcAft>
              <a:buSzPts val="1100"/>
              <a:buNone/>
            </a:pPr>
            <a:r>
              <a:rPr lang="en-AU"/>
              <a:t>Handout the fact sheet titled ‘Young workers and mental health’, as extra reading for later. </a:t>
            </a:r>
            <a:endParaRPr/>
          </a:p>
          <a:p>
            <a:pPr marL="0" lvl="0" indent="0" algn="l" rtl="0">
              <a:spcBef>
                <a:spcPts val="0"/>
              </a:spcBef>
              <a:spcAft>
                <a:spcPts val="0"/>
              </a:spcAft>
              <a:buSzPts val="1100"/>
              <a:buNone/>
            </a:pP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BACKGROUND INFORMATION </a:t>
            </a:r>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You may consider raising the topic of the bystander effect in regards to bullying as leaders in the organisation play an important role in setting the tone of the workplace and what is and isn’t acceptable behaviours, “the standard you walk past is the standard you accept” - </a:t>
            </a:r>
            <a:r>
              <a:rPr lang="en-AU" sz="1200" b="1" i="0" u="none" strike="noStrike" cap="none">
                <a:solidFill>
                  <a:schemeClr val="dk1"/>
                </a:solidFill>
                <a:latin typeface="Calibri"/>
                <a:ea typeface="Calibri"/>
                <a:cs typeface="Calibri"/>
                <a:sym typeface="Calibri"/>
              </a:rPr>
              <a:t>David Hurley </a:t>
            </a:r>
            <a:r>
              <a:rPr lang="en-AU" sz="1200" b="0" i="0" u="none" strike="noStrike" cap="none">
                <a:solidFill>
                  <a:schemeClr val="dk1"/>
                </a:solidFill>
                <a:latin typeface="Calibri"/>
                <a:ea typeface="Calibri"/>
                <a:cs typeface="Calibri"/>
                <a:sym typeface="Calibri"/>
              </a:rPr>
              <a:t>(General Australian Army) also made famous by David Morrison (Lieutenant General Australian Army).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 bystander could be anyone who sees or otherwise becomes aware of behaviour that appears worthy of comment or action.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A responsible bystander may be able to react immediately and on the spot, at times when action is safe and appropriate. This may be more effective in affirming good behaviour or discouraging unacceptable behaviour than are reactions that are</a:t>
            </a:r>
            <a:r>
              <a:rPr lang="en-AU"/>
              <a:t> </a:t>
            </a:r>
            <a:r>
              <a:rPr lang="en-AU" sz="1200" b="0" i="0" u="none" strike="noStrike" cap="none">
                <a:solidFill>
                  <a:schemeClr val="dk1"/>
                </a:solidFill>
                <a:latin typeface="Calibri"/>
                <a:ea typeface="Calibri"/>
                <a:cs typeface="Calibri"/>
                <a:sym typeface="Calibri"/>
              </a:rPr>
              <a:t>delayed. In addition, affirming useful innovations and catching errors on the spot may be more cost effective than are delayed responses. (Bystander Training</a:t>
            </a:r>
            <a:r>
              <a:rPr lang="en-AU"/>
              <a:t> </a:t>
            </a:r>
            <a:r>
              <a:rPr lang="en-AU" sz="1200" b="0" i="0" u="none" strike="noStrike" cap="none">
                <a:solidFill>
                  <a:schemeClr val="dk1"/>
                </a:solidFill>
                <a:latin typeface="Calibri"/>
                <a:ea typeface="Calibri"/>
                <a:cs typeface="Calibri"/>
                <a:sym typeface="Calibri"/>
              </a:rPr>
              <a:t>within Organizations_Maureen Scully and Mary Rowe: Journal of the International Ombudsman Association_ 2009</a:t>
            </a:r>
            <a:r>
              <a:rPr lang="en-AU"/>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3" name="Google Shape;193;p6: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0562" y="4721186"/>
            <a:ext cx="544449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b="1" i="0" u="none" strike="noStrike" cap="none">
                <a:solidFill>
                  <a:schemeClr val="dk1"/>
                </a:solidFill>
                <a:latin typeface="Calibri"/>
                <a:ea typeface="Calibri"/>
                <a:cs typeface="Calibri"/>
                <a:sym typeface="Calibri"/>
              </a:rPr>
              <a:t>SESSION ACTIVITIES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You can use these quotes to generate discussion</a:t>
            </a:r>
            <a:r>
              <a:rPr lang="en-AU"/>
              <a:t>, it’s t</a:t>
            </a:r>
            <a:r>
              <a:rPr lang="en-AU" sz="1200" b="0" i="0" u="none" strike="noStrike" cap="none">
                <a:solidFill>
                  <a:schemeClr val="dk1"/>
                </a:solidFill>
                <a:latin typeface="Calibri"/>
                <a:ea typeface="Calibri"/>
                <a:cs typeface="Calibri"/>
                <a:sym typeface="Calibri"/>
              </a:rPr>
              <a:t>he reality of what’s happening to some young workers.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None/>
            </a:pPr>
            <a:r>
              <a:rPr lang="en-AU"/>
              <a:t>Ask participants to pick a colour and break up into groups. </a:t>
            </a:r>
            <a:endParaRPr/>
          </a:p>
          <a:p>
            <a:pPr marL="0" marR="0" lvl="0" indent="0" algn="l" rtl="0">
              <a:lnSpc>
                <a:spcPct val="100000"/>
              </a:lnSpc>
              <a:spcBef>
                <a:spcPts val="0"/>
              </a:spcBef>
              <a:spcAft>
                <a:spcPts val="0"/>
              </a:spcAft>
              <a:buNone/>
            </a:pPr>
            <a:r>
              <a:rPr lang="en-AU"/>
              <a:t>Role play a young worker coming to their supervisor and telling you about this scenario saying these comments.</a:t>
            </a:r>
            <a:endParaRPr/>
          </a:p>
          <a:p>
            <a:pPr marL="0" marR="0" lvl="0" indent="0" algn="l" rtl="0">
              <a:lnSpc>
                <a:spcPct val="100000"/>
              </a:lnSpc>
              <a:spcBef>
                <a:spcPts val="0"/>
              </a:spcBef>
              <a:spcAft>
                <a:spcPts val="0"/>
              </a:spcAft>
              <a:buNone/>
            </a:pPr>
            <a:r>
              <a:rPr lang="en-AU"/>
              <a:t>Consider what appropriate response and actions  the supervisor would take.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AU" b="1"/>
              <a:t>Remember to reinforce the positive behaviour of young workers speaking up and asking their supervisor for help. </a:t>
            </a:r>
            <a:endParaRPr b="1"/>
          </a:p>
          <a:p>
            <a:pPr marL="0" marR="0" lvl="0" indent="0" algn="l" rtl="0">
              <a:lnSpc>
                <a:spcPct val="100000"/>
              </a:lnSpc>
              <a:spcBef>
                <a:spcPts val="0"/>
              </a:spcBef>
              <a:spcAft>
                <a:spcPts val="0"/>
              </a:spcAft>
              <a:buNone/>
            </a:pPr>
            <a:endParaRPr b="1" u="sng"/>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Comments sourced from - http://www.youngworkers.org.au/publications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1" i="0" u="none" strike="noStrike" cap="none">
                <a:solidFill>
                  <a:schemeClr val="dk1"/>
                </a:solidFill>
                <a:latin typeface="Calibri"/>
                <a:ea typeface="Calibri"/>
                <a:cs typeface="Calibri"/>
                <a:sym typeface="Calibri"/>
              </a:rPr>
              <a:t>BACKGROUND INFORM</a:t>
            </a:r>
            <a:r>
              <a:rPr lang="en-AU" b="1"/>
              <a:t>A</a:t>
            </a:r>
            <a:r>
              <a:rPr lang="en-AU" sz="1200" b="1" i="0" u="none" strike="noStrike" cap="none">
                <a:solidFill>
                  <a:schemeClr val="dk1"/>
                </a:solidFill>
                <a:latin typeface="Calibri"/>
                <a:ea typeface="Calibri"/>
                <a:cs typeface="Calibri"/>
                <a:sym typeface="Calibri"/>
              </a:rPr>
              <a:t>TION FOR SPEAKER</a:t>
            </a:r>
            <a:endParaRPr/>
          </a:p>
          <a:p>
            <a:pPr marL="0" marR="0" lvl="0" indent="0" algn="l" rtl="0">
              <a:spcBef>
                <a:spcPts val="0"/>
              </a:spcBef>
              <a:spcAft>
                <a:spcPts val="0"/>
              </a:spcAft>
              <a:buNone/>
            </a:pPr>
            <a:r>
              <a:rPr lang="en-AU" sz="1200" b="1" i="0" u="none" strike="noStrike" cap="none">
                <a:solidFill>
                  <a:schemeClr val="dk1"/>
                </a:solidFill>
                <a:latin typeface="Calibri"/>
                <a:ea typeface="Calibri"/>
                <a:cs typeface="Calibri"/>
                <a:sym typeface="Calibri"/>
              </a:rPr>
              <a:t>Leadership is crucial</a:t>
            </a:r>
            <a:endParaRP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Employers, supervisors, managers and other leaders of young workers have the greatest influence on their health and safety as well as their attitude towards </a:t>
            </a:r>
            <a:r>
              <a:rPr lang="en-AU"/>
              <a:t>safety</a:t>
            </a:r>
            <a:r>
              <a:rPr lang="en-AU" sz="1200" b="0" i="0" u="none" strike="noStrike" cap="none">
                <a:solidFill>
                  <a:schemeClr val="dk1"/>
                </a:solidFill>
                <a:latin typeface="Calibri"/>
                <a:ea typeface="Calibri"/>
                <a:cs typeface="Calibri"/>
                <a:sym typeface="Calibri"/>
              </a:rPr>
              <a:t>. They can help create healthy and </a:t>
            </a:r>
            <a:r>
              <a:rPr lang="en-AU" sz="1200" b="0" i="0" u="none" strike="noStrike" cap="none">
                <a:solidFill>
                  <a:schemeClr val="dk1"/>
                </a:solidFill>
                <a:highlight>
                  <a:schemeClr val="lt1"/>
                </a:highlight>
                <a:latin typeface="Calibri"/>
                <a:ea typeface="Calibri"/>
                <a:cs typeface="Calibri"/>
                <a:sym typeface="Calibri"/>
              </a:rPr>
              <a:t>safe environments for young workers by:</a:t>
            </a:r>
            <a:endParaRPr>
              <a:highlight>
                <a:schemeClr val="lt1"/>
              </a:highlight>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highlight>
                  <a:schemeClr val="lt1"/>
                </a:highlight>
                <a:latin typeface="Calibri"/>
                <a:ea typeface="Calibri"/>
                <a:cs typeface="Calibri"/>
                <a:sym typeface="Calibri"/>
              </a:rPr>
              <a:t>providing the right tools, training and</a:t>
            </a:r>
            <a:r>
              <a:rPr lang="en-AU" sz="1200" b="0" i="0" u="none" strike="noStrike" cap="none">
                <a:solidFill>
                  <a:schemeClr val="dk1"/>
                </a:solidFill>
                <a:latin typeface="Calibri"/>
                <a:ea typeface="Calibri"/>
                <a:cs typeface="Calibri"/>
                <a:sym typeface="Calibri"/>
              </a:rPr>
              <a:t> supervision to complete their work safely</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educating them about their WHS rights and responsibilities</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empowering them to have the confidence to speak up about health and safety in the workplace, and</a:t>
            </a:r>
            <a:endParaRPr/>
          </a:p>
          <a:p>
            <a:pPr marL="171450" marR="0" lvl="0" indent="-171450" algn="l" rtl="0">
              <a:spcBef>
                <a:spcPts val="0"/>
              </a:spcBef>
              <a:spcAft>
                <a:spcPts val="0"/>
              </a:spcAft>
              <a:buClr>
                <a:schemeClr val="dk1"/>
              </a:buClr>
              <a:buSzPts val="1200"/>
              <a:buFont typeface="Arial"/>
              <a:buChar char="•"/>
            </a:pPr>
            <a:r>
              <a:rPr lang="en-AU" sz="1200" b="0" i="0" u="none" strike="noStrike" cap="none">
                <a:solidFill>
                  <a:schemeClr val="dk1"/>
                </a:solidFill>
                <a:latin typeface="Calibri"/>
                <a:ea typeface="Calibri"/>
                <a:cs typeface="Calibri"/>
                <a:sym typeface="Calibri"/>
              </a:rPr>
              <a:t>fostering a positive workplace culture that engages young workers in WHS.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AU" sz="1200" b="0" i="0" u="none" strike="noStrike" cap="none">
                <a:solidFill>
                  <a:schemeClr val="dk1"/>
                </a:solidFill>
                <a:latin typeface="Calibri"/>
                <a:ea typeface="Calibri"/>
                <a:cs typeface="Calibri"/>
                <a:sym typeface="Calibri"/>
              </a:rPr>
              <a:t>(Information taken from SafeWork Australia - https://www.safeworkaustralia.gov.au/young-workers)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b="0" i="0" u="none" strike="noStrike" cap="none">
                <a:solidFill>
                  <a:schemeClr val="dk1"/>
                </a:solidFill>
                <a:latin typeface="Calibri"/>
                <a:ea typeface="Calibri"/>
                <a:cs typeface="Calibri"/>
                <a:sym typeface="Calibri"/>
              </a:rPr>
              <a:t>The following slides will explore the important aspects that employers, supervisors, managers and other leaders of young workers should be aware of. </a:t>
            </a:r>
            <a:endParaRPr sz="1200" b="0" i="0" u="none" strike="noStrike" cap="none">
              <a:solidFill>
                <a:schemeClr val="dk1"/>
              </a:solidFill>
              <a:latin typeface="Calibri"/>
              <a:ea typeface="Calibri"/>
              <a:cs typeface="Calibri"/>
              <a:sym typeface="Calibri"/>
            </a:endParaRPr>
          </a:p>
        </p:txBody>
      </p:sp>
      <p:sp>
        <p:nvSpPr>
          <p:cNvPr id="200" name="Google Shape;200;p5:notes"/>
          <p:cNvSpPr txBox="1">
            <a:spLocks noGrp="1"/>
          </p:cNvSpPr>
          <p:nvPr>
            <p:ph type="sldNum" idx="12"/>
          </p:nvPr>
        </p:nvSpPr>
        <p:spPr>
          <a:xfrm>
            <a:off x="3854939" y="9440646"/>
            <a:ext cx="2949099"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81383ed8e_1_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81383ed8e_1_1: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100" b="1">
                <a:latin typeface="Arial"/>
                <a:ea typeface="Arial"/>
                <a:cs typeface="Arial"/>
                <a:sym typeface="Arial"/>
              </a:rPr>
              <a:t>SPEAKER DISCUSSION POINTS</a:t>
            </a:r>
            <a:endParaRPr sz="1100" b="1">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AU">
                <a:solidFill>
                  <a:srgbClr val="292B2C"/>
                </a:solidFill>
                <a:highlight>
                  <a:srgbClr val="FFFFFF"/>
                </a:highlight>
              </a:rPr>
              <a:t>In September 2006, 19-year-old Brodie Panlock ended her life after enduring ongoing humiliating and intimidating bullying by her co-workers at a café in Hawthorn. Her death is a tragic reminder of the serious consequences that bullying can have on victims, their families and the community.</a:t>
            </a:r>
            <a:endParaRPr>
              <a:solidFill>
                <a:srgbClr val="292B2C"/>
              </a:solidFill>
              <a:highlight>
                <a:srgbClr val="FFFFFF"/>
              </a:highlight>
            </a:endParaRPr>
          </a:p>
          <a:p>
            <a:pPr marL="0" lvl="0" indent="0" algn="l" rtl="0">
              <a:spcBef>
                <a:spcPts val="0"/>
              </a:spcBef>
              <a:spcAft>
                <a:spcPts val="0"/>
              </a:spcAft>
              <a:buNone/>
            </a:pPr>
            <a:endParaRPr>
              <a:solidFill>
                <a:srgbClr val="292B2C"/>
              </a:solidFill>
              <a:highlight>
                <a:srgbClr val="FFFFFF"/>
              </a:highlight>
            </a:endParaRPr>
          </a:p>
          <a:p>
            <a:pPr marL="0" lvl="0" indent="0" algn="l" rtl="0">
              <a:spcBef>
                <a:spcPts val="0"/>
              </a:spcBef>
              <a:spcAft>
                <a:spcPts val="0"/>
              </a:spcAft>
              <a:buClr>
                <a:schemeClr val="dk1"/>
              </a:buClr>
              <a:buSzPts val="1200"/>
              <a:buFont typeface="Calibri"/>
              <a:buNone/>
            </a:pPr>
            <a:r>
              <a:rPr lang="en-AU" b="1"/>
              <a:t>ACTION</a:t>
            </a:r>
            <a:r>
              <a:rPr lang="en-AU"/>
              <a:t> </a:t>
            </a:r>
            <a:endParaRPr/>
          </a:p>
          <a:p>
            <a:pPr marL="0" lvl="0" indent="0" algn="l" rtl="0">
              <a:spcBef>
                <a:spcPts val="0"/>
              </a:spcBef>
              <a:spcAft>
                <a:spcPts val="0"/>
              </a:spcAft>
              <a:buNone/>
            </a:pPr>
            <a:r>
              <a:rPr lang="en-AU"/>
              <a:t>Play video, if hyperlink doesn’t work use URL </a:t>
            </a:r>
            <a:r>
              <a:rPr lang="en-AU" u="sng">
                <a:solidFill>
                  <a:schemeClr val="hlink"/>
                </a:solidFill>
                <a:hlinkClick r:id="rId3"/>
              </a:rPr>
              <a:t>https://www.youtube.com/watch?v=uJ0WkM6mEyg&amp;gl=AU&amp;hl=en-GB</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AU"/>
              <a:t>The following slides will explore the important aspects that employers, supervisors, managers and other leaders of young workers should be aware of.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6" name="Google Shape;216;g481383ed8e_1_1: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69cfdeb89_1_1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69cfdeb89_1_14:notes"/>
          <p:cNvSpPr txBox="1">
            <a:spLocks noGrp="1"/>
          </p:cNvSpPr>
          <p:nvPr>
            <p:ph type="body" idx="1"/>
          </p:nvPr>
        </p:nvSpPr>
        <p:spPr>
          <a:xfrm>
            <a:off x="680562" y="4721186"/>
            <a:ext cx="5444400" cy="447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469cfdeb89_1_14:notes"/>
          <p:cNvSpPr txBox="1">
            <a:spLocks noGrp="1"/>
          </p:cNvSpPr>
          <p:nvPr>
            <p:ph type="sldNum" idx="12"/>
          </p:nvPr>
        </p:nvSpPr>
        <p:spPr>
          <a:xfrm>
            <a:off x="3854939" y="9440646"/>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2"/>
          <p:cNvSpPr/>
          <p:nvPr/>
        </p:nvSpPr>
        <p:spPr>
          <a:xfrm>
            <a:off x="-22200" y="1"/>
            <a:ext cx="9188400" cy="570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subTitle" idx="1"/>
          </p:nvPr>
        </p:nvSpPr>
        <p:spPr>
          <a:xfrm>
            <a:off x="317500" y="4322614"/>
            <a:ext cx="4495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260351" y="3121379"/>
            <a:ext cx="6000900" cy="1078200"/>
          </a:xfrm>
          <a:prstGeom prst="rect">
            <a:avLst/>
          </a:prstGeom>
          <a:noFill/>
          <a:ln>
            <a:noFill/>
          </a:ln>
        </p:spPr>
        <p:txBody>
          <a:bodyPr spcFirstLastPara="1" wrap="square" lIns="72000" tIns="72000" rIns="0" bIns="0" anchor="b"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8" name="Google Shape;18;p2"/>
          <p:cNvPicPr preferRelativeResize="0"/>
          <p:nvPr/>
        </p:nvPicPr>
        <p:blipFill rotWithShape="1">
          <a:blip r:embed="rId2">
            <a:alphaModFix/>
          </a:blip>
          <a:srcRect/>
          <a:stretch/>
        </p:blipFill>
        <p:spPr>
          <a:xfrm>
            <a:off x="6968738" y="6398733"/>
            <a:ext cx="1863681" cy="179731"/>
          </a:xfrm>
          <a:prstGeom prst="rect">
            <a:avLst/>
          </a:prstGeom>
          <a:noFill/>
          <a:ln>
            <a:noFill/>
          </a:ln>
        </p:spPr>
      </p:pic>
      <p:pic>
        <p:nvPicPr>
          <p:cNvPr id="19" name="Google Shape;19;p2"/>
          <p:cNvPicPr preferRelativeResize="0"/>
          <p:nvPr/>
        </p:nvPicPr>
        <p:blipFill rotWithShape="1">
          <a:blip r:embed="rId3">
            <a:alphaModFix/>
          </a:blip>
          <a:srcRect/>
          <a:stretch/>
        </p:blipFill>
        <p:spPr>
          <a:xfrm>
            <a:off x="362852" y="5963051"/>
            <a:ext cx="597801" cy="649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Head 2 columns text">
  <p:cSld name="Title Head 2 columns text">
    <p:spTree>
      <p:nvGrpSpPr>
        <p:cNvPr id="1" name="Shape 84"/>
        <p:cNvGrpSpPr/>
        <p:nvPr/>
      </p:nvGrpSpPr>
      <p:grpSpPr>
        <a:xfrm>
          <a:off x="0" y="0"/>
          <a:ext cx="0" cy="0"/>
          <a:chOff x="0" y="0"/>
          <a:chExt cx="0" cy="0"/>
        </a:xfrm>
      </p:grpSpPr>
      <p:sp>
        <p:nvSpPr>
          <p:cNvPr id="85" name="Google Shape;85;p11"/>
          <p:cNvSpPr txBox="1">
            <a:spLocks noGrp="1"/>
          </p:cNvSpPr>
          <p:nvPr>
            <p:ph type="body" idx="1"/>
          </p:nvPr>
        </p:nvSpPr>
        <p:spPr>
          <a:xfrm>
            <a:off x="457200" y="1343879"/>
            <a:ext cx="8064600" cy="402300"/>
          </a:xfrm>
          <a:prstGeom prst="rect">
            <a:avLst/>
          </a:prstGeom>
          <a:noFill/>
          <a:ln>
            <a:noFill/>
          </a:ln>
        </p:spPr>
        <p:txBody>
          <a:bodyPr spcFirstLastPara="1" wrap="square" lIns="0" tIns="0" rIns="0" bIns="0" anchor="t" anchorCtr="0"/>
          <a:lstStyle>
            <a:lvl1pPr marL="457200" marR="0" lvl="0" indent="-228600" algn="l" rtl="0">
              <a:spcBef>
                <a:spcPts val="360"/>
              </a:spcBef>
              <a:spcAft>
                <a:spcPts val="0"/>
              </a:spcAft>
              <a:buClr>
                <a:schemeClr val="accent2"/>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1"/>
          <p:cNvSpPr txBox="1">
            <a:spLocks noGrp="1"/>
          </p:cNvSpPr>
          <p:nvPr>
            <p:ph type="body" idx="2"/>
          </p:nvPr>
        </p:nvSpPr>
        <p:spPr>
          <a:xfrm>
            <a:off x="457200" y="1841500"/>
            <a:ext cx="8064600" cy="4160700"/>
          </a:xfrm>
          <a:prstGeom prst="rect">
            <a:avLst/>
          </a:prstGeom>
          <a:noFill/>
          <a:ln>
            <a:noFill/>
          </a:ln>
        </p:spPr>
        <p:txBody>
          <a:bodyPr spcFirstLastPara="1" wrap="square" lIns="0" tIns="0" rIns="0" bIns="0" anchor="t" anchorCtr="0"/>
          <a:lstStyle>
            <a:lvl1pPr marL="457200" marR="0" lvl="0" indent="-228600" algn="l" rtl="0">
              <a:lnSpc>
                <a:spcPct val="90000"/>
              </a:lnSpc>
              <a:spcBef>
                <a:spcPts val="90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2"/>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Google Shape;87;p11"/>
          <p:cNvSpPr txBox="1">
            <a:spLocks noGrp="1"/>
          </p:cNvSpPr>
          <p:nvPr>
            <p:ph type="title"/>
          </p:nvPr>
        </p:nvSpPr>
        <p:spPr>
          <a:xfrm>
            <a:off x="457200" y="461417"/>
            <a:ext cx="81468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1"/>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52B1E"/>
              </a:solidFill>
              <a:latin typeface="Arial"/>
              <a:ea typeface="Arial"/>
              <a:cs typeface="Arial"/>
              <a:sym typeface="Arial"/>
            </a:endParaRPr>
          </a:p>
        </p:txBody>
      </p:sp>
      <p:pic>
        <p:nvPicPr>
          <p:cNvPr id="89" name="Google Shape;89;p11"/>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 Bullets Half Pic Portrait">
  <p:cSld name="Head Bullets Half Pic Portrait">
    <p:spTree>
      <p:nvGrpSpPr>
        <p:cNvPr id="1" name="Shape 90"/>
        <p:cNvGrpSpPr/>
        <p:nvPr/>
      </p:nvGrpSpPr>
      <p:grpSpPr>
        <a:xfrm>
          <a:off x="0" y="0"/>
          <a:ext cx="0" cy="0"/>
          <a:chOff x="0" y="0"/>
          <a:chExt cx="0" cy="0"/>
        </a:xfrm>
      </p:grpSpPr>
      <p:pic>
        <p:nvPicPr>
          <p:cNvPr id="91" name="Google Shape;91;p12" descr="100035-56_PPT.jpg"/>
          <p:cNvPicPr preferRelativeResize="0"/>
          <p:nvPr/>
        </p:nvPicPr>
        <p:blipFill rotWithShape="1">
          <a:blip r:embed="rId2">
            <a:alphaModFix/>
          </a:blip>
          <a:srcRect l="46268" r="10818" b="358"/>
          <a:stretch/>
        </p:blipFill>
        <p:spPr>
          <a:xfrm>
            <a:off x="0" y="0"/>
            <a:ext cx="4412036" cy="6858000"/>
          </a:xfrm>
          <a:prstGeom prst="rect">
            <a:avLst/>
          </a:prstGeom>
          <a:noFill/>
          <a:ln>
            <a:noFill/>
          </a:ln>
        </p:spPr>
      </p:pic>
      <p:sp>
        <p:nvSpPr>
          <p:cNvPr id="92" name="Google Shape;92;p12"/>
          <p:cNvSpPr txBox="1">
            <a:spLocks noGrp="1"/>
          </p:cNvSpPr>
          <p:nvPr>
            <p:ph type="title"/>
          </p:nvPr>
        </p:nvSpPr>
        <p:spPr>
          <a:xfrm>
            <a:off x="4991100" y="461417"/>
            <a:ext cx="4040100" cy="12927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Google Shape;93;p12"/>
          <p:cNvSpPr txBox="1">
            <a:spLocks noGrp="1"/>
          </p:cNvSpPr>
          <p:nvPr>
            <p:ph type="body" idx="1"/>
          </p:nvPr>
        </p:nvSpPr>
        <p:spPr>
          <a:xfrm>
            <a:off x="4991100" y="2025181"/>
            <a:ext cx="4040100" cy="40626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Google Shape;94;p12"/>
          <p:cNvSpPr/>
          <p:nvPr/>
        </p:nvSpPr>
        <p:spPr>
          <a:xfrm>
            <a:off x="4412038" y="6191250"/>
            <a:ext cx="47319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pic>
        <p:nvPicPr>
          <p:cNvPr id="95" name="Google Shape;95;p12"/>
          <p:cNvPicPr preferRelativeResize="0"/>
          <p:nvPr/>
        </p:nvPicPr>
        <p:blipFill rotWithShape="1">
          <a:blip r:embed="rId3">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Google Shape;98;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457200" y="273050"/>
            <a:ext cx="3008400" cy="786900"/>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p14"/>
          <p:cNvSpPr txBox="1">
            <a:spLocks noGrp="1"/>
          </p:cNvSpPr>
          <p:nvPr>
            <p:ph type="body" idx="1"/>
          </p:nvPr>
        </p:nvSpPr>
        <p:spPr>
          <a:xfrm>
            <a:off x="457200" y="1220444"/>
            <a:ext cx="3008400" cy="4905600"/>
          </a:xfrm>
          <a:prstGeom prst="rect">
            <a:avLst/>
          </a:prstGeom>
          <a:noFill/>
          <a:ln>
            <a:noFill/>
          </a:ln>
        </p:spPr>
        <p:txBody>
          <a:bodyPr spcFirstLastPara="1" wrap="square" lIns="0" tIns="0" rIns="0" bIns="0" anchor="t" anchorCtr="0"/>
          <a:lstStyle>
            <a:lvl1pPr marL="457200" marR="0" lvl="0" indent="-228600" algn="l" rtl="0">
              <a:spcBef>
                <a:spcPts val="280"/>
              </a:spcBef>
              <a:spcAft>
                <a:spcPts val="0"/>
              </a:spcAft>
              <a:buClr>
                <a:schemeClr val="accent2"/>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1200"/>
              <a:buFont typeface="Merriweather San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2"/>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900"/>
              <a:buFont typeface="Merriweather San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2"/>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04" name="Google Shape;104;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07" name="Google Shape;107;p14"/>
          <p:cNvSpPr txBox="1">
            <a:spLocks noGrp="1"/>
          </p:cNvSpPr>
          <p:nvPr>
            <p:ph type="body" idx="2"/>
          </p:nvPr>
        </p:nvSpPr>
        <p:spPr>
          <a:xfrm>
            <a:off x="3575050" y="273049"/>
            <a:ext cx="5111700" cy="58530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1792288" y="4800600"/>
            <a:ext cx="5486400" cy="5667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0" name="Google Shape;110;p15"/>
          <p:cNvSpPr>
            <a:spLocks noGrp="1"/>
          </p:cNvSpPr>
          <p:nvPr>
            <p:ph type="pic" idx="2"/>
          </p:nvPr>
        </p:nvSpPr>
        <p:spPr>
          <a:xfrm>
            <a:off x="1792288" y="612775"/>
            <a:ext cx="5486400" cy="4114800"/>
          </a:xfrm>
          <a:prstGeom prst="rect">
            <a:avLst/>
          </a:prstGeom>
          <a:noFill/>
          <a:ln>
            <a:noFill/>
          </a:ln>
        </p:spPr>
        <p:txBody>
          <a:bodyPr spcFirstLastPara="1" wrap="square" lIns="0" tIns="0" rIns="0" bIns="0" anchor="t" anchorCtr="0"/>
          <a:lstStyle>
            <a:lvl1pPr marR="0" lvl="0" algn="l" rtl="0">
              <a:spcBef>
                <a:spcPts val="640"/>
              </a:spcBef>
              <a:spcAft>
                <a:spcPts val="0"/>
              </a:spcAft>
              <a:buClr>
                <a:schemeClr val="accent2"/>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2800"/>
              <a:buFont typeface="Merriweather San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2000"/>
              <a:buFont typeface="Merriweather San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Google Shape;111;p15"/>
          <p:cNvSpPr txBox="1">
            <a:spLocks noGrp="1"/>
          </p:cNvSpPr>
          <p:nvPr>
            <p:ph type="body" idx="1"/>
          </p:nvPr>
        </p:nvSpPr>
        <p:spPr>
          <a:xfrm>
            <a:off x="1792288" y="5367338"/>
            <a:ext cx="5486400" cy="804900"/>
          </a:xfrm>
          <a:prstGeom prst="rect">
            <a:avLst/>
          </a:prstGeom>
          <a:noFill/>
          <a:ln>
            <a:noFill/>
          </a:ln>
        </p:spPr>
        <p:txBody>
          <a:bodyPr spcFirstLastPara="1" wrap="square" lIns="0" tIns="0" rIns="0" bIns="0" anchor="t" anchorCtr="0"/>
          <a:lstStyle>
            <a:lvl1pPr marL="457200" marR="0" lvl="0" indent="-228600" algn="l" rtl="0">
              <a:spcBef>
                <a:spcPts val="280"/>
              </a:spcBef>
              <a:spcAft>
                <a:spcPts val="0"/>
              </a:spcAft>
              <a:buClr>
                <a:schemeClr val="accent2"/>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1200"/>
              <a:buFont typeface="Merriweather San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2"/>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900"/>
              <a:buFont typeface="Merriweather San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2"/>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Google Shape;112;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Google Shape;117;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Google Shape;118;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Google Shape;119;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20" name="Google Shape;120;p16"/>
          <p:cNvSpPr txBox="1">
            <a:spLocks noGrp="1"/>
          </p:cNvSpPr>
          <p:nvPr>
            <p:ph type="body" idx="1"/>
          </p:nvPr>
        </p:nvSpPr>
        <p:spPr>
          <a:xfrm rot="5400000">
            <a:off x="3596400" y="-408700"/>
            <a:ext cx="1951200" cy="82296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rot="5400000">
            <a:off x="4732350" y="2171688"/>
            <a:ext cx="5851500" cy="20574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3" name="Google Shape;123;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Google Shape;124;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Google Shape;125;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a:ea typeface="Arial"/>
                <a:cs typeface="Arial"/>
                <a:sym typeface="Arial"/>
              </a:defRPr>
            </a:lvl1pPr>
            <a:lvl2pPr marL="0" marR="0" lvl="1" indent="0" algn="r" rtl="0">
              <a:spcBef>
                <a:spcPts val="0"/>
              </a:spcBef>
              <a:buNone/>
              <a:defRPr sz="1000">
                <a:solidFill>
                  <a:srgbClr val="888888"/>
                </a:solidFill>
                <a:latin typeface="Arial"/>
                <a:ea typeface="Arial"/>
                <a:cs typeface="Arial"/>
                <a:sym typeface="Arial"/>
              </a:defRPr>
            </a:lvl2pPr>
            <a:lvl3pPr marL="0" marR="0" lvl="2" indent="0" algn="r" rtl="0">
              <a:spcBef>
                <a:spcPts val="0"/>
              </a:spcBef>
              <a:buNone/>
              <a:defRPr sz="1000">
                <a:solidFill>
                  <a:srgbClr val="888888"/>
                </a:solidFill>
                <a:latin typeface="Arial"/>
                <a:ea typeface="Arial"/>
                <a:cs typeface="Arial"/>
                <a:sym typeface="Arial"/>
              </a:defRPr>
            </a:lvl3pPr>
            <a:lvl4pPr marL="0" marR="0" lvl="3" indent="0" algn="r" rtl="0">
              <a:spcBef>
                <a:spcPts val="0"/>
              </a:spcBef>
              <a:buNone/>
              <a:defRPr sz="1000">
                <a:solidFill>
                  <a:srgbClr val="888888"/>
                </a:solidFill>
                <a:latin typeface="Arial"/>
                <a:ea typeface="Arial"/>
                <a:cs typeface="Arial"/>
                <a:sym typeface="Arial"/>
              </a:defRPr>
            </a:lvl4pPr>
            <a:lvl5pPr marL="0" marR="0" lvl="4" indent="0" algn="r" rtl="0">
              <a:spcBef>
                <a:spcPts val="0"/>
              </a:spcBef>
              <a:buNone/>
              <a:defRPr sz="1000">
                <a:solidFill>
                  <a:srgbClr val="888888"/>
                </a:solidFill>
                <a:latin typeface="Arial"/>
                <a:ea typeface="Arial"/>
                <a:cs typeface="Arial"/>
                <a:sym typeface="Arial"/>
              </a:defRPr>
            </a:lvl5pPr>
            <a:lvl6pPr marL="0" marR="0" lvl="5" indent="0" algn="r" rtl="0">
              <a:spcBef>
                <a:spcPts val="0"/>
              </a:spcBef>
              <a:buNone/>
              <a:defRPr sz="1000">
                <a:solidFill>
                  <a:srgbClr val="888888"/>
                </a:solidFill>
                <a:latin typeface="Arial"/>
                <a:ea typeface="Arial"/>
                <a:cs typeface="Arial"/>
                <a:sym typeface="Arial"/>
              </a:defRPr>
            </a:lvl6pPr>
            <a:lvl7pPr marL="0" marR="0" lvl="6" indent="0" algn="r" rtl="0">
              <a:spcBef>
                <a:spcPts val="0"/>
              </a:spcBef>
              <a:buNone/>
              <a:defRPr sz="1000">
                <a:solidFill>
                  <a:srgbClr val="888888"/>
                </a:solidFill>
                <a:latin typeface="Arial"/>
                <a:ea typeface="Arial"/>
                <a:cs typeface="Arial"/>
                <a:sym typeface="Arial"/>
              </a:defRPr>
            </a:lvl7pPr>
            <a:lvl8pPr marL="0" marR="0" lvl="7" indent="0" algn="r" rtl="0">
              <a:spcBef>
                <a:spcPts val="0"/>
              </a:spcBef>
              <a:buNone/>
              <a:defRPr sz="1000">
                <a:solidFill>
                  <a:srgbClr val="888888"/>
                </a:solidFill>
                <a:latin typeface="Arial"/>
                <a:ea typeface="Arial"/>
                <a:cs typeface="Arial"/>
                <a:sym typeface="Arial"/>
              </a:defRPr>
            </a:lvl8pPr>
            <a:lvl9pPr marL="0" marR="0" lvl="8" indent="0" algn="r" rtl="0">
              <a:spcBef>
                <a:spcPts val="0"/>
              </a:spcBef>
              <a:buNone/>
              <a:defRPr sz="10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26" name="Google Shape;126;p17"/>
          <p:cNvSpPr txBox="1">
            <a:spLocks noGrp="1"/>
          </p:cNvSpPr>
          <p:nvPr>
            <p:ph type="body" idx="1"/>
          </p:nvPr>
        </p:nvSpPr>
        <p:spPr>
          <a:xfrm rot="5400000">
            <a:off x="541350" y="190487"/>
            <a:ext cx="5851500" cy="60198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Page - Half Pic Landscape">
  <p:cSld name="Section Page - Half Pic Landscape">
    <p:spTree>
      <p:nvGrpSpPr>
        <p:cNvPr id="1" name="Shape 127"/>
        <p:cNvGrpSpPr/>
        <p:nvPr/>
      </p:nvGrpSpPr>
      <p:grpSpPr>
        <a:xfrm>
          <a:off x="0" y="0"/>
          <a:ext cx="0" cy="0"/>
          <a:chOff x="0" y="0"/>
          <a:chExt cx="0" cy="0"/>
        </a:xfrm>
      </p:grpSpPr>
      <p:sp>
        <p:nvSpPr>
          <p:cNvPr id="128" name="Google Shape;128;p18"/>
          <p:cNvSpPr txBox="1">
            <a:spLocks noGrp="1"/>
          </p:cNvSpPr>
          <p:nvPr>
            <p:ph type="dt" idx="10"/>
          </p:nvPr>
        </p:nvSpPr>
        <p:spPr>
          <a:xfrm>
            <a:off x="317500" y="6356350"/>
            <a:ext cx="660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Google Shape;129;p18"/>
          <p:cNvSpPr txBox="1">
            <a:spLocks noGrp="1"/>
          </p:cNvSpPr>
          <p:nvPr>
            <p:ph type="subTitle" idx="1"/>
          </p:nvPr>
        </p:nvSpPr>
        <p:spPr>
          <a:xfrm>
            <a:off x="317500" y="4887764"/>
            <a:ext cx="4495800" cy="5490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30" name="Google Shape;130;p18"/>
          <p:cNvPicPr preferRelativeResize="0"/>
          <p:nvPr/>
        </p:nvPicPr>
        <p:blipFill rotWithShape="1">
          <a:blip r:embed="rId2">
            <a:alphaModFix/>
          </a:blip>
          <a:srcRect/>
          <a:stretch/>
        </p:blipFill>
        <p:spPr>
          <a:xfrm>
            <a:off x="7048500" y="6090192"/>
            <a:ext cx="1799999" cy="488407"/>
          </a:xfrm>
          <a:prstGeom prst="rect">
            <a:avLst/>
          </a:prstGeom>
          <a:noFill/>
          <a:ln>
            <a:noFill/>
          </a:ln>
        </p:spPr>
      </p:pic>
      <p:sp>
        <p:nvSpPr>
          <p:cNvPr id="131" name="Google Shape;131;p18"/>
          <p:cNvSpPr txBox="1">
            <a:spLocks noGrp="1"/>
          </p:cNvSpPr>
          <p:nvPr>
            <p:ph type="ctrTitle"/>
          </p:nvPr>
        </p:nvSpPr>
        <p:spPr>
          <a:xfrm>
            <a:off x="260351" y="3686529"/>
            <a:ext cx="6000900" cy="8268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32" name="Google Shape;132;p18" descr="100035-56_PPT.jpg"/>
          <p:cNvPicPr preferRelativeResize="0"/>
          <p:nvPr/>
        </p:nvPicPr>
        <p:blipFill rotWithShape="1">
          <a:blip r:embed="rId3">
            <a:alphaModFix/>
          </a:blip>
          <a:srcRect l="5371" r="5691" b="48948"/>
          <a:stretch/>
        </p:blipFill>
        <p:spPr>
          <a:xfrm>
            <a:off x="-1" y="0"/>
            <a:ext cx="9143999" cy="351361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age Full Pic">
  <p:cSld name="Section Page Full Pic">
    <p:spTree>
      <p:nvGrpSpPr>
        <p:cNvPr id="1" name="Shape 133"/>
        <p:cNvGrpSpPr/>
        <p:nvPr/>
      </p:nvGrpSpPr>
      <p:grpSpPr>
        <a:xfrm>
          <a:off x="0" y="0"/>
          <a:ext cx="0" cy="0"/>
          <a:chOff x="0" y="0"/>
          <a:chExt cx="0" cy="0"/>
        </a:xfrm>
      </p:grpSpPr>
      <p:pic>
        <p:nvPicPr>
          <p:cNvPr id="134" name="Google Shape;134;p19" descr="100035-56_PPT.jpg"/>
          <p:cNvPicPr preferRelativeResize="0"/>
          <p:nvPr/>
        </p:nvPicPr>
        <p:blipFill rotWithShape="1">
          <a:blip r:embed="rId2">
            <a:alphaModFix/>
          </a:blip>
          <a:srcRect l="5371" r="5691"/>
          <a:stretch/>
        </p:blipFill>
        <p:spPr>
          <a:xfrm>
            <a:off x="0" y="0"/>
            <a:ext cx="9143999" cy="6858000"/>
          </a:xfrm>
          <a:prstGeom prst="rect">
            <a:avLst/>
          </a:prstGeom>
          <a:noFill/>
          <a:ln>
            <a:noFill/>
          </a:ln>
        </p:spPr>
      </p:pic>
      <p:sp>
        <p:nvSpPr>
          <p:cNvPr id="135" name="Google Shape;135;p19"/>
          <p:cNvSpPr txBox="1">
            <a:spLocks noGrp="1"/>
          </p:cNvSpPr>
          <p:nvPr>
            <p:ph type="dt" idx="10"/>
          </p:nvPr>
        </p:nvSpPr>
        <p:spPr>
          <a:xfrm>
            <a:off x="355601" y="6356350"/>
            <a:ext cx="819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6" name="Google Shape;136;p19"/>
          <p:cNvSpPr txBox="1">
            <a:spLocks noGrp="1"/>
          </p:cNvSpPr>
          <p:nvPr>
            <p:ph type="ctrTitle"/>
          </p:nvPr>
        </p:nvSpPr>
        <p:spPr>
          <a:xfrm>
            <a:off x="355601" y="2905822"/>
            <a:ext cx="4572000" cy="826800"/>
          </a:xfrm>
          <a:prstGeom prst="rect">
            <a:avLst/>
          </a:prstGeom>
          <a:solidFill>
            <a:schemeClr val="lt1"/>
          </a:solid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7" name="Google Shape;137;p19"/>
          <p:cNvSpPr txBox="1">
            <a:spLocks noGrp="1"/>
          </p:cNvSpPr>
          <p:nvPr>
            <p:ph type="subTitle" idx="1"/>
          </p:nvPr>
        </p:nvSpPr>
        <p:spPr>
          <a:xfrm>
            <a:off x="355601" y="3962400"/>
            <a:ext cx="3035400" cy="549000"/>
          </a:xfrm>
          <a:prstGeom prst="rect">
            <a:avLst/>
          </a:prstGeom>
          <a:solidFill>
            <a:schemeClr val="lt1"/>
          </a:solidFill>
          <a:ln>
            <a:noFill/>
          </a:ln>
        </p:spPr>
        <p:txBody>
          <a:bodyPr spcFirstLastPara="1" wrap="square" lIns="36000" tIns="45700" rIns="36000" bIns="0" anchor="t" anchorCtr="0"/>
          <a:lstStyle>
            <a:lvl1pPr marR="0" lvl="0" algn="l" rtl="0">
              <a:lnSpc>
                <a:spcPct val="80000"/>
              </a:lnSpc>
              <a:spcBef>
                <a:spcPts val="40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Page - Half Pic Portrait">
  <p:cSld name="Section Page - Half Pic Portrait">
    <p:spTree>
      <p:nvGrpSpPr>
        <p:cNvPr id="1" name="Shape 138"/>
        <p:cNvGrpSpPr/>
        <p:nvPr/>
      </p:nvGrpSpPr>
      <p:grpSpPr>
        <a:xfrm>
          <a:off x="0" y="0"/>
          <a:ext cx="0" cy="0"/>
          <a:chOff x="0" y="0"/>
          <a:chExt cx="0" cy="0"/>
        </a:xfrm>
      </p:grpSpPr>
      <p:sp>
        <p:nvSpPr>
          <p:cNvPr id="139" name="Google Shape;139;p20"/>
          <p:cNvSpPr txBox="1">
            <a:spLocks noGrp="1"/>
          </p:cNvSpPr>
          <p:nvPr>
            <p:ph type="dt" idx="10"/>
          </p:nvPr>
        </p:nvSpPr>
        <p:spPr>
          <a:xfrm>
            <a:off x="317500" y="6356350"/>
            <a:ext cx="6603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20"/>
          <p:cNvSpPr txBox="1">
            <a:spLocks noGrp="1"/>
          </p:cNvSpPr>
          <p:nvPr>
            <p:ph type="subTitle" idx="1"/>
          </p:nvPr>
        </p:nvSpPr>
        <p:spPr>
          <a:xfrm>
            <a:off x="317500" y="4887764"/>
            <a:ext cx="4201800" cy="5490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41" name="Google Shape;141;p20" descr="100035-56_PPT.jpg"/>
          <p:cNvPicPr preferRelativeResize="0"/>
          <p:nvPr/>
        </p:nvPicPr>
        <p:blipFill rotWithShape="1">
          <a:blip r:embed="rId2">
            <a:alphaModFix/>
          </a:blip>
          <a:srcRect l="46268" r="10818" b="358"/>
          <a:stretch/>
        </p:blipFill>
        <p:spPr>
          <a:xfrm>
            <a:off x="4731962" y="0"/>
            <a:ext cx="4412036" cy="6858000"/>
          </a:xfrm>
          <a:prstGeom prst="rect">
            <a:avLst/>
          </a:prstGeom>
          <a:noFill/>
          <a:ln>
            <a:noFill/>
          </a:ln>
        </p:spPr>
      </p:pic>
      <p:sp>
        <p:nvSpPr>
          <p:cNvPr id="142" name="Google Shape;142;p20"/>
          <p:cNvSpPr txBox="1">
            <a:spLocks noGrp="1"/>
          </p:cNvSpPr>
          <p:nvPr>
            <p:ph type="ctrTitle"/>
          </p:nvPr>
        </p:nvSpPr>
        <p:spPr>
          <a:xfrm>
            <a:off x="260351" y="2894705"/>
            <a:ext cx="4258800" cy="8268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20"/>
        <p:cNvGrpSpPr/>
        <p:nvPr/>
      </p:nvGrpSpPr>
      <p:grpSpPr>
        <a:xfrm>
          <a:off x="0" y="0"/>
          <a:ext cx="0" cy="0"/>
          <a:chOff x="0" y="0"/>
          <a:chExt cx="0" cy="0"/>
        </a:xfrm>
      </p:grpSpPr>
      <p:sp>
        <p:nvSpPr>
          <p:cNvPr id="21" name="Google Shape;21;p3"/>
          <p:cNvSpPr/>
          <p:nvPr/>
        </p:nvSpPr>
        <p:spPr>
          <a:xfrm>
            <a:off x="-21300" y="6207169"/>
            <a:ext cx="9203700" cy="6660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3"/>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362395"/>
            <a:ext cx="8229600" cy="47253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4" name="Google Shape;24;p3"/>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3"/>
        <p:cNvGrpSpPr/>
        <p:nvPr/>
      </p:nvGrpSpPr>
      <p:grpSpPr>
        <a:xfrm>
          <a:off x="0" y="0"/>
          <a:ext cx="0" cy="0"/>
          <a:chOff x="0" y="0"/>
          <a:chExt cx="0" cy="0"/>
        </a:xfrm>
      </p:grpSpPr>
      <p:sp>
        <p:nvSpPr>
          <p:cNvPr id="144" name="Google Shape;144;p21"/>
          <p:cNvSpPr/>
          <p:nvPr/>
        </p:nvSpPr>
        <p:spPr>
          <a:xfrm>
            <a:off x="0" y="5588000"/>
            <a:ext cx="9144000" cy="12699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1"/>
          <p:cNvSpPr txBox="1">
            <a:spLocks noGrp="1"/>
          </p:cNvSpPr>
          <p:nvPr>
            <p:ph type="subTitle" idx="1"/>
          </p:nvPr>
        </p:nvSpPr>
        <p:spPr>
          <a:xfrm>
            <a:off x="346487" y="4613330"/>
            <a:ext cx="5797500" cy="3027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000"/>
              <a:buFont typeface="Arial"/>
              <a:buNone/>
              <a:defRPr sz="2000" b="0" i="0" u="none" strike="noStrike" cap="none">
                <a:solidFill>
                  <a:schemeClr val="accen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46" name="Google Shape;146;p21"/>
          <p:cNvSpPr txBox="1">
            <a:spLocks noGrp="1"/>
          </p:cNvSpPr>
          <p:nvPr>
            <p:ph type="ctrTitle"/>
          </p:nvPr>
        </p:nvSpPr>
        <p:spPr>
          <a:xfrm>
            <a:off x="314736" y="3686529"/>
            <a:ext cx="5829300" cy="826800"/>
          </a:xfrm>
          <a:prstGeom prst="rect">
            <a:avLst/>
          </a:prstGeom>
          <a:noFill/>
          <a:ln>
            <a:noFill/>
          </a:ln>
        </p:spPr>
        <p:txBody>
          <a:bodyPr spcFirstLastPara="1" wrap="square" lIns="72000" tIns="72000" rIns="0" bIns="0" anchor="b" anchorCtr="0"/>
          <a:lstStyle>
            <a:lvl1pPr marR="0" lvl="0" algn="l" rtl="0">
              <a:lnSpc>
                <a:spcPct val="80000"/>
              </a:lnSpc>
              <a:spcBef>
                <a:spcPts val="0"/>
              </a:spcBef>
              <a:spcAft>
                <a:spcPts val="0"/>
              </a:spcAft>
              <a:buClr>
                <a:schemeClr val="accent1"/>
              </a:buClr>
              <a:buSzPts val="3000"/>
              <a:buFont typeface="Arial"/>
              <a:buNone/>
              <a:defRPr sz="3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47" name="Google Shape;147;p21" descr="LTS_HZ_White_BW_RedMatte.gif"/>
          <p:cNvPicPr preferRelativeResize="0"/>
          <p:nvPr/>
        </p:nvPicPr>
        <p:blipFill rotWithShape="1">
          <a:blip r:embed="rId2">
            <a:alphaModFix/>
          </a:blip>
          <a:srcRect/>
          <a:stretch/>
        </p:blipFill>
        <p:spPr>
          <a:xfrm>
            <a:off x="6975433" y="6398600"/>
            <a:ext cx="1869408" cy="180000"/>
          </a:xfrm>
          <a:prstGeom prst="rect">
            <a:avLst/>
          </a:prstGeom>
          <a:noFill/>
          <a:ln>
            <a:noFill/>
          </a:ln>
        </p:spPr>
      </p:pic>
      <p:pic>
        <p:nvPicPr>
          <p:cNvPr id="148" name="Google Shape;148;p21"/>
          <p:cNvPicPr preferRelativeResize="0"/>
          <p:nvPr/>
        </p:nvPicPr>
        <p:blipFill rotWithShape="1">
          <a:blip r:embed="rId3">
            <a:alphaModFix/>
          </a:blip>
          <a:srcRect/>
          <a:stretch/>
        </p:blipFill>
        <p:spPr>
          <a:xfrm>
            <a:off x="360000" y="5963051"/>
            <a:ext cx="603505" cy="649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wo Heads Two lists">
  <p:cSld name="Title Two Heads Two lists">
    <p:spTree>
      <p:nvGrpSpPr>
        <p:cNvPr id="1" name="Shape 25"/>
        <p:cNvGrpSpPr/>
        <p:nvPr/>
      </p:nvGrpSpPr>
      <p:grpSpPr>
        <a:xfrm>
          <a:off x="0" y="0"/>
          <a:ext cx="0" cy="0"/>
          <a:chOff x="0" y="0"/>
          <a:chExt cx="0" cy="0"/>
        </a:xfrm>
      </p:grpSpPr>
      <p:sp>
        <p:nvSpPr>
          <p:cNvPr id="26" name="Google Shape;26;p4"/>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4"/>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 name="Google Shape;28;p4"/>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31" name="Google Shape;31;p4"/>
          <p:cNvSpPr txBox="1">
            <a:spLocks noGrp="1"/>
          </p:cNvSpPr>
          <p:nvPr>
            <p:ph type="body" idx="1"/>
          </p:nvPr>
        </p:nvSpPr>
        <p:spPr>
          <a:xfrm>
            <a:off x="457200" y="1343878"/>
            <a:ext cx="40401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body" idx="2"/>
          </p:nvPr>
        </p:nvSpPr>
        <p:spPr>
          <a:xfrm>
            <a:off x="457200" y="1804678"/>
            <a:ext cx="4040100" cy="42402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3"/>
          </p:nvPr>
        </p:nvSpPr>
        <p:spPr>
          <a:xfrm>
            <a:off x="4645025" y="1343878"/>
            <a:ext cx="40419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4"/>
          <p:cNvSpPr txBox="1">
            <a:spLocks noGrp="1"/>
          </p:cNvSpPr>
          <p:nvPr>
            <p:ph type="body" idx="4"/>
          </p:nvPr>
        </p:nvSpPr>
        <p:spPr>
          <a:xfrm>
            <a:off x="4645025" y="1804678"/>
            <a:ext cx="4041900" cy="4240200"/>
          </a:xfrm>
          <a:prstGeom prst="rect">
            <a:avLst/>
          </a:prstGeom>
          <a:noFill/>
          <a:ln>
            <a:noFill/>
          </a:ln>
        </p:spPr>
        <p:txBody>
          <a:bodyPr spcFirstLastPara="1" wrap="square" lIns="0" tIns="0" rIns="0" bIns="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35" name="Google Shape;35;p4"/>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Head Bullets">
  <p:cSld name="Title Head Bullets">
    <p:spTree>
      <p:nvGrpSpPr>
        <p:cNvPr id="1" name="Shape 36"/>
        <p:cNvGrpSpPr/>
        <p:nvPr/>
      </p:nvGrpSpPr>
      <p:grpSpPr>
        <a:xfrm>
          <a:off x="0" y="0"/>
          <a:ext cx="0" cy="0"/>
          <a:chOff x="0" y="0"/>
          <a:chExt cx="0" cy="0"/>
        </a:xfrm>
      </p:grpSpPr>
      <p:sp>
        <p:nvSpPr>
          <p:cNvPr id="37" name="Google Shape;37;p5"/>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5"/>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 name="Google Shape;39;p5"/>
          <p:cNvSpPr txBox="1">
            <a:spLocks noGrp="1"/>
          </p:cNvSpPr>
          <p:nvPr>
            <p:ph type="body" idx="1"/>
          </p:nvPr>
        </p:nvSpPr>
        <p:spPr>
          <a:xfrm>
            <a:off x="457200" y="1805544"/>
            <a:ext cx="8229600" cy="4251600"/>
          </a:xfrm>
          <a:prstGeom prst="rect">
            <a:avLst/>
          </a:prstGeom>
          <a:noFill/>
          <a:ln>
            <a:noFill/>
          </a:ln>
        </p:spPr>
        <p:txBody>
          <a:bodyPr spcFirstLastPara="1" wrap="square" lIns="0" tIns="0" rIns="0" bIns="45700" anchor="t" anchorCtr="0"/>
          <a:lstStyle>
            <a:lvl1pPr marL="457200" marR="0" lvl="0"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5"/>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Arial"/>
                <a:ea typeface="Arial"/>
                <a:cs typeface="Arial"/>
                <a:sym typeface="Arial"/>
              </a:defRPr>
            </a:lvl1pPr>
            <a:lvl2pPr marL="0" marR="0" lvl="1" indent="0" algn="r" rtl="0">
              <a:spcBef>
                <a:spcPts val="0"/>
              </a:spcBef>
              <a:buNone/>
              <a:defRPr sz="1000" b="0" i="0" u="none" strike="noStrike" cap="none">
                <a:solidFill>
                  <a:schemeClr val="lt1"/>
                </a:solidFill>
                <a:latin typeface="Arial"/>
                <a:ea typeface="Arial"/>
                <a:cs typeface="Arial"/>
                <a:sym typeface="Arial"/>
              </a:defRPr>
            </a:lvl2pPr>
            <a:lvl3pPr marL="0" marR="0" lvl="2" indent="0" algn="r" rtl="0">
              <a:spcBef>
                <a:spcPts val="0"/>
              </a:spcBef>
              <a:buNone/>
              <a:defRPr sz="1000" b="0" i="0" u="none" strike="noStrike" cap="none">
                <a:solidFill>
                  <a:schemeClr val="lt1"/>
                </a:solidFill>
                <a:latin typeface="Arial"/>
                <a:ea typeface="Arial"/>
                <a:cs typeface="Arial"/>
                <a:sym typeface="Arial"/>
              </a:defRPr>
            </a:lvl3pPr>
            <a:lvl4pPr marL="0" marR="0" lvl="3" indent="0" algn="r" rtl="0">
              <a:spcBef>
                <a:spcPts val="0"/>
              </a:spcBef>
              <a:buNone/>
              <a:defRPr sz="1000" b="0" i="0" u="none" strike="noStrike" cap="none">
                <a:solidFill>
                  <a:schemeClr val="lt1"/>
                </a:solidFill>
                <a:latin typeface="Arial"/>
                <a:ea typeface="Arial"/>
                <a:cs typeface="Arial"/>
                <a:sym typeface="Arial"/>
              </a:defRPr>
            </a:lvl4pPr>
            <a:lvl5pPr marL="0" marR="0" lvl="4" indent="0" algn="r" rtl="0">
              <a:spcBef>
                <a:spcPts val="0"/>
              </a:spcBef>
              <a:buNone/>
              <a:defRPr sz="1000" b="0" i="0" u="none" strike="noStrike" cap="none">
                <a:solidFill>
                  <a:schemeClr val="lt1"/>
                </a:solidFill>
                <a:latin typeface="Arial"/>
                <a:ea typeface="Arial"/>
                <a:cs typeface="Arial"/>
                <a:sym typeface="Arial"/>
              </a:defRPr>
            </a:lvl5pPr>
            <a:lvl6pPr marL="0" marR="0" lvl="5" indent="0" algn="r" rtl="0">
              <a:spcBef>
                <a:spcPts val="0"/>
              </a:spcBef>
              <a:buNone/>
              <a:defRPr sz="1000" b="0" i="0" u="none" strike="noStrike" cap="none">
                <a:solidFill>
                  <a:schemeClr val="lt1"/>
                </a:solidFill>
                <a:latin typeface="Arial"/>
                <a:ea typeface="Arial"/>
                <a:cs typeface="Arial"/>
                <a:sym typeface="Arial"/>
              </a:defRPr>
            </a:lvl6pPr>
            <a:lvl7pPr marL="0" marR="0" lvl="6" indent="0" algn="r" rtl="0">
              <a:spcBef>
                <a:spcPts val="0"/>
              </a:spcBef>
              <a:buNone/>
              <a:defRPr sz="1000" b="0" i="0" u="none" strike="noStrike" cap="none">
                <a:solidFill>
                  <a:schemeClr val="lt1"/>
                </a:solidFill>
                <a:latin typeface="Arial"/>
                <a:ea typeface="Arial"/>
                <a:cs typeface="Arial"/>
                <a:sym typeface="Arial"/>
              </a:defRPr>
            </a:lvl7pPr>
            <a:lvl8pPr marL="0" marR="0" lvl="7" indent="0" algn="r" rtl="0">
              <a:spcBef>
                <a:spcPts val="0"/>
              </a:spcBef>
              <a:buNone/>
              <a:defRPr sz="1000" b="0" i="0" u="none" strike="noStrike" cap="none">
                <a:solidFill>
                  <a:schemeClr val="lt1"/>
                </a:solidFill>
                <a:latin typeface="Arial"/>
                <a:ea typeface="Arial"/>
                <a:cs typeface="Arial"/>
                <a:sym typeface="Arial"/>
              </a:defRPr>
            </a:lvl8pPr>
            <a:lvl9pPr marL="0" marR="0" lvl="8" indent="0" algn="r" rtl="0">
              <a:spcBef>
                <a:spcPts val="0"/>
              </a:spcBef>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43" name="Google Shape;43;p5"/>
          <p:cNvSpPr txBox="1">
            <a:spLocks noGrp="1"/>
          </p:cNvSpPr>
          <p:nvPr>
            <p:ph type="body" idx="2"/>
          </p:nvPr>
        </p:nvSpPr>
        <p:spPr>
          <a:xfrm>
            <a:off x="457200" y="1343878"/>
            <a:ext cx="8229600" cy="4617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pic>
        <p:nvPicPr>
          <p:cNvPr id="44" name="Google Shape;44;p5"/>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Full Pic" type="title">
  <p:cSld name="TITLE">
    <p:spTree>
      <p:nvGrpSpPr>
        <p:cNvPr id="1" name="Shape 45"/>
        <p:cNvGrpSpPr/>
        <p:nvPr/>
      </p:nvGrpSpPr>
      <p:grpSpPr>
        <a:xfrm>
          <a:off x="0" y="0"/>
          <a:ext cx="0" cy="0"/>
          <a:chOff x="0" y="0"/>
          <a:chExt cx="0" cy="0"/>
        </a:xfrm>
      </p:grpSpPr>
      <p:pic>
        <p:nvPicPr>
          <p:cNvPr id="46" name="Google Shape;46;p6" descr="100035-56_PPT.jpg"/>
          <p:cNvPicPr preferRelativeResize="0"/>
          <p:nvPr/>
        </p:nvPicPr>
        <p:blipFill rotWithShape="1">
          <a:blip r:embed="rId2">
            <a:alphaModFix/>
          </a:blip>
          <a:srcRect l="5371" r="5691"/>
          <a:stretch/>
        </p:blipFill>
        <p:spPr>
          <a:xfrm>
            <a:off x="0" y="0"/>
            <a:ext cx="9143999" cy="6858000"/>
          </a:xfrm>
          <a:prstGeom prst="rect">
            <a:avLst/>
          </a:prstGeom>
          <a:noFill/>
          <a:ln>
            <a:noFill/>
          </a:ln>
        </p:spPr>
      </p:pic>
      <p:sp>
        <p:nvSpPr>
          <p:cNvPr id="47" name="Google Shape;47;p6"/>
          <p:cNvSpPr txBox="1">
            <a:spLocks noGrp="1"/>
          </p:cNvSpPr>
          <p:nvPr>
            <p:ph type="ctrTitle"/>
          </p:nvPr>
        </p:nvSpPr>
        <p:spPr>
          <a:xfrm>
            <a:off x="355601" y="2569272"/>
            <a:ext cx="6000900" cy="1078200"/>
          </a:xfrm>
          <a:prstGeom prst="rect">
            <a:avLst/>
          </a:prstGeom>
          <a:solidFill>
            <a:schemeClr val="accent1"/>
          </a:solid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p6"/>
          <p:cNvSpPr txBox="1">
            <a:spLocks noGrp="1"/>
          </p:cNvSpPr>
          <p:nvPr>
            <p:ph type="subTitle" idx="1"/>
          </p:nvPr>
        </p:nvSpPr>
        <p:spPr>
          <a:xfrm>
            <a:off x="355601" y="3962400"/>
            <a:ext cx="3740100" cy="674400"/>
          </a:xfrm>
          <a:prstGeom prst="rect">
            <a:avLst/>
          </a:prstGeom>
          <a:solidFill>
            <a:schemeClr val="accent1"/>
          </a:solidFill>
          <a:ln>
            <a:noFill/>
          </a:ln>
        </p:spPr>
        <p:txBody>
          <a:bodyPr spcFirstLastPara="1" wrap="square" lIns="36000" tIns="45700" rIns="36000" bIns="0" anchor="t" anchorCtr="0"/>
          <a:lstStyle>
            <a:lvl1pPr marR="0" lvl="0" algn="l" rtl="0">
              <a:lnSpc>
                <a:spcPct val="80000"/>
              </a:lnSpc>
              <a:spcBef>
                <a:spcPts val="50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49" name="Google Shape;49;p6"/>
          <p:cNvSpPr txBox="1">
            <a:spLocks noGrp="1"/>
          </p:cNvSpPr>
          <p:nvPr>
            <p:ph type="dt" idx="10"/>
          </p:nvPr>
        </p:nvSpPr>
        <p:spPr>
          <a:xfrm>
            <a:off x="355601" y="6356350"/>
            <a:ext cx="819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50" name="Google Shape;50;p6"/>
          <p:cNvPicPr preferRelativeResize="0"/>
          <p:nvPr/>
        </p:nvPicPr>
        <p:blipFill rotWithShape="1">
          <a:blip r:embed="rId3">
            <a:alphaModFix/>
          </a:blip>
          <a:srcRect/>
          <a:stretch/>
        </p:blipFill>
        <p:spPr>
          <a:xfrm>
            <a:off x="450000" y="360000"/>
            <a:ext cx="603505" cy="649225"/>
          </a:xfrm>
          <a:prstGeom prst="rect">
            <a:avLst/>
          </a:prstGeom>
          <a:noFill/>
          <a:ln>
            <a:noFill/>
          </a:ln>
        </p:spPr>
      </p:pic>
      <p:pic>
        <p:nvPicPr>
          <p:cNvPr id="51" name="Google Shape;51;p6"/>
          <p:cNvPicPr preferRelativeResize="0"/>
          <p:nvPr/>
        </p:nvPicPr>
        <p:blipFill rotWithShape="1">
          <a:blip r:embed="rId4">
            <a:alphaModFix/>
          </a:blip>
          <a:srcRect/>
          <a:stretch/>
        </p:blipFill>
        <p:spPr>
          <a:xfrm>
            <a:off x="7050856" y="6446350"/>
            <a:ext cx="1863682" cy="1799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Half Pic Portrait">
  <p:cSld name="Title Slide - Half Pic Portrait">
    <p:spTree>
      <p:nvGrpSpPr>
        <p:cNvPr id="1" name="Shape 52"/>
        <p:cNvGrpSpPr/>
        <p:nvPr/>
      </p:nvGrpSpPr>
      <p:grpSpPr>
        <a:xfrm>
          <a:off x="0" y="0"/>
          <a:ext cx="0" cy="0"/>
          <a:chOff x="0" y="0"/>
          <a:chExt cx="0" cy="0"/>
        </a:xfrm>
      </p:grpSpPr>
      <p:sp>
        <p:nvSpPr>
          <p:cNvPr id="53" name="Google Shape;53;p7"/>
          <p:cNvSpPr/>
          <p:nvPr/>
        </p:nvSpPr>
        <p:spPr>
          <a:xfrm>
            <a:off x="0" y="1"/>
            <a:ext cx="4731900" cy="6858000"/>
          </a:xfrm>
          <a:prstGeom prst="rect">
            <a:avLst/>
          </a:prstGeom>
          <a:solidFill>
            <a:schemeClr val="accent1"/>
          </a:solidFill>
          <a:ln w="9525" cap="flat" cmpd="sng">
            <a:solidFill>
              <a:srgbClr val="E2741D"/>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54" name="Google Shape;54;p7"/>
          <p:cNvSpPr txBox="1">
            <a:spLocks noGrp="1"/>
          </p:cNvSpPr>
          <p:nvPr>
            <p:ph type="subTitle" idx="1"/>
          </p:nvPr>
        </p:nvSpPr>
        <p:spPr>
          <a:xfrm>
            <a:off x="317500" y="4887764"/>
            <a:ext cx="4201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55" name="Google Shape;55;p7" descr="100035-56_PPT.jpg"/>
          <p:cNvPicPr preferRelativeResize="0"/>
          <p:nvPr/>
        </p:nvPicPr>
        <p:blipFill rotWithShape="1">
          <a:blip r:embed="rId2">
            <a:alphaModFix/>
          </a:blip>
          <a:srcRect l="46268" r="10818" b="358"/>
          <a:stretch/>
        </p:blipFill>
        <p:spPr>
          <a:xfrm>
            <a:off x="4731962" y="0"/>
            <a:ext cx="4412036" cy="6858000"/>
          </a:xfrm>
          <a:prstGeom prst="rect">
            <a:avLst/>
          </a:prstGeom>
          <a:noFill/>
          <a:ln>
            <a:noFill/>
          </a:ln>
        </p:spPr>
      </p:pic>
      <p:sp>
        <p:nvSpPr>
          <p:cNvPr id="56" name="Google Shape;56;p7"/>
          <p:cNvSpPr txBox="1">
            <a:spLocks noGrp="1"/>
          </p:cNvSpPr>
          <p:nvPr>
            <p:ph type="ctrTitle"/>
          </p:nvPr>
        </p:nvSpPr>
        <p:spPr>
          <a:xfrm>
            <a:off x="260351" y="2894705"/>
            <a:ext cx="4258800" cy="15705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57" name="Google Shape;57;p7" descr="LTS_HZ_White_BW_RedMatte.gif"/>
          <p:cNvPicPr preferRelativeResize="0"/>
          <p:nvPr/>
        </p:nvPicPr>
        <p:blipFill rotWithShape="1">
          <a:blip r:embed="rId3">
            <a:alphaModFix/>
          </a:blip>
          <a:srcRect/>
          <a:stretch/>
        </p:blipFill>
        <p:spPr>
          <a:xfrm>
            <a:off x="362628" y="6430035"/>
            <a:ext cx="1869408" cy="180000"/>
          </a:xfrm>
          <a:prstGeom prst="rect">
            <a:avLst/>
          </a:prstGeom>
          <a:noFill/>
          <a:ln>
            <a:noFill/>
          </a:ln>
        </p:spPr>
      </p:pic>
      <p:pic>
        <p:nvPicPr>
          <p:cNvPr id="58" name="Google Shape;58;p7"/>
          <p:cNvPicPr preferRelativeResize="0"/>
          <p:nvPr/>
        </p:nvPicPr>
        <p:blipFill rotWithShape="1">
          <a:blip r:embed="rId4">
            <a:alphaModFix/>
          </a:blip>
          <a:srcRect/>
          <a:stretch/>
        </p:blipFill>
        <p:spPr>
          <a:xfrm>
            <a:off x="360000" y="360000"/>
            <a:ext cx="603505" cy="6492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 Half Pic Landscape">
  <p:cSld name="Title Page - Half Pic Landscape">
    <p:spTree>
      <p:nvGrpSpPr>
        <p:cNvPr id="1" name="Shape 59"/>
        <p:cNvGrpSpPr/>
        <p:nvPr/>
      </p:nvGrpSpPr>
      <p:grpSpPr>
        <a:xfrm>
          <a:off x="0" y="0"/>
          <a:ext cx="0" cy="0"/>
          <a:chOff x="0" y="0"/>
          <a:chExt cx="0" cy="0"/>
        </a:xfrm>
      </p:grpSpPr>
      <p:sp>
        <p:nvSpPr>
          <p:cNvPr id="60" name="Google Shape;60;p8"/>
          <p:cNvSpPr/>
          <p:nvPr/>
        </p:nvSpPr>
        <p:spPr>
          <a:xfrm>
            <a:off x="0" y="3983525"/>
            <a:ext cx="9144000" cy="2874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 name="Google Shape;61;p8"/>
          <p:cNvSpPr txBox="1">
            <a:spLocks noGrp="1"/>
          </p:cNvSpPr>
          <p:nvPr>
            <p:ph type="subTitle" idx="1"/>
          </p:nvPr>
        </p:nvSpPr>
        <p:spPr>
          <a:xfrm>
            <a:off x="317500" y="5155536"/>
            <a:ext cx="4495800" cy="674400"/>
          </a:xfrm>
          <a:prstGeom prst="rect">
            <a:avLst/>
          </a:prstGeom>
          <a:noFill/>
          <a:ln>
            <a:noFill/>
          </a:ln>
        </p:spPr>
        <p:txBody>
          <a:bodyPr spcFirstLastPara="1" wrap="square" lIns="36000" tIns="45700" rIns="36000" bIns="0" anchor="t" anchorCtr="0"/>
          <a:lstStyle>
            <a:lvl1pPr marR="0" lvl="0" algn="l" rtl="0">
              <a:lnSpc>
                <a:spcPct val="80000"/>
              </a:lnSpc>
              <a:spcBef>
                <a:spcPts val="0"/>
              </a:spcBef>
              <a:spcAft>
                <a:spcPts val="0"/>
              </a:spcAft>
              <a:buClr>
                <a:schemeClr val="accent2"/>
              </a:buClr>
              <a:buSzPts val="2500"/>
              <a:buFont typeface="Arial"/>
              <a:buNone/>
              <a:defRPr sz="2500" b="0" i="0" u="none" strike="noStrike" cap="none">
                <a:solidFill>
                  <a:schemeClr val="lt1"/>
                </a:solidFill>
                <a:latin typeface="Arial"/>
                <a:ea typeface="Arial"/>
                <a:cs typeface="Arial"/>
                <a:sym typeface="Arial"/>
              </a:defRPr>
            </a:lvl1pPr>
            <a:lvl2pPr marR="0" lvl="1"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chemeClr val="accent2"/>
              </a:buClr>
              <a:buSzPts val="2000"/>
              <a:buFont typeface="Merriweather Sans"/>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62" name="Google Shape;62;p8" descr="100035-56_PPT.jpg"/>
          <p:cNvPicPr preferRelativeResize="0"/>
          <p:nvPr/>
        </p:nvPicPr>
        <p:blipFill rotWithShape="1">
          <a:blip r:embed="rId2">
            <a:alphaModFix/>
          </a:blip>
          <a:srcRect l="5371" r="5691" b="48948"/>
          <a:stretch/>
        </p:blipFill>
        <p:spPr>
          <a:xfrm>
            <a:off x="-1" y="0"/>
            <a:ext cx="9143999" cy="4190999"/>
          </a:xfrm>
          <a:prstGeom prst="rect">
            <a:avLst/>
          </a:prstGeom>
          <a:noFill/>
          <a:ln>
            <a:noFill/>
          </a:ln>
        </p:spPr>
      </p:pic>
      <p:sp>
        <p:nvSpPr>
          <p:cNvPr id="63" name="Google Shape;63;p8"/>
          <p:cNvSpPr txBox="1">
            <a:spLocks noGrp="1"/>
          </p:cNvSpPr>
          <p:nvPr>
            <p:ph type="ctrTitle"/>
          </p:nvPr>
        </p:nvSpPr>
        <p:spPr>
          <a:xfrm>
            <a:off x="260351" y="4436901"/>
            <a:ext cx="6502500" cy="585600"/>
          </a:xfrm>
          <a:prstGeom prst="rect">
            <a:avLst/>
          </a:prstGeom>
          <a:noFill/>
          <a:ln>
            <a:noFill/>
          </a:ln>
        </p:spPr>
        <p:txBody>
          <a:bodyPr spcFirstLastPara="1" wrap="square" lIns="72000" tIns="72000" rIns="0" bIns="0" anchor="t" anchorCtr="0"/>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64" name="Google Shape;64;p8" descr="LTS_HZ_White_BW_RedMatte.gif"/>
          <p:cNvPicPr preferRelativeResize="0"/>
          <p:nvPr/>
        </p:nvPicPr>
        <p:blipFill rotWithShape="1">
          <a:blip r:embed="rId3">
            <a:alphaModFix/>
          </a:blip>
          <a:srcRect/>
          <a:stretch/>
        </p:blipFill>
        <p:spPr>
          <a:xfrm>
            <a:off x="7066854" y="6430035"/>
            <a:ext cx="1869408" cy="180000"/>
          </a:xfrm>
          <a:prstGeom prst="rect">
            <a:avLst/>
          </a:prstGeom>
          <a:noFill/>
          <a:ln>
            <a:noFill/>
          </a:ln>
        </p:spPr>
      </p:pic>
      <p:pic>
        <p:nvPicPr>
          <p:cNvPr id="65" name="Google Shape;65;p8"/>
          <p:cNvPicPr preferRelativeResize="0"/>
          <p:nvPr/>
        </p:nvPicPr>
        <p:blipFill rotWithShape="1">
          <a:blip r:embed="rId4">
            <a:alphaModFix/>
          </a:blip>
          <a:srcRect/>
          <a:stretch/>
        </p:blipFill>
        <p:spPr>
          <a:xfrm>
            <a:off x="360000" y="5963051"/>
            <a:ext cx="603505" cy="649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able">
  <p:cSld name="Title Table">
    <p:spTree>
      <p:nvGrpSpPr>
        <p:cNvPr id="1" name="Shape 66"/>
        <p:cNvGrpSpPr/>
        <p:nvPr/>
      </p:nvGrpSpPr>
      <p:grpSpPr>
        <a:xfrm>
          <a:off x="0" y="0"/>
          <a:ext cx="0" cy="0"/>
          <a:chOff x="0" y="0"/>
          <a:chExt cx="0" cy="0"/>
        </a:xfrm>
      </p:grpSpPr>
      <p:sp>
        <p:nvSpPr>
          <p:cNvPr id="67" name="Google Shape;67;p9"/>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9"/>
          <p:cNvSpPr txBox="1">
            <a:spLocks noGrp="1"/>
          </p:cNvSpPr>
          <p:nvPr>
            <p:ph type="title"/>
          </p:nvPr>
        </p:nvSpPr>
        <p:spPr>
          <a:xfrm>
            <a:off x="457200" y="461417"/>
            <a:ext cx="81591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9" name="Google Shape;69;p9"/>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9"/>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9"/>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72" name="Google Shape;72;p9"/>
          <p:cNvSpPr>
            <a:spLocks noGrp="1"/>
          </p:cNvSpPr>
          <p:nvPr>
            <p:ph type="tbl" idx="2"/>
          </p:nvPr>
        </p:nvSpPr>
        <p:spPr>
          <a:xfrm>
            <a:off x="457200" y="1409700"/>
            <a:ext cx="8159100" cy="25653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73" name="Google Shape;73;p9"/>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Head Text Pic">
  <p:cSld name="Title Head Text Pic">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457200" y="1343878"/>
            <a:ext cx="4040100" cy="460800"/>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Merriweather San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600"/>
              <a:buFont typeface="Merriweather San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body" idx="2"/>
          </p:nvPr>
        </p:nvSpPr>
        <p:spPr>
          <a:xfrm>
            <a:off x="457200" y="1804679"/>
            <a:ext cx="4040100" cy="4297800"/>
          </a:xfrm>
          <a:prstGeom prst="rect">
            <a:avLst/>
          </a:prstGeom>
          <a:noFill/>
          <a:ln>
            <a:noFill/>
          </a:ln>
        </p:spPr>
        <p:txBody>
          <a:bodyPr spcFirstLastPara="1" wrap="square" lIns="0" tIns="0" rIns="0" bIns="0" anchor="t" anchorCtr="0"/>
          <a:lstStyle>
            <a:lvl1pPr marL="457200" marR="0" lvl="0" indent="-228600" algn="l" rtl="0">
              <a:lnSpc>
                <a:spcPct val="90000"/>
              </a:lnSpc>
              <a:spcBef>
                <a:spcPts val="9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2"/>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 name="Google Shape;77;p10"/>
          <p:cNvSpPr txBox="1">
            <a:spLocks noGrp="1"/>
          </p:cNvSpPr>
          <p:nvPr>
            <p:ph type="title"/>
          </p:nvPr>
        </p:nvSpPr>
        <p:spPr>
          <a:xfrm>
            <a:off x="457200" y="461417"/>
            <a:ext cx="8229600" cy="4308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Google Shape;78;p10"/>
          <p:cNvSpPr>
            <a:spLocks noGrp="1"/>
          </p:cNvSpPr>
          <p:nvPr>
            <p:ph type="pic" idx="3"/>
          </p:nvPr>
        </p:nvSpPr>
        <p:spPr>
          <a:xfrm>
            <a:off x="4851400" y="1344613"/>
            <a:ext cx="3835500" cy="4757700"/>
          </a:xfrm>
          <a:prstGeom prst="rect">
            <a:avLst/>
          </a:prstGeom>
          <a:noFill/>
          <a:ln>
            <a:noFill/>
          </a:ln>
        </p:spPr>
        <p:txBody>
          <a:bodyPr spcFirstLastPara="1" wrap="square" lIns="0" tIns="0" rIns="0" bIns="0" anchor="t" anchorCtr="0"/>
          <a:lstStyle>
            <a:lvl1pPr marR="0" lvl="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R="0" lvl="1"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2000"/>
              <a:buFont typeface="Merriweather Sans"/>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10"/>
          <p:cNvSpPr/>
          <p:nvPr/>
        </p:nvSpPr>
        <p:spPr>
          <a:xfrm>
            <a:off x="0" y="6191250"/>
            <a:ext cx="9144000" cy="666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10"/>
          <p:cNvSpPr txBox="1">
            <a:spLocks noGrp="1"/>
          </p:cNvSpPr>
          <p:nvPr>
            <p:ph type="dt" idx="10"/>
          </p:nvPr>
        </p:nvSpPr>
        <p:spPr>
          <a:xfrm>
            <a:off x="457200" y="6457950"/>
            <a:ext cx="717600" cy="238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0"/>
          <p:cNvSpPr txBox="1">
            <a:spLocks noGrp="1"/>
          </p:cNvSpPr>
          <p:nvPr>
            <p:ph type="ftr" idx="11"/>
          </p:nvPr>
        </p:nvSpPr>
        <p:spPr>
          <a:xfrm>
            <a:off x="1263650" y="6457950"/>
            <a:ext cx="3270300" cy="2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0"/>
          <p:cNvSpPr txBox="1">
            <a:spLocks noGrp="1"/>
          </p:cNvSpPr>
          <p:nvPr>
            <p:ph type="sldNum" idx="12"/>
          </p:nvPr>
        </p:nvSpPr>
        <p:spPr>
          <a:xfrm>
            <a:off x="4622800" y="6457950"/>
            <a:ext cx="438300" cy="238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lt1"/>
                </a:solidFill>
                <a:latin typeface="Arial"/>
                <a:ea typeface="Arial"/>
                <a:cs typeface="Arial"/>
                <a:sym typeface="Arial"/>
              </a:defRPr>
            </a:lvl1pPr>
            <a:lvl2pPr marL="0" marR="0" lvl="1" indent="0" algn="r" rtl="0">
              <a:spcBef>
                <a:spcPts val="0"/>
              </a:spcBef>
              <a:buNone/>
              <a:defRPr sz="1000">
                <a:solidFill>
                  <a:schemeClr val="lt1"/>
                </a:solidFill>
                <a:latin typeface="Arial"/>
                <a:ea typeface="Arial"/>
                <a:cs typeface="Arial"/>
                <a:sym typeface="Arial"/>
              </a:defRPr>
            </a:lvl2pPr>
            <a:lvl3pPr marL="0" marR="0" lvl="2" indent="0" algn="r" rtl="0">
              <a:spcBef>
                <a:spcPts val="0"/>
              </a:spcBef>
              <a:buNone/>
              <a:defRPr sz="1000">
                <a:solidFill>
                  <a:schemeClr val="lt1"/>
                </a:solidFill>
                <a:latin typeface="Arial"/>
                <a:ea typeface="Arial"/>
                <a:cs typeface="Arial"/>
                <a:sym typeface="Arial"/>
              </a:defRPr>
            </a:lvl3pPr>
            <a:lvl4pPr marL="0" marR="0" lvl="3" indent="0" algn="r" rtl="0">
              <a:spcBef>
                <a:spcPts val="0"/>
              </a:spcBef>
              <a:buNone/>
              <a:defRPr sz="1000">
                <a:solidFill>
                  <a:schemeClr val="lt1"/>
                </a:solidFill>
                <a:latin typeface="Arial"/>
                <a:ea typeface="Arial"/>
                <a:cs typeface="Arial"/>
                <a:sym typeface="Arial"/>
              </a:defRPr>
            </a:lvl4pPr>
            <a:lvl5pPr marL="0" marR="0" lvl="4" indent="0" algn="r" rtl="0">
              <a:spcBef>
                <a:spcPts val="0"/>
              </a:spcBef>
              <a:buNone/>
              <a:defRPr sz="1000">
                <a:solidFill>
                  <a:schemeClr val="lt1"/>
                </a:solidFill>
                <a:latin typeface="Arial"/>
                <a:ea typeface="Arial"/>
                <a:cs typeface="Arial"/>
                <a:sym typeface="Arial"/>
              </a:defRPr>
            </a:lvl5pPr>
            <a:lvl6pPr marL="0" marR="0" lvl="5" indent="0" algn="r" rtl="0">
              <a:spcBef>
                <a:spcPts val="0"/>
              </a:spcBef>
              <a:buNone/>
              <a:defRPr sz="1000">
                <a:solidFill>
                  <a:schemeClr val="lt1"/>
                </a:solidFill>
                <a:latin typeface="Arial"/>
                <a:ea typeface="Arial"/>
                <a:cs typeface="Arial"/>
                <a:sym typeface="Arial"/>
              </a:defRPr>
            </a:lvl6pPr>
            <a:lvl7pPr marL="0" marR="0" lvl="6" indent="0" algn="r" rtl="0">
              <a:spcBef>
                <a:spcPts val="0"/>
              </a:spcBef>
              <a:buNone/>
              <a:defRPr sz="1000">
                <a:solidFill>
                  <a:schemeClr val="lt1"/>
                </a:solidFill>
                <a:latin typeface="Arial"/>
                <a:ea typeface="Arial"/>
                <a:cs typeface="Arial"/>
                <a:sym typeface="Arial"/>
              </a:defRPr>
            </a:lvl7pPr>
            <a:lvl8pPr marL="0" marR="0" lvl="7" indent="0" algn="r" rtl="0">
              <a:spcBef>
                <a:spcPts val="0"/>
              </a:spcBef>
              <a:buNone/>
              <a:defRPr sz="1000">
                <a:solidFill>
                  <a:schemeClr val="lt1"/>
                </a:solidFill>
                <a:latin typeface="Arial"/>
                <a:ea typeface="Arial"/>
                <a:cs typeface="Arial"/>
                <a:sym typeface="Arial"/>
              </a:defRPr>
            </a:lvl8pPr>
            <a:lvl9pPr marL="0" marR="0" lvl="8" indent="0" algn="r" rtl="0">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83" name="Google Shape;83;p10"/>
          <p:cNvPicPr preferRelativeResize="0"/>
          <p:nvPr/>
        </p:nvPicPr>
        <p:blipFill rotWithShape="1">
          <a:blip r:embed="rId2">
            <a:alphaModFix/>
          </a:blip>
          <a:srcRect/>
          <a:stretch/>
        </p:blipFill>
        <p:spPr>
          <a:xfrm>
            <a:off x="8456052" y="6313941"/>
            <a:ext cx="372099" cy="4002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Arial"/>
                <a:ea typeface="Arial"/>
                <a:cs typeface="Arial"/>
                <a:sym typeface="Arial"/>
              </a:defRPr>
            </a:lvl1pPr>
            <a:lvl2pPr marL="0" marR="0" lvl="1" indent="0" algn="r" rtl="0">
              <a:spcBef>
                <a:spcPts val="0"/>
              </a:spcBef>
              <a:buNone/>
              <a:defRPr sz="1000" b="0" i="0" u="none" strike="noStrike" cap="none">
                <a:solidFill>
                  <a:srgbClr val="888888"/>
                </a:solidFill>
                <a:latin typeface="Arial"/>
                <a:ea typeface="Arial"/>
                <a:cs typeface="Arial"/>
                <a:sym typeface="Arial"/>
              </a:defRPr>
            </a:lvl2pPr>
            <a:lvl3pPr marL="0" marR="0" lvl="2" indent="0" algn="r" rtl="0">
              <a:spcBef>
                <a:spcPts val="0"/>
              </a:spcBef>
              <a:buNone/>
              <a:defRPr sz="1000" b="0" i="0" u="none" strike="noStrike" cap="none">
                <a:solidFill>
                  <a:srgbClr val="888888"/>
                </a:solidFill>
                <a:latin typeface="Arial"/>
                <a:ea typeface="Arial"/>
                <a:cs typeface="Arial"/>
                <a:sym typeface="Arial"/>
              </a:defRPr>
            </a:lvl3pPr>
            <a:lvl4pPr marL="0" marR="0" lvl="3" indent="0" algn="r" rtl="0">
              <a:spcBef>
                <a:spcPts val="0"/>
              </a:spcBef>
              <a:buNone/>
              <a:defRPr sz="1000" b="0" i="0" u="none" strike="noStrike" cap="none">
                <a:solidFill>
                  <a:srgbClr val="888888"/>
                </a:solidFill>
                <a:latin typeface="Arial"/>
                <a:ea typeface="Arial"/>
                <a:cs typeface="Arial"/>
                <a:sym typeface="Arial"/>
              </a:defRPr>
            </a:lvl4pPr>
            <a:lvl5pPr marL="0" marR="0" lvl="4" indent="0" algn="r" rtl="0">
              <a:spcBef>
                <a:spcPts val="0"/>
              </a:spcBef>
              <a:buNone/>
              <a:defRPr sz="1000" b="0" i="0" u="none" strike="noStrike" cap="none">
                <a:solidFill>
                  <a:srgbClr val="888888"/>
                </a:solidFill>
                <a:latin typeface="Arial"/>
                <a:ea typeface="Arial"/>
                <a:cs typeface="Arial"/>
                <a:sym typeface="Arial"/>
              </a:defRPr>
            </a:lvl5pPr>
            <a:lvl6pPr marL="0" marR="0" lvl="5" indent="0" algn="r" rtl="0">
              <a:spcBef>
                <a:spcPts val="0"/>
              </a:spcBef>
              <a:buNone/>
              <a:defRPr sz="1000" b="0" i="0" u="none" strike="noStrike" cap="none">
                <a:solidFill>
                  <a:srgbClr val="888888"/>
                </a:solidFill>
                <a:latin typeface="Arial"/>
                <a:ea typeface="Arial"/>
                <a:cs typeface="Arial"/>
                <a:sym typeface="Arial"/>
              </a:defRPr>
            </a:lvl6pPr>
            <a:lvl7pPr marL="0" marR="0" lvl="6" indent="0" algn="r" rtl="0">
              <a:spcBef>
                <a:spcPts val="0"/>
              </a:spcBef>
              <a:buNone/>
              <a:defRPr sz="1000" b="0" i="0" u="none" strike="noStrike" cap="none">
                <a:solidFill>
                  <a:srgbClr val="888888"/>
                </a:solidFill>
                <a:latin typeface="Arial"/>
                <a:ea typeface="Arial"/>
                <a:cs typeface="Arial"/>
                <a:sym typeface="Arial"/>
              </a:defRPr>
            </a:lvl7pPr>
            <a:lvl8pPr marL="0" marR="0" lvl="7" indent="0" algn="r" rtl="0">
              <a:spcBef>
                <a:spcPts val="0"/>
              </a:spcBef>
              <a:buNone/>
              <a:defRPr sz="1000" b="0" i="0" u="none" strike="noStrike" cap="none">
                <a:solidFill>
                  <a:srgbClr val="888888"/>
                </a:solidFill>
                <a:latin typeface="Arial"/>
                <a:ea typeface="Arial"/>
                <a:cs typeface="Arial"/>
                <a:sym typeface="Arial"/>
              </a:defRPr>
            </a:lvl8pPr>
            <a:lvl9pPr marL="0" marR="0" lvl="8" indent="0" algn="r" rtl="0">
              <a:spcBef>
                <a:spcPts val="0"/>
              </a:spcBef>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YVrVgrhbV7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MecBA_MHf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hyperlink" Target="https://www.safework.nsw.gov.au/hazards-a-z/alcohol-and-other-drugs" TargetMode="External"/><Relationship Id="rId3" Type="http://schemas.openxmlformats.org/officeDocument/2006/relationships/hyperlink" Target="https://www.safework.nsw.gov.au/safety-starts-here/consultation@work/your-duty-to-consult" TargetMode="External"/><Relationship Id="rId7" Type="http://schemas.openxmlformats.org/officeDocument/2006/relationships/hyperlink" Target="http://www.safework.nsw.gov.au/health-and-safety/safety-topics-a-z/fatigu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afework.nsw.gov.au/hazards-a-z/violence" TargetMode="External"/><Relationship Id="rId11" Type="http://schemas.openxmlformats.org/officeDocument/2006/relationships/hyperlink" Target="about:blank" TargetMode="External"/><Relationship Id="rId5" Type="http://schemas.openxmlformats.org/officeDocument/2006/relationships/hyperlink" Target="https://www.safework.nsw.gov.au/safety-starts-here/mental-health-at-work-the-basics/workplace-stress" TargetMode="External"/><Relationship Id="rId10" Type="http://schemas.openxmlformats.org/officeDocument/2006/relationships/hyperlink" Target="https://www.safeworkaustralia.gov.au/doc/work-related-psychological-health-and-safety-systematic-approach-meeting-your-duties" TargetMode="External"/><Relationship Id="rId4" Type="http://schemas.openxmlformats.org/officeDocument/2006/relationships/hyperlink" Target="https://www.safework.nsw.gov.au/hazards-a-z/bullying/workplace-bullying" TargetMode="External"/><Relationship Id="rId9" Type="http://schemas.openxmlformats.org/officeDocument/2006/relationships/hyperlink" Target="https://www.headsup.org.au/healthy-workplaces/for-employer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contact@safework.nsw.gov.a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f9Ya0mHsIg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J0WkM6mEy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p:cNvPicPr preferRelativeResize="0"/>
          <p:nvPr/>
        </p:nvPicPr>
        <p:blipFill rotWithShape="1">
          <a:blip r:embed="rId3">
            <a:alphaModFix/>
          </a:blip>
          <a:srcRect b="15052"/>
          <a:stretch/>
        </p:blipFill>
        <p:spPr>
          <a:xfrm>
            <a:off x="0" y="0"/>
            <a:ext cx="9144004" cy="4624152"/>
          </a:xfrm>
          <a:prstGeom prst="rect">
            <a:avLst/>
          </a:prstGeom>
          <a:noFill/>
          <a:ln>
            <a:noFill/>
          </a:ln>
        </p:spPr>
      </p:pic>
      <p:sp>
        <p:nvSpPr>
          <p:cNvPr id="155" name="Google Shape;155;p22"/>
          <p:cNvSpPr txBox="1">
            <a:spLocks noGrp="1"/>
          </p:cNvSpPr>
          <p:nvPr>
            <p:ph type="subTitle" idx="1"/>
          </p:nvPr>
        </p:nvSpPr>
        <p:spPr>
          <a:xfrm>
            <a:off x="358975" y="4754525"/>
            <a:ext cx="6194700" cy="990900"/>
          </a:xfrm>
          <a:prstGeom prst="rect">
            <a:avLst/>
          </a:prstGeom>
          <a:noFill/>
          <a:ln>
            <a:noFill/>
          </a:ln>
        </p:spPr>
        <p:txBody>
          <a:bodyPr spcFirstLastPara="1" wrap="square" lIns="36000" tIns="45700" rIns="36000" bIns="0" anchor="t" anchorCtr="0">
            <a:noAutofit/>
          </a:bodyPr>
          <a:lstStyle/>
          <a:p>
            <a:pPr marL="0" marR="0" lvl="0" indent="0" algn="l" rtl="0">
              <a:lnSpc>
                <a:spcPct val="80000"/>
              </a:lnSpc>
              <a:spcBef>
                <a:spcPts val="0"/>
              </a:spcBef>
              <a:spcAft>
                <a:spcPts val="0"/>
              </a:spcAft>
              <a:buClr>
                <a:schemeClr val="accent2"/>
              </a:buClr>
              <a:buSzPts val="2500"/>
              <a:buFont typeface="Arial"/>
              <a:buNone/>
            </a:pPr>
            <a:r>
              <a:rPr lang="en-AU"/>
              <a:t>HOW TO </a:t>
            </a:r>
            <a:r>
              <a:rPr lang="en-AU" sz="2500" b="0" i="0" u="none" strike="noStrike" cap="none">
                <a:solidFill>
                  <a:schemeClr val="lt1"/>
                </a:solidFill>
                <a:latin typeface="Arial"/>
                <a:ea typeface="Arial"/>
                <a:cs typeface="Arial"/>
                <a:sym typeface="Arial"/>
              </a:rPr>
              <a:t>SUPPORT </a:t>
            </a:r>
            <a:r>
              <a:rPr lang="en-AU"/>
              <a:t>THEM TO STAY HEALTHY AND</a:t>
            </a:r>
            <a:r>
              <a:rPr lang="en-AU" sz="2500" b="0" i="0" u="none" strike="noStrike" cap="none">
                <a:solidFill>
                  <a:schemeClr val="lt1"/>
                </a:solidFill>
                <a:latin typeface="Arial"/>
                <a:ea typeface="Arial"/>
                <a:cs typeface="Arial"/>
                <a:sym typeface="Arial"/>
              </a:rPr>
              <a:t> </a:t>
            </a:r>
            <a:r>
              <a:rPr lang="en-AU"/>
              <a:t>SAFE </a:t>
            </a:r>
            <a:r>
              <a:rPr lang="en-AU" sz="2500" b="0" i="0" u="none" strike="noStrike" cap="none">
                <a:solidFill>
                  <a:schemeClr val="lt1"/>
                </a:solidFill>
                <a:latin typeface="Arial"/>
                <a:ea typeface="Arial"/>
                <a:cs typeface="Arial"/>
                <a:sym typeface="Arial"/>
              </a:rPr>
              <a:t>AT WORK </a:t>
            </a:r>
            <a:endParaRPr/>
          </a:p>
        </p:txBody>
      </p:sp>
      <p:sp>
        <p:nvSpPr>
          <p:cNvPr id="156" name="Google Shape;156;p22"/>
          <p:cNvSpPr txBox="1">
            <a:spLocks noGrp="1"/>
          </p:cNvSpPr>
          <p:nvPr>
            <p:ph type="ctrTitle"/>
          </p:nvPr>
        </p:nvSpPr>
        <p:spPr>
          <a:xfrm>
            <a:off x="358975" y="3194025"/>
            <a:ext cx="3398700" cy="1269300"/>
          </a:xfrm>
          <a:prstGeom prst="rect">
            <a:avLst/>
          </a:prstGeom>
          <a:noFill/>
          <a:ln>
            <a:noFill/>
          </a:ln>
        </p:spPr>
        <p:txBody>
          <a:bodyPr spcFirstLastPara="1" wrap="square" lIns="72000" tIns="72000" rIns="0" bIns="0" anchor="b" anchorCtr="0">
            <a:noAutofit/>
          </a:bodyPr>
          <a:lstStyle/>
          <a:p>
            <a:pPr marL="0" marR="0" lvl="0" indent="0" algn="l" rtl="0">
              <a:lnSpc>
                <a:spcPct val="80000"/>
              </a:lnSpc>
              <a:spcBef>
                <a:spcPts val="0"/>
              </a:spcBef>
              <a:spcAft>
                <a:spcPts val="0"/>
              </a:spcAft>
              <a:buClr>
                <a:schemeClr val="lt1"/>
              </a:buClr>
              <a:buSzPts val="4000"/>
              <a:buFont typeface="Arial"/>
              <a:buNone/>
            </a:pPr>
            <a:r>
              <a:rPr lang="en-AU" sz="4000" b="0" i="0" u="none" strike="noStrike" cap="none">
                <a:solidFill>
                  <a:schemeClr val="lt1"/>
                </a:solidFill>
                <a:latin typeface="Arial"/>
                <a:ea typeface="Arial"/>
                <a:cs typeface="Arial"/>
                <a:sym typeface="Arial"/>
              </a:rPr>
              <a:t>YOUNG </a:t>
            </a:r>
            <a:endParaRPr sz="4000" b="0" i="0" u="none" strike="noStrike" cap="none">
              <a:solidFill>
                <a:schemeClr val="lt1"/>
              </a:solidFill>
              <a:latin typeface="Arial"/>
              <a:ea typeface="Arial"/>
              <a:cs typeface="Arial"/>
              <a:sym typeface="Arial"/>
            </a:endParaRPr>
          </a:p>
          <a:p>
            <a:pPr marL="0" marR="0" lvl="0" indent="0" algn="l" rtl="0">
              <a:lnSpc>
                <a:spcPct val="80000"/>
              </a:lnSpc>
              <a:spcBef>
                <a:spcPts val="0"/>
              </a:spcBef>
              <a:spcAft>
                <a:spcPts val="0"/>
              </a:spcAft>
              <a:buClr>
                <a:schemeClr val="lt1"/>
              </a:buClr>
              <a:buSzPts val="4000"/>
              <a:buFont typeface="Arial"/>
              <a:buNone/>
            </a:pPr>
            <a:r>
              <a:rPr lang="en-AU" sz="4000" b="0" i="0" u="none" strike="noStrike" cap="none">
                <a:solidFill>
                  <a:schemeClr val="lt1"/>
                </a:solidFill>
                <a:latin typeface="Arial"/>
                <a:ea typeface="Arial"/>
                <a:cs typeface="Arial"/>
                <a:sym typeface="Arial"/>
              </a:rPr>
              <a:t>WORKERS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700"/>
                                        <p:tgtEl>
                                          <p:spTgt spid="156"/>
                                        </p:tgtEl>
                                      </p:cBhvr>
                                    </p:animEffect>
                                  </p:childTnLst>
                                </p:cTn>
                              </p:par>
                            </p:childTnLst>
                          </p:cTn>
                        </p:par>
                        <p:par>
                          <p:cTn id="8" fill="hold">
                            <p:stCondLst>
                              <p:cond delay="1700"/>
                            </p:stCondLst>
                            <p:childTnLst>
                              <p:par>
                                <p:cTn id="9" presetID="10" presetClass="entr" presetSubtype="0"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fade">
                                      <p:cBhvr>
                                        <p:cTn id="11" dur="18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457200" y="49621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i="0" u="none" strike="noStrike" cap="none">
                <a:solidFill>
                  <a:schemeClr val="lt1"/>
                </a:solidFill>
              </a:rPr>
              <a:t>WOULD YOU SAY YES?</a:t>
            </a:r>
            <a:endParaRPr sz="3600">
              <a:solidFill>
                <a:schemeClr val="lt1"/>
              </a:solidFill>
            </a:endParaRPr>
          </a:p>
        </p:txBody>
      </p:sp>
      <p:sp>
        <p:nvSpPr>
          <p:cNvPr id="235" name="Google Shape;235;p31"/>
          <p:cNvSpPr txBox="1"/>
          <p:nvPr/>
        </p:nvSpPr>
        <p:spPr>
          <a:xfrm>
            <a:off x="1245050" y="6189900"/>
            <a:ext cx="66540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1000">
                <a:solidFill>
                  <a:schemeClr val="dk1"/>
                </a:solidFill>
              </a:rPr>
              <a:t>Source: </a:t>
            </a:r>
            <a:r>
              <a:rPr lang="en-AU" sz="1000" b="0" i="0" u="none" strike="noStrike" cap="none">
                <a:solidFill>
                  <a:schemeClr val="dk1"/>
                </a:solidFill>
                <a:latin typeface="Arial"/>
                <a:ea typeface="Arial"/>
                <a:cs typeface="Arial"/>
                <a:sym typeface="Arial"/>
              </a:rPr>
              <a:t>WorkSafe Victoria</a:t>
            </a:r>
            <a:endParaRPr sz="1000"/>
          </a:p>
        </p:txBody>
      </p:sp>
      <p:pic>
        <p:nvPicPr>
          <p:cNvPr id="236" name="Google Shape;236;p31" descr="Would you electrocute someone if asked? WorkSafe conducted a 'street experiment' to find out (adapted from Milgram's infamous experiments from the 60's). Join the conversation on http://www.facebook.com/worksafevictoria and Twitter #ObedienceTest. &#10; &#10;(We moderate comments on this video based on relevance and appropriate language - please keep it on topic and clean)." title="The Obedience Experiment: A shocking truth">
            <a:hlinkClick r:id="rId3"/>
          </p:cNvPr>
          <p:cNvPicPr preferRelativeResize="0"/>
          <p:nvPr/>
        </p:nvPicPr>
        <p:blipFill>
          <a:blip r:embed="rId4">
            <a:alphaModFix/>
          </a:blip>
          <a:stretch>
            <a:fillRect/>
          </a:stretch>
        </p:blipFill>
        <p:spPr>
          <a:xfrm>
            <a:off x="1245050" y="1199494"/>
            <a:ext cx="6653900" cy="499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1686400" y="865425"/>
            <a:ext cx="5920800" cy="5449800"/>
          </a:xfrm>
          <a:prstGeom prst="rect">
            <a:avLst/>
          </a:prstGeom>
          <a:solidFill>
            <a:schemeClr val="lt1"/>
          </a:solidFill>
          <a:ln>
            <a:noFill/>
          </a:ln>
          <a:effectLst>
            <a:outerShdw blurRad="171450" dist="180975" dir="2880000" algn="bl" rotWithShape="0">
              <a:srgbClr val="000000">
                <a:alpha val="50000"/>
              </a:srgbClr>
            </a:outerShdw>
          </a:effectLst>
        </p:spPr>
        <p:txBody>
          <a:bodyPr spcFirstLastPara="1" wrap="square" lIns="180000" tIns="288000" rIns="180000" bIns="0" anchor="t" anchorCtr="0">
            <a:noAutofit/>
          </a:bodyPr>
          <a:lstStyle/>
          <a:p>
            <a:pPr marL="0" marR="0" lvl="0" indent="0" algn="ctr" rtl="0">
              <a:lnSpc>
                <a:spcPct val="80000"/>
              </a:lnSpc>
              <a:spcBef>
                <a:spcPts val="0"/>
              </a:spcBef>
              <a:spcAft>
                <a:spcPts val="0"/>
              </a:spcAft>
              <a:buClr>
                <a:schemeClr val="accent1"/>
              </a:buClr>
              <a:buSzPts val="3500"/>
              <a:buFont typeface="Arial"/>
              <a:buNone/>
            </a:pPr>
            <a:r>
              <a:rPr lang="en-AU" sz="2600" b="0" u="none" strike="noStrike" cap="none">
                <a:solidFill>
                  <a:srgbClr val="000000"/>
                </a:solidFill>
                <a:latin typeface="Arial"/>
                <a:ea typeface="Arial"/>
                <a:cs typeface="Arial"/>
                <a:sym typeface="Arial"/>
              </a:rPr>
              <a:t>WHY TRAINING </a:t>
            </a:r>
            <a:r>
              <a:rPr lang="en-AU" sz="2600">
                <a:solidFill>
                  <a:srgbClr val="000000"/>
                </a:solidFill>
              </a:rPr>
              <a:t>&amp; </a:t>
            </a:r>
            <a:r>
              <a:rPr lang="en-AU" sz="2600" b="0" u="none" strike="noStrike" cap="none">
                <a:solidFill>
                  <a:srgbClr val="000000"/>
                </a:solidFill>
                <a:latin typeface="Arial"/>
                <a:ea typeface="Arial"/>
                <a:cs typeface="Arial"/>
                <a:sym typeface="Arial"/>
              </a:rPr>
              <a:t>SUPERVISION IS IMPORTANT</a:t>
            </a:r>
            <a:endParaRPr sz="2600" b="0" u="none" strike="noStrike" cap="none">
              <a:solidFill>
                <a:srgbClr val="000000"/>
              </a:solidFill>
              <a:latin typeface="Arial"/>
              <a:ea typeface="Arial"/>
              <a:cs typeface="Arial"/>
              <a:sym typeface="Arial"/>
            </a:endParaRPr>
          </a:p>
          <a:p>
            <a:pPr marL="107999" marR="35999" lvl="0" indent="0" algn="l" rtl="0">
              <a:lnSpc>
                <a:spcPct val="100000"/>
              </a:lnSpc>
              <a:spcBef>
                <a:spcPts val="1000"/>
              </a:spcBef>
              <a:spcAft>
                <a:spcPts val="0"/>
              </a:spcAft>
              <a:buClr>
                <a:schemeClr val="accent1"/>
              </a:buClr>
              <a:buSzPts val="2000"/>
              <a:buFont typeface="Arial"/>
              <a:buNone/>
            </a:pPr>
            <a:r>
              <a:rPr lang="en-AU" sz="2000">
                <a:solidFill>
                  <a:schemeClr val="dk1"/>
                </a:solidFill>
              </a:rPr>
              <a:t>How well do you provide training and supervision in your workplace?</a:t>
            </a:r>
            <a:endParaRPr sz="2000">
              <a:solidFill>
                <a:schemeClr val="dk1"/>
              </a:solidFill>
            </a:endParaRPr>
          </a:p>
          <a:p>
            <a:pPr marL="568800" marR="107999" lvl="0" indent="-357399" algn="l" rtl="0">
              <a:lnSpc>
                <a:spcPct val="115000"/>
              </a:lnSpc>
              <a:spcBef>
                <a:spcPts val="1000"/>
              </a:spcBef>
              <a:spcAft>
                <a:spcPts val="0"/>
              </a:spcAft>
              <a:buClr>
                <a:srgbClr val="FF9900"/>
              </a:buClr>
              <a:buSzPts val="2000"/>
              <a:buChar char="➔"/>
            </a:pPr>
            <a:r>
              <a:rPr lang="en-AU" sz="2000">
                <a:solidFill>
                  <a:schemeClr val="dk1"/>
                </a:solidFill>
              </a:rPr>
              <a:t>Have you ensured the person you’re training understands what you expect from them?</a:t>
            </a:r>
            <a:endParaRPr sz="2000">
              <a:solidFill>
                <a:schemeClr val="dk1"/>
              </a:solidFill>
            </a:endParaRPr>
          </a:p>
          <a:p>
            <a:pPr marL="568800" marR="107999" lvl="0" indent="-357399" algn="l" rtl="0">
              <a:lnSpc>
                <a:spcPct val="115000"/>
              </a:lnSpc>
              <a:spcBef>
                <a:spcPts val="1000"/>
              </a:spcBef>
              <a:spcAft>
                <a:spcPts val="0"/>
              </a:spcAft>
              <a:buClr>
                <a:srgbClr val="FF9900"/>
              </a:buClr>
              <a:buSzPts val="2000"/>
              <a:buChar char="➔"/>
            </a:pPr>
            <a:r>
              <a:rPr lang="en-AU" sz="2000">
                <a:solidFill>
                  <a:schemeClr val="dk1"/>
                </a:solidFill>
              </a:rPr>
              <a:t>Ask them questions to ensure their understanding.</a:t>
            </a:r>
            <a:endParaRPr sz="2000">
              <a:solidFill>
                <a:schemeClr val="dk1"/>
              </a:solidFill>
            </a:endParaRPr>
          </a:p>
          <a:p>
            <a:pPr marL="568800" marR="107999" lvl="0" indent="-357399" algn="l" rtl="0">
              <a:lnSpc>
                <a:spcPct val="115000"/>
              </a:lnSpc>
              <a:spcBef>
                <a:spcPts val="1000"/>
              </a:spcBef>
              <a:spcAft>
                <a:spcPts val="0"/>
              </a:spcAft>
              <a:buClr>
                <a:srgbClr val="FF9900"/>
              </a:buClr>
              <a:buSzPts val="2000"/>
              <a:buChar char="➔"/>
            </a:pPr>
            <a:r>
              <a:rPr lang="en-AU" sz="2000">
                <a:solidFill>
                  <a:schemeClr val="dk1"/>
                </a:solidFill>
              </a:rPr>
              <a:t>Get them to demonstrate the task in front of you and check in with them to make sure they’re not having any issues or difficulties. </a:t>
            </a:r>
            <a:endParaRPr sz="2000">
              <a:solidFill>
                <a:schemeClr val="dk1"/>
              </a:solidFill>
            </a:endParaRPr>
          </a:p>
        </p:txBody>
      </p:sp>
      <p:pic>
        <p:nvPicPr>
          <p:cNvPr id="243" name="Google Shape;243;p32" descr="Piece of duct tape sticking a note to the slide"/>
          <p:cNvPicPr preferRelativeResize="0"/>
          <p:nvPr/>
        </p:nvPicPr>
        <p:blipFill>
          <a:blip r:embed="rId3">
            <a:alphaModFix/>
          </a:blip>
          <a:stretch>
            <a:fillRect/>
          </a:stretch>
        </p:blipFill>
        <p:spPr>
          <a:xfrm rot="316682">
            <a:off x="3086376" y="362278"/>
            <a:ext cx="2735473" cy="8202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48"/>
        <p:cNvGrpSpPr/>
        <p:nvPr/>
      </p:nvGrpSpPr>
      <p:grpSpPr>
        <a:xfrm>
          <a:off x="0" y="0"/>
          <a:ext cx="0" cy="0"/>
          <a:chOff x="0" y="0"/>
          <a:chExt cx="0" cy="0"/>
        </a:xfrm>
      </p:grpSpPr>
      <p:sp>
        <p:nvSpPr>
          <p:cNvPr id="249" name="Google Shape;249;p33"/>
          <p:cNvSpPr txBox="1"/>
          <p:nvPr/>
        </p:nvSpPr>
        <p:spPr>
          <a:xfrm>
            <a:off x="1396500" y="5909350"/>
            <a:ext cx="6351000" cy="7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AU" sz="1200" b="1">
                <a:solidFill>
                  <a:schemeClr val="dk1"/>
                </a:solidFill>
              </a:rPr>
              <a:t>WARNING</a:t>
            </a:r>
            <a:r>
              <a:rPr lang="en-AU" sz="1200">
                <a:solidFill>
                  <a:schemeClr val="dk1"/>
                </a:solidFill>
              </a:rPr>
              <a:t>: This video contains footage that some viewers may find distressing</a:t>
            </a:r>
            <a:endParaRPr sz="1200">
              <a:solidFill>
                <a:schemeClr val="dk1"/>
              </a:solidFill>
            </a:endParaRPr>
          </a:p>
          <a:p>
            <a:pPr marL="0" lvl="0" indent="0" algn="ctr" rtl="0">
              <a:spcBef>
                <a:spcPts val="0"/>
              </a:spcBef>
              <a:spcAft>
                <a:spcPts val="0"/>
              </a:spcAft>
              <a:buClr>
                <a:schemeClr val="dk1"/>
              </a:buClr>
              <a:buSzPts val="1100"/>
              <a:buFont typeface="Arial"/>
              <a:buNone/>
            </a:pPr>
            <a:r>
              <a:rPr lang="en-AU" sz="1000">
                <a:solidFill>
                  <a:schemeClr val="dk1"/>
                </a:solidFill>
              </a:rPr>
              <a:t>Source: WorkSafe Victoria</a:t>
            </a:r>
            <a:endParaRPr sz="1000">
              <a:solidFill>
                <a:schemeClr val="dk1"/>
              </a:solidFill>
            </a:endParaRPr>
          </a:p>
          <a:p>
            <a:pPr marL="0" lvl="0" indent="0" algn="l" rtl="0">
              <a:spcBef>
                <a:spcPts val="0"/>
              </a:spcBef>
              <a:spcAft>
                <a:spcPts val="0"/>
              </a:spcAft>
              <a:buNone/>
            </a:pPr>
            <a:endParaRPr/>
          </a:p>
        </p:txBody>
      </p:sp>
      <p:sp>
        <p:nvSpPr>
          <p:cNvPr id="250" name="Google Shape;250;p33"/>
          <p:cNvSpPr txBox="1"/>
          <p:nvPr/>
        </p:nvSpPr>
        <p:spPr>
          <a:xfrm>
            <a:off x="417100" y="336650"/>
            <a:ext cx="8183400" cy="6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3600">
                <a:solidFill>
                  <a:srgbClr val="F2F2F2"/>
                </a:solidFill>
              </a:rPr>
              <a:t>W</a:t>
            </a:r>
            <a:r>
              <a:rPr lang="en-AU" sz="3600">
                <a:solidFill>
                  <a:srgbClr val="FFFFFF"/>
                </a:solidFill>
              </a:rPr>
              <a:t>HO’S RESPONSIBLE?</a:t>
            </a:r>
            <a:endParaRPr sz="3600">
              <a:solidFill>
                <a:srgbClr val="FFFFFF"/>
              </a:solidFill>
            </a:endParaRPr>
          </a:p>
          <a:p>
            <a:pPr marL="0" lvl="0" indent="0" algn="l" rtl="0">
              <a:spcBef>
                <a:spcPts val="0"/>
              </a:spcBef>
              <a:spcAft>
                <a:spcPts val="0"/>
              </a:spcAft>
              <a:buNone/>
            </a:pPr>
            <a:endParaRPr b="1"/>
          </a:p>
        </p:txBody>
      </p:sp>
      <p:pic>
        <p:nvPicPr>
          <p:cNvPr id="251" name="Google Shape;251;p33" descr="Young Workers are the most vulnerable workers in Victoria. They need to speak up more if they don't understand safety procedures. Supervisors need to make sure they are working safely. This story takes place in a retail bakery, and is a graphic example of the risks involved with young people not speaking up. It doesn't hurt to speak up. &#10; &#10;Don't turn your back on safety. &#10; &#10;Find out more at www.worksafe.vic.gov.au/backonsafety &#10; &#10;Copyright in the material on this website is owned by the WorkSafe Victoria and may only be used for non-commercial personal or educational purposes. You may not modify, transmit or revise the contents of this website without the prior written permission of WorkSafe. &#10; &#10;Comments may not be published if they do not add to the discussion, are offensive, repetitious, illegal or meaningless, contain clear errors of fact or are in poor taste." title="Young Worker -- Bakery TV Commercial">
            <a:hlinkClick r:id="rId3"/>
          </p:cNvPr>
          <p:cNvPicPr preferRelativeResize="0"/>
          <p:nvPr/>
        </p:nvPicPr>
        <p:blipFill>
          <a:blip r:embed="rId4">
            <a:alphaModFix/>
          </a:blip>
          <a:stretch>
            <a:fillRect/>
          </a:stretch>
        </p:blipFill>
        <p:spPr>
          <a:xfrm>
            <a:off x="1396525" y="1088813"/>
            <a:ext cx="6350959" cy="47632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557925" y="360726"/>
            <a:ext cx="8229600" cy="4989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a:t>TIPS FOR ENGAGEMENT</a:t>
            </a:r>
            <a:endParaRPr/>
          </a:p>
        </p:txBody>
      </p:sp>
      <p:sp>
        <p:nvSpPr>
          <p:cNvPr id="258" name="Google Shape;258;p34"/>
          <p:cNvSpPr txBox="1">
            <a:spLocks noGrp="1"/>
          </p:cNvSpPr>
          <p:nvPr>
            <p:ph type="body" idx="1"/>
          </p:nvPr>
        </p:nvSpPr>
        <p:spPr>
          <a:xfrm>
            <a:off x="457200" y="1438599"/>
            <a:ext cx="8229600" cy="4130100"/>
          </a:xfrm>
          <a:prstGeom prst="rect">
            <a:avLst/>
          </a:prstGeom>
          <a:noFill/>
          <a:ln>
            <a:noFill/>
          </a:ln>
        </p:spPr>
        <p:txBody>
          <a:bodyPr spcFirstLastPara="1" wrap="square" lIns="0" tIns="0" rIns="0" bIns="0" anchor="t" anchorCtr="0">
            <a:noAutofit/>
          </a:bodyPr>
          <a:lstStyle/>
          <a:p>
            <a:pPr marL="540000" marR="0" lvl="0" indent="-306999" algn="l" rtl="0">
              <a:lnSpc>
                <a:spcPct val="115000"/>
              </a:lnSpc>
              <a:spcBef>
                <a:spcPts val="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Ask them “How are you going?”</a:t>
            </a:r>
            <a:endParaRPr/>
          </a:p>
          <a:p>
            <a:pPr marL="540000" marR="0" lvl="0" indent="-306999" algn="l" rtl="0">
              <a:lnSpc>
                <a:spcPct val="115000"/>
              </a:lnSpc>
              <a:spcBef>
                <a:spcPts val="4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Make it about them (talk about what their interests are)</a:t>
            </a:r>
            <a:endParaRPr/>
          </a:p>
          <a:p>
            <a:pPr marL="540000" marR="0" lvl="0" indent="-306999" algn="l" rtl="0">
              <a:lnSpc>
                <a:spcPct val="115000"/>
              </a:lnSpc>
              <a:spcBef>
                <a:spcPts val="4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Let them teach you (e.g.</a:t>
            </a:r>
            <a:r>
              <a:rPr lang="en-AU"/>
              <a:t> </a:t>
            </a:r>
            <a:r>
              <a:rPr lang="en-AU" sz="2000" b="0" i="0" u="none" strike="noStrike" cap="none">
                <a:solidFill>
                  <a:schemeClr val="dk1"/>
                </a:solidFill>
                <a:latin typeface="Arial"/>
                <a:ea typeface="Arial"/>
                <a:cs typeface="Arial"/>
                <a:sym typeface="Arial"/>
              </a:rPr>
              <a:t>IT shortcuts, a different way of doing things)</a:t>
            </a:r>
            <a:endParaRPr/>
          </a:p>
          <a:p>
            <a:pPr marL="540000" marR="0" lvl="0" indent="-306999" algn="l" rtl="0">
              <a:lnSpc>
                <a:spcPct val="115000"/>
              </a:lnSpc>
              <a:spcBef>
                <a:spcPts val="4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Give them a choice where possible</a:t>
            </a:r>
            <a:endParaRPr/>
          </a:p>
          <a:p>
            <a:pPr marL="540000" marR="0" lvl="0" indent="-306999" algn="l" rtl="0">
              <a:lnSpc>
                <a:spcPct val="115000"/>
              </a:lnSpc>
              <a:spcBef>
                <a:spcPts val="4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Set them a challenge (inspire innovation and motivation)</a:t>
            </a:r>
            <a:endParaRPr/>
          </a:p>
          <a:p>
            <a:pPr marL="540000" marR="0" lvl="0" indent="-306999" algn="l" rtl="0">
              <a:lnSpc>
                <a:spcPct val="115000"/>
              </a:lnSpc>
              <a:spcBef>
                <a:spcPts val="4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Be yourself, be genuine </a:t>
            </a:r>
            <a:endParaRPr/>
          </a:p>
          <a:p>
            <a:pPr marL="540000" marR="0" lvl="0" indent="-306999" algn="l" rtl="0">
              <a:lnSpc>
                <a:spcPct val="115000"/>
              </a:lnSpc>
              <a:spcBef>
                <a:spcPts val="4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When having difficult conversations with a male try doing it shoulder to shoulder (it’s less confronting)</a:t>
            </a:r>
            <a:endParaRPr/>
          </a:p>
          <a:p>
            <a:pPr marL="540000" marR="0" lvl="0" indent="-306999" algn="l" rtl="0">
              <a:lnSpc>
                <a:spcPct val="115000"/>
              </a:lnSpc>
              <a:spcBef>
                <a:spcPts val="400"/>
              </a:spcBef>
              <a:spcAft>
                <a:spcPts val="0"/>
              </a:spcAft>
              <a:buClr>
                <a:schemeClr val="accent1"/>
              </a:buClr>
              <a:buSzPts val="2000"/>
              <a:buFont typeface="Arial"/>
              <a:buChar char="✓"/>
            </a:pPr>
            <a:r>
              <a:rPr lang="en-AU" sz="2000" b="0" i="0" u="none" strike="noStrike" cap="none">
                <a:solidFill>
                  <a:schemeClr val="dk1"/>
                </a:solidFill>
                <a:latin typeface="Arial"/>
                <a:ea typeface="Arial"/>
                <a:cs typeface="Arial"/>
                <a:sym typeface="Arial"/>
              </a:rPr>
              <a:t>Encourage them to be involved in WHS consultation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263"/>
        <p:cNvGrpSpPr/>
        <p:nvPr/>
      </p:nvGrpSpPr>
      <p:grpSpPr>
        <a:xfrm>
          <a:off x="0" y="0"/>
          <a:ext cx="0" cy="0"/>
          <a:chOff x="0" y="0"/>
          <a:chExt cx="0" cy="0"/>
        </a:xfrm>
      </p:grpSpPr>
      <p:sp>
        <p:nvSpPr>
          <p:cNvPr id="264" name="Google Shape;264;p35"/>
          <p:cNvSpPr txBox="1"/>
          <p:nvPr/>
        </p:nvSpPr>
        <p:spPr>
          <a:xfrm>
            <a:off x="4672600" y="3445305"/>
            <a:ext cx="1342200" cy="522000"/>
          </a:xfrm>
          <a:prstGeom prst="rect">
            <a:avLst/>
          </a:prstGeom>
          <a:solidFill>
            <a:srgbClr val="000000"/>
          </a:solidFill>
          <a:ln>
            <a:noFill/>
          </a:ln>
        </p:spPr>
        <p:txBody>
          <a:bodyPr spcFirstLastPara="1" wrap="square" lIns="91425" tIns="144000" rIns="91425" bIns="91425" anchor="t" anchorCtr="0">
            <a:noAutofit/>
          </a:bodyPr>
          <a:lstStyle/>
          <a:p>
            <a:pPr marL="0" lvl="0" indent="0" algn="ctr" rtl="0">
              <a:spcBef>
                <a:spcPts val="0"/>
              </a:spcBef>
              <a:spcAft>
                <a:spcPts val="0"/>
              </a:spcAft>
              <a:buNone/>
            </a:pPr>
            <a:r>
              <a:rPr lang="en-AU" sz="1800" b="1">
                <a:solidFill>
                  <a:schemeClr val="lt1"/>
                </a:solidFill>
              </a:rPr>
              <a:t>1914</a:t>
            </a:r>
            <a:endParaRPr sz="1800" b="1">
              <a:solidFill>
                <a:schemeClr val="lt1"/>
              </a:solidFill>
            </a:endParaRPr>
          </a:p>
        </p:txBody>
      </p:sp>
      <p:sp>
        <p:nvSpPr>
          <p:cNvPr id="265" name="Google Shape;265;p35"/>
          <p:cNvSpPr txBox="1">
            <a:spLocks noGrp="1"/>
          </p:cNvSpPr>
          <p:nvPr>
            <p:ph type="title"/>
          </p:nvPr>
        </p:nvSpPr>
        <p:spPr>
          <a:xfrm>
            <a:off x="457200" y="461417"/>
            <a:ext cx="81468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500" i="0" u="none" strike="noStrike" cap="none">
                <a:solidFill>
                  <a:schemeClr val="lt1"/>
                </a:solidFill>
              </a:rPr>
              <a:t>FAMOUS YOUNG INVEN</a:t>
            </a:r>
            <a:r>
              <a:rPr lang="en-AU">
                <a:solidFill>
                  <a:schemeClr val="lt1"/>
                </a:solidFill>
              </a:rPr>
              <a:t>TOR</a:t>
            </a:r>
            <a:r>
              <a:rPr lang="en-AU" sz="3500" i="0" u="none" strike="noStrike" cap="none">
                <a:solidFill>
                  <a:schemeClr val="lt1"/>
                </a:solidFill>
              </a:rPr>
              <a:t>S</a:t>
            </a:r>
            <a:endParaRPr>
              <a:solidFill>
                <a:schemeClr val="lt1"/>
              </a:solidFill>
            </a:endParaRPr>
          </a:p>
        </p:txBody>
      </p:sp>
      <p:pic>
        <p:nvPicPr>
          <p:cNvPr id="266" name="Google Shape;266;p35"/>
          <p:cNvPicPr preferRelativeResize="0"/>
          <p:nvPr/>
        </p:nvPicPr>
        <p:blipFill rotWithShape="1">
          <a:blip r:embed="rId3">
            <a:alphaModFix/>
          </a:blip>
          <a:srcRect/>
          <a:stretch/>
        </p:blipFill>
        <p:spPr>
          <a:xfrm>
            <a:off x="681965" y="5573825"/>
            <a:ext cx="1891175" cy="860400"/>
          </a:xfrm>
          <a:prstGeom prst="rect">
            <a:avLst/>
          </a:prstGeom>
          <a:noFill/>
          <a:ln>
            <a:noFill/>
          </a:ln>
        </p:spPr>
      </p:pic>
      <p:pic>
        <p:nvPicPr>
          <p:cNvPr id="267" name="Google Shape;267;p35"/>
          <p:cNvPicPr preferRelativeResize="0"/>
          <p:nvPr/>
        </p:nvPicPr>
        <p:blipFill rotWithShape="1">
          <a:blip r:embed="rId4">
            <a:alphaModFix/>
          </a:blip>
          <a:srcRect l="47720"/>
          <a:stretch/>
        </p:blipFill>
        <p:spPr>
          <a:xfrm>
            <a:off x="3980053" y="1170850"/>
            <a:ext cx="944700" cy="961100"/>
          </a:xfrm>
          <a:prstGeom prst="rect">
            <a:avLst/>
          </a:prstGeom>
          <a:noFill/>
          <a:ln>
            <a:noFill/>
          </a:ln>
        </p:spPr>
      </p:pic>
      <p:pic>
        <p:nvPicPr>
          <p:cNvPr id="268" name="Google Shape;268;p35"/>
          <p:cNvPicPr preferRelativeResize="0"/>
          <p:nvPr/>
        </p:nvPicPr>
        <p:blipFill>
          <a:blip r:embed="rId5">
            <a:alphaModFix/>
          </a:blip>
          <a:stretch>
            <a:fillRect/>
          </a:stretch>
        </p:blipFill>
        <p:spPr>
          <a:xfrm>
            <a:off x="621300" y="2177662"/>
            <a:ext cx="1890901" cy="860266"/>
          </a:xfrm>
          <a:prstGeom prst="rect">
            <a:avLst/>
          </a:prstGeom>
          <a:noFill/>
          <a:ln>
            <a:noFill/>
          </a:ln>
        </p:spPr>
      </p:pic>
      <p:sp>
        <p:nvSpPr>
          <p:cNvPr id="269" name="Google Shape;269;p35"/>
          <p:cNvSpPr txBox="1"/>
          <p:nvPr/>
        </p:nvSpPr>
        <p:spPr>
          <a:xfrm>
            <a:off x="0" y="4651625"/>
            <a:ext cx="2553300" cy="9222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AU" sz="1600" b="1">
                <a:solidFill>
                  <a:schemeClr val="dk1"/>
                </a:solidFill>
                <a:latin typeface="Arial"/>
                <a:ea typeface="Arial"/>
                <a:cs typeface="Arial"/>
                <a:sym typeface="Arial"/>
              </a:rPr>
              <a:t>Rotary Steam Engine, </a:t>
            </a:r>
            <a:endParaRPr sz="1600" b="1">
              <a:solidFill>
                <a:schemeClr val="dk1"/>
              </a:solidFill>
              <a:latin typeface="Arial"/>
              <a:ea typeface="Arial"/>
              <a:cs typeface="Arial"/>
              <a:sym typeface="Arial"/>
            </a:endParaRPr>
          </a:p>
          <a:p>
            <a:pPr marL="0" marR="0" lvl="0" indent="0" algn="r" rtl="0">
              <a:spcBef>
                <a:spcPts val="0"/>
              </a:spcBef>
              <a:spcAft>
                <a:spcPts val="0"/>
              </a:spcAft>
              <a:buNone/>
            </a:pPr>
            <a:r>
              <a:rPr lang="en-AU" sz="1600" b="1">
                <a:solidFill>
                  <a:schemeClr val="dk1"/>
                </a:solidFill>
                <a:latin typeface="Arial"/>
                <a:ea typeface="Arial"/>
                <a:cs typeface="Arial"/>
                <a:sym typeface="Arial"/>
              </a:rPr>
              <a:t>George Westinghouse</a:t>
            </a:r>
            <a:r>
              <a:rPr lang="en-AU" sz="1600" b="1">
                <a:solidFill>
                  <a:schemeClr val="dk1"/>
                </a:solidFill>
              </a:rPr>
              <a:t> </a:t>
            </a:r>
            <a:r>
              <a:rPr lang="en-AU" sz="1600" b="1">
                <a:solidFill>
                  <a:schemeClr val="dk1"/>
                </a:solidFill>
                <a:latin typeface="Arial"/>
                <a:ea typeface="Arial"/>
                <a:cs typeface="Arial"/>
                <a:sym typeface="Arial"/>
              </a:rPr>
              <a:t>– </a:t>
            </a:r>
            <a:endParaRPr sz="1600" b="1">
              <a:solidFill>
                <a:schemeClr val="dk1"/>
              </a:solidFill>
              <a:latin typeface="Arial"/>
              <a:ea typeface="Arial"/>
              <a:cs typeface="Arial"/>
              <a:sym typeface="Arial"/>
            </a:endParaRPr>
          </a:p>
          <a:p>
            <a:pPr marL="0" marR="0" lvl="0" indent="0" algn="r" rtl="0">
              <a:spcBef>
                <a:spcPts val="0"/>
              </a:spcBef>
              <a:spcAft>
                <a:spcPts val="0"/>
              </a:spcAft>
              <a:buNone/>
            </a:pPr>
            <a:r>
              <a:rPr lang="en-AU" sz="1600" b="1">
                <a:solidFill>
                  <a:schemeClr val="dk1"/>
                </a:solidFill>
                <a:latin typeface="Arial"/>
                <a:ea typeface="Arial"/>
                <a:cs typeface="Arial"/>
                <a:sym typeface="Arial"/>
              </a:rPr>
              <a:t>19 years old</a:t>
            </a:r>
            <a:endParaRPr sz="1600"/>
          </a:p>
        </p:txBody>
      </p:sp>
      <p:sp>
        <p:nvSpPr>
          <p:cNvPr id="270" name="Google Shape;270;p35"/>
          <p:cNvSpPr txBox="1"/>
          <p:nvPr/>
        </p:nvSpPr>
        <p:spPr>
          <a:xfrm>
            <a:off x="3240600" y="2207850"/>
            <a:ext cx="1890900" cy="770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AU" sz="1600" b="1">
                <a:solidFill>
                  <a:schemeClr val="dk1"/>
                </a:solidFill>
                <a:latin typeface="Arial"/>
                <a:ea typeface="Arial"/>
                <a:cs typeface="Arial"/>
                <a:sym typeface="Arial"/>
              </a:rPr>
              <a:t>Television,</a:t>
            </a:r>
            <a:endParaRPr sz="1600"/>
          </a:p>
          <a:p>
            <a:pPr marL="0" marR="0" lvl="0" indent="0" algn="l" rtl="0">
              <a:spcBef>
                <a:spcPts val="0"/>
              </a:spcBef>
              <a:spcAft>
                <a:spcPts val="0"/>
              </a:spcAft>
              <a:buNone/>
            </a:pPr>
            <a:r>
              <a:rPr lang="en-AU" sz="1600" b="1">
                <a:solidFill>
                  <a:schemeClr val="dk1"/>
                </a:solidFill>
                <a:latin typeface="Arial"/>
                <a:ea typeface="Arial"/>
                <a:cs typeface="Arial"/>
                <a:sym typeface="Arial"/>
              </a:rPr>
              <a:t>Philo Farnsworth</a:t>
            </a:r>
            <a:r>
              <a:rPr lang="en-AU" sz="1600" b="1">
                <a:solidFill>
                  <a:schemeClr val="dk1"/>
                </a:solidFill>
              </a:rPr>
              <a:t> </a:t>
            </a:r>
            <a:r>
              <a:rPr lang="en-AU" sz="1600" b="1">
                <a:solidFill>
                  <a:schemeClr val="dk1"/>
                </a:solidFill>
                <a:latin typeface="Arial"/>
                <a:ea typeface="Arial"/>
                <a:cs typeface="Arial"/>
                <a:sym typeface="Arial"/>
              </a:rPr>
              <a:t>– 21 years old</a:t>
            </a:r>
            <a:endParaRPr sz="1600"/>
          </a:p>
        </p:txBody>
      </p:sp>
      <p:sp>
        <p:nvSpPr>
          <p:cNvPr id="271" name="Google Shape;271;p35"/>
          <p:cNvSpPr txBox="1"/>
          <p:nvPr/>
        </p:nvSpPr>
        <p:spPr>
          <a:xfrm>
            <a:off x="621300" y="1303725"/>
            <a:ext cx="2219400" cy="860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AU" sz="1600" b="1">
                <a:solidFill>
                  <a:schemeClr val="dk1"/>
                </a:solidFill>
                <a:latin typeface="Arial"/>
                <a:ea typeface="Arial"/>
                <a:cs typeface="Arial"/>
                <a:sym typeface="Arial"/>
              </a:rPr>
              <a:t>Mechanical </a:t>
            </a:r>
            <a:r>
              <a:rPr lang="en-AU" sz="1600" b="1">
                <a:solidFill>
                  <a:schemeClr val="dk1"/>
                </a:solidFill>
              </a:rPr>
              <a:t>c</a:t>
            </a:r>
            <a:r>
              <a:rPr lang="en-AU" sz="1600" b="1">
                <a:solidFill>
                  <a:schemeClr val="dk1"/>
                </a:solidFill>
                <a:latin typeface="Arial"/>
                <a:ea typeface="Arial"/>
                <a:cs typeface="Arial"/>
                <a:sym typeface="Arial"/>
              </a:rPr>
              <a:t>alculator, Blaise Pascal</a:t>
            </a:r>
            <a:r>
              <a:rPr lang="en-AU" sz="1600" b="1">
                <a:solidFill>
                  <a:schemeClr val="dk1"/>
                </a:solidFill>
              </a:rPr>
              <a:t> </a:t>
            </a:r>
            <a:r>
              <a:rPr lang="en-AU" sz="1600" b="1">
                <a:solidFill>
                  <a:schemeClr val="dk1"/>
                </a:solidFill>
                <a:latin typeface="Arial"/>
                <a:ea typeface="Arial"/>
                <a:cs typeface="Arial"/>
                <a:sym typeface="Arial"/>
              </a:rPr>
              <a:t>– </a:t>
            </a: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AU" sz="1600" b="1">
                <a:solidFill>
                  <a:schemeClr val="dk1"/>
                </a:solidFill>
                <a:latin typeface="Arial"/>
                <a:ea typeface="Arial"/>
                <a:cs typeface="Arial"/>
                <a:sym typeface="Arial"/>
              </a:rPr>
              <a:t>22 years old</a:t>
            </a:r>
            <a:endParaRPr sz="1600"/>
          </a:p>
        </p:txBody>
      </p:sp>
      <p:sp>
        <p:nvSpPr>
          <p:cNvPr id="272" name="Google Shape;272;p35"/>
          <p:cNvSpPr txBox="1"/>
          <p:nvPr/>
        </p:nvSpPr>
        <p:spPr>
          <a:xfrm>
            <a:off x="0" y="3447550"/>
            <a:ext cx="829800" cy="523800"/>
          </a:xfrm>
          <a:prstGeom prst="rect">
            <a:avLst/>
          </a:prstGeom>
          <a:solidFill>
            <a:srgbClr val="000000"/>
          </a:solidFill>
          <a:ln>
            <a:noFill/>
          </a:ln>
        </p:spPr>
        <p:txBody>
          <a:bodyPr spcFirstLastPara="1" wrap="square" lIns="91425" tIns="144000" rIns="91425" bIns="91425" anchor="t" anchorCtr="0">
            <a:noAutofit/>
          </a:bodyPr>
          <a:lstStyle/>
          <a:p>
            <a:pPr marL="0" lvl="0" indent="0" algn="ctr" rtl="0">
              <a:spcBef>
                <a:spcPts val="0"/>
              </a:spcBef>
              <a:spcAft>
                <a:spcPts val="0"/>
              </a:spcAft>
              <a:buNone/>
            </a:pPr>
            <a:r>
              <a:rPr lang="en-AU" sz="1800" b="1">
                <a:solidFill>
                  <a:schemeClr val="lt1"/>
                </a:solidFill>
              </a:rPr>
              <a:t>1623     </a:t>
            </a:r>
            <a:endParaRPr sz="1800" b="1">
              <a:solidFill>
                <a:schemeClr val="lt1"/>
              </a:solidFill>
            </a:endParaRPr>
          </a:p>
        </p:txBody>
      </p:sp>
      <p:sp>
        <p:nvSpPr>
          <p:cNvPr id="273" name="Google Shape;273;p35"/>
          <p:cNvSpPr txBox="1"/>
          <p:nvPr/>
        </p:nvSpPr>
        <p:spPr>
          <a:xfrm>
            <a:off x="829800" y="3447550"/>
            <a:ext cx="3654000" cy="522000"/>
          </a:xfrm>
          <a:prstGeom prst="rect">
            <a:avLst/>
          </a:prstGeom>
          <a:solidFill>
            <a:srgbClr val="000000"/>
          </a:solidFill>
          <a:ln>
            <a:noFill/>
          </a:ln>
        </p:spPr>
        <p:txBody>
          <a:bodyPr spcFirstLastPara="1" wrap="square" lIns="91425" tIns="144000" rIns="91425" bIns="91425" anchor="t" anchorCtr="0">
            <a:noAutofit/>
          </a:bodyPr>
          <a:lstStyle/>
          <a:p>
            <a:pPr marL="0" lvl="0" indent="0" algn="ctr" rtl="0">
              <a:spcBef>
                <a:spcPts val="0"/>
              </a:spcBef>
              <a:spcAft>
                <a:spcPts val="0"/>
              </a:spcAft>
              <a:buNone/>
            </a:pPr>
            <a:r>
              <a:rPr lang="en-AU" sz="1800" b="1">
                <a:solidFill>
                  <a:schemeClr val="lt1"/>
                </a:solidFill>
              </a:rPr>
              <a:t>1846</a:t>
            </a:r>
            <a:endParaRPr sz="1800" b="1">
              <a:solidFill>
                <a:schemeClr val="lt1"/>
              </a:solidFill>
            </a:endParaRPr>
          </a:p>
        </p:txBody>
      </p:sp>
      <p:sp>
        <p:nvSpPr>
          <p:cNvPr id="274" name="Google Shape;274;p35"/>
          <p:cNvSpPr txBox="1"/>
          <p:nvPr/>
        </p:nvSpPr>
        <p:spPr>
          <a:xfrm>
            <a:off x="4029750" y="3448450"/>
            <a:ext cx="1011300" cy="522000"/>
          </a:xfrm>
          <a:prstGeom prst="rect">
            <a:avLst/>
          </a:prstGeom>
          <a:solidFill>
            <a:srgbClr val="000000"/>
          </a:solidFill>
          <a:ln>
            <a:noFill/>
          </a:ln>
        </p:spPr>
        <p:txBody>
          <a:bodyPr spcFirstLastPara="1" wrap="square" lIns="91425" tIns="144000" rIns="91425" bIns="91425" anchor="t" anchorCtr="0">
            <a:noAutofit/>
          </a:bodyPr>
          <a:lstStyle/>
          <a:p>
            <a:pPr marL="0" lvl="0" indent="0" algn="ctr" rtl="0">
              <a:spcBef>
                <a:spcPts val="0"/>
              </a:spcBef>
              <a:spcAft>
                <a:spcPts val="0"/>
              </a:spcAft>
              <a:buNone/>
            </a:pPr>
            <a:r>
              <a:rPr lang="en-AU" sz="1800" b="1">
                <a:solidFill>
                  <a:schemeClr val="lt1"/>
                </a:solidFill>
              </a:rPr>
              <a:t>1906</a:t>
            </a:r>
            <a:endParaRPr sz="1800" b="1">
              <a:solidFill>
                <a:schemeClr val="lt1"/>
              </a:solidFill>
            </a:endParaRPr>
          </a:p>
        </p:txBody>
      </p:sp>
      <p:cxnSp>
        <p:nvCxnSpPr>
          <p:cNvPr id="275" name="Google Shape;275;p35"/>
          <p:cNvCxnSpPr/>
          <p:nvPr/>
        </p:nvCxnSpPr>
        <p:spPr>
          <a:xfrm flipH="1">
            <a:off x="430034" y="1416400"/>
            <a:ext cx="19200" cy="2031000"/>
          </a:xfrm>
          <a:prstGeom prst="straightConnector1">
            <a:avLst/>
          </a:prstGeom>
          <a:noFill/>
          <a:ln w="19050" cap="flat" cmpd="sng">
            <a:solidFill>
              <a:srgbClr val="000000"/>
            </a:solidFill>
            <a:prstDash val="solid"/>
            <a:round/>
            <a:headEnd type="oval" w="med" len="med"/>
            <a:tailEnd type="none" w="med" len="med"/>
          </a:ln>
        </p:spPr>
      </p:cxnSp>
      <p:cxnSp>
        <p:nvCxnSpPr>
          <p:cNvPr id="276" name="Google Shape;276;p35"/>
          <p:cNvCxnSpPr/>
          <p:nvPr/>
        </p:nvCxnSpPr>
        <p:spPr>
          <a:xfrm rot="10800000" flipH="1">
            <a:off x="2693550" y="3969400"/>
            <a:ext cx="1800" cy="765000"/>
          </a:xfrm>
          <a:prstGeom prst="straightConnector1">
            <a:avLst/>
          </a:prstGeom>
          <a:noFill/>
          <a:ln w="19050" cap="flat" cmpd="sng">
            <a:solidFill>
              <a:srgbClr val="000000"/>
            </a:solidFill>
            <a:prstDash val="solid"/>
            <a:round/>
            <a:headEnd type="oval" w="med" len="med"/>
            <a:tailEnd type="none" w="med" len="med"/>
          </a:ln>
        </p:spPr>
      </p:cxnSp>
      <p:sp>
        <p:nvSpPr>
          <p:cNvPr id="277" name="Google Shape;277;p35"/>
          <p:cNvSpPr txBox="1"/>
          <p:nvPr/>
        </p:nvSpPr>
        <p:spPr>
          <a:xfrm>
            <a:off x="7060250" y="3447550"/>
            <a:ext cx="1379100" cy="522000"/>
          </a:xfrm>
          <a:prstGeom prst="rect">
            <a:avLst/>
          </a:prstGeom>
          <a:solidFill>
            <a:srgbClr val="000000"/>
          </a:solidFill>
          <a:ln>
            <a:noFill/>
          </a:ln>
        </p:spPr>
        <p:txBody>
          <a:bodyPr spcFirstLastPara="1" wrap="square" lIns="91425" tIns="144000" rIns="91425" bIns="91425" anchor="t" anchorCtr="0">
            <a:noAutofit/>
          </a:bodyPr>
          <a:lstStyle/>
          <a:p>
            <a:pPr marL="0" lvl="0" indent="0" algn="ctr" rtl="0">
              <a:spcBef>
                <a:spcPts val="0"/>
              </a:spcBef>
              <a:spcAft>
                <a:spcPts val="0"/>
              </a:spcAft>
              <a:buNone/>
            </a:pPr>
            <a:r>
              <a:rPr lang="en-AU" sz="1800" b="1">
                <a:solidFill>
                  <a:schemeClr val="lt1"/>
                </a:solidFill>
              </a:rPr>
              <a:t>1976</a:t>
            </a:r>
            <a:endParaRPr sz="1800" b="1">
              <a:solidFill>
                <a:schemeClr val="lt1"/>
              </a:solidFill>
            </a:endParaRPr>
          </a:p>
        </p:txBody>
      </p:sp>
      <p:sp>
        <p:nvSpPr>
          <p:cNvPr id="278" name="Google Shape;278;p35"/>
          <p:cNvSpPr txBox="1"/>
          <p:nvPr/>
        </p:nvSpPr>
        <p:spPr>
          <a:xfrm>
            <a:off x="8313575" y="3448450"/>
            <a:ext cx="829800" cy="522000"/>
          </a:xfrm>
          <a:prstGeom prst="rect">
            <a:avLst/>
          </a:prstGeom>
          <a:solidFill>
            <a:srgbClr val="000000"/>
          </a:solidFill>
          <a:ln>
            <a:noFill/>
          </a:ln>
        </p:spPr>
        <p:txBody>
          <a:bodyPr spcFirstLastPara="1" wrap="square" lIns="91425" tIns="144000" rIns="91425" bIns="91425" anchor="t" anchorCtr="0">
            <a:noAutofit/>
          </a:bodyPr>
          <a:lstStyle/>
          <a:p>
            <a:pPr marL="0" lvl="0" indent="0" algn="ctr" rtl="0">
              <a:spcBef>
                <a:spcPts val="0"/>
              </a:spcBef>
              <a:spcAft>
                <a:spcPts val="0"/>
              </a:spcAft>
              <a:buNone/>
            </a:pPr>
            <a:r>
              <a:rPr lang="en-AU" sz="1800" b="1">
                <a:solidFill>
                  <a:schemeClr val="lt1"/>
                </a:solidFill>
              </a:rPr>
              <a:t>2018</a:t>
            </a:r>
            <a:endParaRPr sz="1800" b="1">
              <a:solidFill>
                <a:schemeClr val="lt1"/>
              </a:solidFill>
            </a:endParaRPr>
          </a:p>
        </p:txBody>
      </p:sp>
      <p:cxnSp>
        <p:nvCxnSpPr>
          <p:cNvPr id="279" name="Google Shape;279;p35"/>
          <p:cNvCxnSpPr/>
          <p:nvPr/>
        </p:nvCxnSpPr>
        <p:spPr>
          <a:xfrm rot="10800000" flipH="1">
            <a:off x="7782225" y="3969475"/>
            <a:ext cx="1500" cy="1265100"/>
          </a:xfrm>
          <a:prstGeom prst="straightConnector1">
            <a:avLst/>
          </a:prstGeom>
          <a:noFill/>
          <a:ln w="19050" cap="flat" cmpd="sng">
            <a:solidFill>
              <a:srgbClr val="000000"/>
            </a:solidFill>
            <a:prstDash val="solid"/>
            <a:round/>
            <a:headEnd type="oval" w="med" len="med"/>
            <a:tailEnd type="none" w="med" len="med"/>
          </a:ln>
        </p:spPr>
      </p:cxnSp>
      <p:sp>
        <p:nvSpPr>
          <p:cNvPr id="280" name="Google Shape;280;p35"/>
          <p:cNvSpPr txBox="1"/>
          <p:nvPr/>
        </p:nvSpPr>
        <p:spPr>
          <a:xfrm>
            <a:off x="5592850" y="4211288"/>
            <a:ext cx="2063100" cy="9222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AU" sz="1600" b="1">
                <a:solidFill>
                  <a:schemeClr val="dk1"/>
                </a:solidFill>
              </a:rPr>
              <a:t>Apple co-founder</a:t>
            </a:r>
            <a:r>
              <a:rPr lang="en-AU" sz="1600" b="1">
                <a:solidFill>
                  <a:schemeClr val="dk1"/>
                </a:solidFill>
                <a:latin typeface="Arial"/>
                <a:ea typeface="Arial"/>
                <a:cs typeface="Arial"/>
                <a:sym typeface="Arial"/>
              </a:rPr>
              <a:t> </a:t>
            </a:r>
            <a:endParaRPr sz="1600" b="1">
              <a:solidFill>
                <a:schemeClr val="dk1"/>
              </a:solidFill>
              <a:latin typeface="Arial"/>
              <a:ea typeface="Arial"/>
              <a:cs typeface="Arial"/>
              <a:sym typeface="Arial"/>
            </a:endParaRPr>
          </a:p>
          <a:p>
            <a:pPr marL="0" marR="0" lvl="0" indent="0" algn="r" rtl="0">
              <a:spcBef>
                <a:spcPts val="0"/>
              </a:spcBef>
              <a:spcAft>
                <a:spcPts val="0"/>
              </a:spcAft>
              <a:buNone/>
            </a:pPr>
            <a:r>
              <a:rPr lang="en-AU" sz="1600" b="1">
                <a:solidFill>
                  <a:schemeClr val="dk1"/>
                </a:solidFill>
              </a:rPr>
              <a:t>Steve Jobs and Steve Wozniak </a:t>
            </a:r>
            <a:r>
              <a:rPr lang="en-AU" sz="1600" b="1">
                <a:solidFill>
                  <a:schemeClr val="dk1"/>
                </a:solidFill>
                <a:latin typeface="Arial"/>
                <a:ea typeface="Arial"/>
                <a:cs typeface="Arial"/>
                <a:sym typeface="Arial"/>
              </a:rPr>
              <a:t>– </a:t>
            </a:r>
            <a:endParaRPr sz="1600" b="1">
              <a:solidFill>
                <a:schemeClr val="dk1"/>
              </a:solidFill>
              <a:latin typeface="Arial"/>
              <a:ea typeface="Arial"/>
              <a:cs typeface="Arial"/>
              <a:sym typeface="Arial"/>
            </a:endParaRPr>
          </a:p>
          <a:p>
            <a:pPr marL="0" marR="0" lvl="0" indent="0" algn="r" rtl="0">
              <a:spcBef>
                <a:spcPts val="0"/>
              </a:spcBef>
              <a:spcAft>
                <a:spcPts val="0"/>
              </a:spcAft>
              <a:buNone/>
            </a:pPr>
            <a:r>
              <a:rPr lang="en-AU" sz="1600" b="1">
                <a:solidFill>
                  <a:schemeClr val="dk1"/>
                </a:solidFill>
              </a:rPr>
              <a:t>in their early 20s</a:t>
            </a:r>
            <a:r>
              <a:rPr lang="en-AU" sz="1600" b="1">
                <a:solidFill>
                  <a:schemeClr val="dk1"/>
                </a:solidFill>
                <a:latin typeface="Arial"/>
                <a:ea typeface="Arial"/>
                <a:cs typeface="Arial"/>
                <a:sym typeface="Arial"/>
              </a:rPr>
              <a:t> </a:t>
            </a:r>
            <a:endParaRPr sz="1600"/>
          </a:p>
        </p:txBody>
      </p:sp>
      <p:sp>
        <p:nvSpPr>
          <p:cNvPr id="281" name="Google Shape;281;p35"/>
          <p:cNvSpPr txBox="1"/>
          <p:nvPr/>
        </p:nvSpPr>
        <p:spPr>
          <a:xfrm>
            <a:off x="5326375" y="1170850"/>
            <a:ext cx="3010800" cy="7701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AU" sz="1500" b="1">
                <a:solidFill>
                  <a:schemeClr val="dk1"/>
                </a:solidFill>
              </a:rPr>
              <a:t>NSW Young Australian of the Year </a:t>
            </a:r>
            <a:r>
              <a:rPr lang="en-AU" sz="1600" b="1">
                <a:solidFill>
                  <a:schemeClr val="dk1"/>
                </a:solidFill>
              </a:rPr>
              <a:t>–</a:t>
            </a:r>
            <a:r>
              <a:rPr lang="en-AU" sz="1500" b="1">
                <a:solidFill>
                  <a:schemeClr val="dk1"/>
                </a:solidFill>
              </a:rPr>
              <a:t> ‘Smart Armour’ inventor</a:t>
            </a:r>
            <a:endParaRPr sz="1500" b="1">
              <a:solidFill>
                <a:schemeClr val="dk1"/>
              </a:solidFill>
              <a:latin typeface="Arial"/>
              <a:ea typeface="Arial"/>
              <a:cs typeface="Arial"/>
              <a:sym typeface="Arial"/>
            </a:endParaRPr>
          </a:p>
          <a:p>
            <a:pPr marL="0" marR="0" lvl="0" indent="0" algn="r" rtl="0">
              <a:spcBef>
                <a:spcPts val="0"/>
              </a:spcBef>
              <a:spcAft>
                <a:spcPts val="0"/>
              </a:spcAft>
              <a:buNone/>
            </a:pPr>
            <a:r>
              <a:rPr lang="en-AU" sz="1500" b="1">
                <a:solidFill>
                  <a:schemeClr val="dk1"/>
                </a:solidFill>
              </a:rPr>
              <a:t>Macinley Butson</a:t>
            </a:r>
            <a:endParaRPr sz="1500"/>
          </a:p>
        </p:txBody>
      </p:sp>
      <p:cxnSp>
        <p:nvCxnSpPr>
          <p:cNvPr id="282" name="Google Shape;282;p35"/>
          <p:cNvCxnSpPr/>
          <p:nvPr/>
        </p:nvCxnSpPr>
        <p:spPr>
          <a:xfrm>
            <a:off x="8764850" y="1996053"/>
            <a:ext cx="300" cy="1498500"/>
          </a:xfrm>
          <a:prstGeom prst="straightConnector1">
            <a:avLst/>
          </a:prstGeom>
          <a:noFill/>
          <a:ln w="19050" cap="flat" cmpd="sng">
            <a:solidFill>
              <a:srgbClr val="000000"/>
            </a:solidFill>
            <a:prstDash val="solid"/>
            <a:round/>
            <a:headEnd type="oval" w="med" len="med"/>
            <a:tailEnd type="none" w="med" len="med"/>
          </a:ln>
        </p:spPr>
      </p:cxnSp>
      <p:sp>
        <p:nvSpPr>
          <p:cNvPr id="283" name="Google Shape;283;p35"/>
          <p:cNvSpPr txBox="1"/>
          <p:nvPr/>
        </p:nvSpPr>
        <p:spPr>
          <a:xfrm>
            <a:off x="3481450" y="5573813"/>
            <a:ext cx="1748100" cy="9222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AU" sz="1600" b="1">
                <a:solidFill>
                  <a:schemeClr val="dk1"/>
                </a:solidFill>
              </a:rPr>
              <a:t>Trampoline  </a:t>
            </a:r>
            <a:endParaRPr sz="1600" b="1">
              <a:solidFill>
                <a:schemeClr val="dk1"/>
              </a:solidFill>
              <a:latin typeface="Arial"/>
              <a:ea typeface="Arial"/>
              <a:cs typeface="Arial"/>
              <a:sym typeface="Arial"/>
            </a:endParaRPr>
          </a:p>
          <a:p>
            <a:pPr marL="0" marR="0" lvl="0" indent="0" algn="r" rtl="0">
              <a:spcBef>
                <a:spcPts val="0"/>
              </a:spcBef>
              <a:spcAft>
                <a:spcPts val="0"/>
              </a:spcAft>
              <a:buNone/>
            </a:pPr>
            <a:r>
              <a:rPr lang="en-AU" sz="1600" b="1">
                <a:solidFill>
                  <a:schemeClr val="dk1"/>
                </a:solidFill>
              </a:rPr>
              <a:t>George Nissen –  </a:t>
            </a:r>
            <a:r>
              <a:rPr lang="en-AU" sz="1600" b="1">
                <a:solidFill>
                  <a:schemeClr val="dk1"/>
                </a:solidFill>
                <a:latin typeface="Arial"/>
                <a:ea typeface="Arial"/>
                <a:cs typeface="Arial"/>
                <a:sym typeface="Arial"/>
              </a:rPr>
              <a:t> </a:t>
            </a:r>
            <a:endParaRPr sz="1600" b="1">
              <a:solidFill>
                <a:schemeClr val="dk1"/>
              </a:solidFill>
              <a:latin typeface="Arial"/>
              <a:ea typeface="Arial"/>
              <a:cs typeface="Arial"/>
              <a:sym typeface="Arial"/>
            </a:endParaRPr>
          </a:p>
          <a:p>
            <a:pPr marL="0" marR="0" lvl="0" indent="0" algn="r" rtl="0">
              <a:spcBef>
                <a:spcPts val="0"/>
              </a:spcBef>
              <a:spcAft>
                <a:spcPts val="0"/>
              </a:spcAft>
              <a:buNone/>
            </a:pPr>
            <a:r>
              <a:rPr lang="en-AU" sz="1600" b="1">
                <a:solidFill>
                  <a:schemeClr val="dk1"/>
                </a:solidFill>
              </a:rPr>
              <a:t>16</a:t>
            </a:r>
            <a:r>
              <a:rPr lang="en-AU" sz="1600" b="1">
                <a:solidFill>
                  <a:schemeClr val="dk1"/>
                </a:solidFill>
                <a:latin typeface="Arial"/>
                <a:ea typeface="Arial"/>
                <a:cs typeface="Arial"/>
                <a:sym typeface="Arial"/>
              </a:rPr>
              <a:t> years old</a:t>
            </a:r>
            <a:endParaRPr sz="1600"/>
          </a:p>
        </p:txBody>
      </p:sp>
      <p:cxnSp>
        <p:nvCxnSpPr>
          <p:cNvPr id="284" name="Google Shape;284;p35"/>
          <p:cNvCxnSpPr/>
          <p:nvPr/>
        </p:nvCxnSpPr>
        <p:spPr>
          <a:xfrm rot="10800000">
            <a:off x="5333350" y="3932800"/>
            <a:ext cx="20700" cy="1776000"/>
          </a:xfrm>
          <a:prstGeom prst="straightConnector1">
            <a:avLst/>
          </a:prstGeom>
          <a:noFill/>
          <a:ln w="19050" cap="flat" cmpd="sng">
            <a:solidFill>
              <a:srgbClr val="000000"/>
            </a:solidFill>
            <a:prstDash val="solid"/>
            <a:round/>
            <a:headEnd type="oval" w="med" len="med"/>
            <a:tailEnd type="none" w="med" len="med"/>
          </a:ln>
        </p:spPr>
      </p:cxnSp>
      <p:pic>
        <p:nvPicPr>
          <p:cNvPr id="285" name="Google Shape;285;p35"/>
          <p:cNvPicPr preferRelativeResize="0"/>
          <p:nvPr/>
        </p:nvPicPr>
        <p:blipFill>
          <a:blip r:embed="rId6">
            <a:alphaModFix/>
          </a:blip>
          <a:stretch>
            <a:fillRect/>
          </a:stretch>
        </p:blipFill>
        <p:spPr>
          <a:xfrm>
            <a:off x="3197031" y="1164771"/>
            <a:ext cx="829822" cy="961125"/>
          </a:xfrm>
          <a:prstGeom prst="rect">
            <a:avLst/>
          </a:prstGeom>
          <a:noFill/>
          <a:ln>
            <a:noFill/>
          </a:ln>
        </p:spPr>
      </p:pic>
      <p:pic>
        <p:nvPicPr>
          <p:cNvPr id="286" name="Google Shape;286;p35"/>
          <p:cNvPicPr preferRelativeResize="0"/>
          <p:nvPr/>
        </p:nvPicPr>
        <p:blipFill>
          <a:blip r:embed="rId7">
            <a:alphaModFix/>
          </a:blip>
          <a:stretch>
            <a:fillRect/>
          </a:stretch>
        </p:blipFill>
        <p:spPr>
          <a:xfrm>
            <a:off x="4127276" y="4197063"/>
            <a:ext cx="1111127" cy="1370775"/>
          </a:xfrm>
          <a:prstGeom prst="rect">
            <a:avLst/>
          </a:prstGeom>
          <a:noFill/>
          <a:ln>
            <a:noFill/>
          </a:ln>
        </p:spPr>
      </p:pic>
      <p:cxnSp>
        <p:nvCxnSpPr>
          <p:cNvPr id="287" name="Google Shape;287;p35"/>
          <p:cNvCxnSpPr/>
          <p:nvPr/>
        </p:nvCxnSpPr>
        <p:spPr>
          <a:xfrm>
            <a:off x="4584601" y="2831800"/>
            <a:ext cx="8100" cy="687900"/>
          </a:xfrm>
          <a:prstGeom prst="straightConnector1">
            <a:avLst/>
          </a:prstGeom>
          <a:noFill/>
          <a:ln w="19050" cap="flat" cmpd="sng">
            <a:solidFill>
              <a:srgbClr val="000000"/>
            </a:solidFill>
            <a:prstDash val="solid"/>
            <a:round/>
            <a:headEnd type="oval" w="med" len="med"/>
            <a:tailEnd type="none" w="med" len="med"/>
          </a:ln>
        </p:spPr>
      </p:cxnSp>
      <p:sp>
        <p:nvSpPr>
          <p:cNvPr id="288" name="Google Shape;288;p35"/>
          <p:cNvSpPr txBox="1"/>
          <p:nvPr/>
        </p:nvSpPr>
        <p:spPr>
          <a:xfrm>
            <a:off x="5962450" y="3445300"/>
            <a:ext cx="1478400" cy="522000"/>
          </a:xfrm>
          <a:prstGeom prst="rect">
            <a:avLst/>
          </a:prstGeom>
          <a:solidFill>
            <a:srgbClr val="000000"/>
          </a:solidFill>
          <a:ln>
            <a:noFill/>
          </a:ln>
        </p:spPr>
        <p:txBody>
          <a:bodyPr spcFirstLastPara="1" wrap="square" lIns="91425" tIns="144000" rIns="91425" bIns="91425" anchor="t" anchorCtr="0">
            <a:noAutofit/>
          </a:bodyPr>
          <a:lstStyle/>
          <a:p>
            <a:pPr marL="0" lvl="0" indent="0" algn="ctr" rtl="0">
              <a:spcBef>
                <a:spcPts val="0"/>
              </a:spcBef>
              <a:spcAft>
                <a:spcPts val="0"/>
              </a:spcAft>
              <a:buNone/>
            </a:pPr>
            <a:endParaRPr sz="1800" b="1">
              <a:solidFill>
                <a:schemeClr val="lt1"/>
              </a:solidFill>
            </a:endParaRPr>
          </a:p>
        </p:txBody>
      </p:sp>
      <p:pic>
        <p:nvPicPr>
          <p:cNvPr id="289" name="Google Shape;289;p35"/>
          <p:cNvPicPr preferRelativeResize="0"/>
          <p:nvPr/>
        </p:nvPicPr>
        <p:blipFill rotWithShape="1">
          <a:blip r:embed="rId8">
            <a:alphaModFix/>
          </a:blip>
          <a:srcRect l="12946" r="19866"/>
          <a:stretch/>
        </p:blipFill>
        <p:spPr>
          <a:xfrm>
            <a:off x="7010575" y="1940950"/>
            <a:ext cx="1478450" cy="1235200"/>
          </a:xfrm>
          <a:prstGeom prst="rect">
            <a:avLst/>
          </a:prstGeom>
          <a:noFill/>
          <a:ln>
            <a:noFill/>
          </a:ln>
        </p:spPr>
      </p:pic>
      <p:pic>
        <p:nvPicPr>
          <p:cNvPr id="290" name="Google Shape;290;p35"/>
          <p:cNvPicPr preferRelativeResize="0"/>
          <p:nvPr/>
        </p:nvPicPr>
        <p:blipFill>
          <a:blip r:embed="rId9">
            <a:alphaModFix/>
          </a:blip>
          <a:stretch>
            <a:fillRect/>
          </a:stretch>
        </p:blipFill>
        <p:spPr>
          <a:xfrm>
            <a:off x="6014800" y="5375225"/>
            <a:ext cx="1834050" cy="114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body" idx="1"/>
          </p:nvPr>
        </p:nvSpPr>
        <p:spPr>
          <a:xfrm>
            <a:off x="557925" y="1022400"/>
            <a:ext cx="8229600" cy="5118000"/>
          </a:xfrm>
          <a:prstGeom prst="rect">
            <a:avLst/>
          </a:prstGeom>
          <a:noFill/>
          <a:ln>
            <a:noFill/>
          </a:ln>
        </p:spPr>
        <p:txBody>
          <a:bodyPr spcFirstLastPara="1" wrap="square" lIns="0" tIns="0" rIns="0" bIns="0" anchor="t" anchorCtr="0">
            <a:noAutofit/>
          </a:bodyPr>
          <a:lstStyle/>
          <a:p>
            <a:pPr marL="0" lvl="0" indent="0" algn="l" rtl="0">
              <a:spcBef>
                <a:spcPts val="800"/>
              </a:spcBef>
              <a:spcAft>
                <a:spcPts val="0"/>
              </a:spcAft>
              <a:buClr>
                <a:schemeClr val="accent1"/>
              </a:buClr>
              <a:buSzPts val="1200"/>
              <a:buFont typeface="Arial"/>
              <a:buNone/>
            </a:pPr>
            <a:r>
              <a:rPr lang="en-AU"/>
              <a:t>SafeWork NSW  - www.safework.nsw.gov.au</a:t>
            </a:r>
            <a:endParaRPr/>
          </a:p>
          <a:p>
            <a:pPr marL="457200" lvl="0" indent="-317500" algn="l" rtl="0">
              <a:spcBef>
                <a:spcPts val="1000"/>
              </a:spcBef>
              <a:spcAft>
                <a:spcPts val="0"/>
              </a:spcAft>
              <a:buSzPts val="1400"/>
              <a:buChar char="•"/>
            </a:pPr>
            <a:r>
              <a:rPr lang="en-AU" sz="1400"/>
              <a:t>Access information and advice about </a:t>
            </a:r>
            <a:r>
              <a:rPr lang="en-AU" sz="1400" u="sng">
                <a:solidFill>
                  <a:schemeClr val="hlink"/>
                </a:solidFill>
                <a:hlinkClick r:id="rId3"/>
              </a:rPr>
              <a:t>consulting with workers</a:t>
            </a:r>
            <a:r>
              <a:rPr lang="en-AU" sz="1400"/>
              <a:t>, </a:t>
            </a:r>
            <a:r>
              <a:rPr lang="en-AU" sz="1400" u="sng">
                <a:solidFill>
                  <a:schemeClr val="hlink"/>
                </a:solidFill>
                <a:hlinkClick r:id="rId4"/>
              </a:rPr>
              <a:t>workplace bullying</a:t>
            </a:r>
            <a:r>
              <a:rPr lang="en-AU" sz="1400"/>
              <a:t>, </a:t>
            </a:r>
            <a:r>
              <a:rPr lang="en-AU" sz="1400" u="sng">
                <a:solidFill>
                  <a:schemeClr val="hlink"/>
                </a:solidFill>
                <a:hlinkClick r:id="rId5"/>
              </a:rPr>
              <a:t>stress</a:t>
            </a:r>
            <a:r>
              <a:rPr lang="en-AU" sz="1400"/>
              <a:t>, </a:t>
            </a:r>
            <a:r>
              <a:rPr lang="en-AU" sz="1400" u="sng">
                <a:solidFill>
                  <a:schemeClr val="hlink"/>
                </a:solidFill>
                <a:hlinkClick r:id="rId6"/>
              </a:rPr>
              <a:t>violence</a:t>
            </a:r>
            <a:r>
              <a:rPr lang="en-AU" sz="1400"/>
              <a:t>, </a:t>
            </a:r>
            <a:r>
              <a:rPr lang="en-AU" sz="1400" u="sng">
                <a:solidFill>
                  <a:schemeClr val="hlink"/>
                </a:solidFill>
                <a:hlinkClick r:id="rId7"/>
              </a:rPr>
              <a:t>fatigue</a:t>
            </a:r>
            <a:r>
              <a:rPr lang="en-AU" sz="1400"/>
              <a:t>, </a:t>
            </a:r>
            <a:r>
              <a:rPr lang="en-AU" sz="1400" u="sng">
                <a:solidFill>
                  <a:schemeClr val="hlink"/>
                </a:solidFill>
                <a:hlinkClick r:id="rId8"/>
              </a:rPr>
              <a:t>alcohol and other drugs</a:t>
            </a:r>
            <a:endParaRPr>
              <a:solidFill>
                <a:srgbClr val="000000"/>
              </a:solidFill>
            </a:endParaRPr>
          </a:p>
          <a:p>
            <a:pPr marL="0" marR="0" lvl="0" indent="0" algn="l" rtl="0">
              <a:spcBef>
                <a:spcPts val="1000"/>
              </a:spcBef>
              <a:spcAft>
                <a:spcPts val="0"/>
              </a:spcAft>
              <a:buClr>
                <a:schemeClr val="accent1"/>
              </a:buClr>
              <a:buSzPts val="1200"/>
              <a:buFont typeface="Arial"/>
              <a:buNone/>
            </a:pPr>
            <a:r>
              <a:rPr lang="en-AU">
                <a:solidFill>
                  <a:srgbClr val="000000"/>
                </a:solidFill>
              </a:rPr>
              <a:t>Heads Up - www.headsup.org.au</a:t>
            </a:r>
            <a:endParaRPr>
              <a:solidFill>
                <a:srgbClr val="000000"/>
              </a:solidFill>
            </a:endParaRPr>
          </a:p>
          <a:p>
            <a:pPr marL="457200" marR="0" lvl="0" indent="-317500" algn="l" rtl="0">
              <a:spcBef>
                <a:spcPts val="1000"/>
              </a:spcBef>
              <a:spcAft>
                <a:spcPts val="0"/>
              </a:spcAft>
              <a:buSzPts val="1400"/>
              <a:buChar char="•"/>
            </a:pPr>
            <a:r>
              <a:rPr lang="en-AU" sz="1400">
                <a:solidFill>
                  <a:srgbClr val="000000"/>
                </a:solidFill>
              </a:rPr>
              <a:t>Gives employers the </a:t>
            </a:r>
            <a:r>
              <a:rPr lang="en-AU" sz="1400" u="sng">
                <a:solidFill>
                  <a:schemeClr val="hlink"/>
                </a:solidFill>
                <a:hlinkClick r:id="rId9"/>
              </a:rPr>
              <a:t>tools and knowledge</a:t>
            </a:r>
            <a:r>
              <a:rPr lang="en-AU" sz="1400">
                <a:solidFill>
                  <a:srgbClr val="000000"/>
                </a:solidFill>
              </a:rPr>
              <a:t> to look after their staff and create a mentally healthy work environment</a:t>
            </a:r>
            <a:endParaRPr sz="1400">
              <a:solidFill>
                <a:srgbClr val="000000"/>
              </a:solidFill>
            </a:endParaRPr>
          </a:p>
          <a:p>
            <a:pPr marL="0" marR="0" lvl="0" indent="0" algn="l" rtl="0">
              <a:spcBef>
                <a:spcPts val="800"/>
              </a:spcBef>
              <a:spcAft>
                <a:spcPts val="0"/>
              </a:spcAft>
              <a:buClr>
                <a:schemeClr val="accent1"/>
              </a:buClr>
              <a:buSzPts val="1200"/>
              <a:buFont typeface="Arial"/>
              <a:buNone/>
            </a:pPr>
            <a:r>
              <a:rPr lang="en-AU"/>
              <a:t>SafeWork Australia - www.safework.gov.au</a:t>
            </a:r>
            <a:endParaRPr/>
          </a:p>
          <a:p>
            <a:pPr marL="457200" marR="0" lvl="0" indent="-317500" algn="l" rtl="0">
              <a:spcBef>
                <a:spcPts val="1000"/>
              </a:spcBef>
              <a:spcAft>
                <a:spcPts val="0"/>
              </a:spcAft>
              <a:buSzPts val="1400"/>
              <a:buChar char="•"/>
            </a:pPr>
            <a:r>
              <a:rPr lang="en-AU" sz="1400"/>
              <a:t>Provides </a:t>
            </a:r>
            <a:r>
              <a:rPr lang="en-AU" sz="1400" u="sng">
                <a:solidFill>
                  <a:schemeClr val="hlink"/>
                </a:solidFill>
                <a:hlinkClick r:id="rId10"/>
              </a:rPr>
              <a:t>guidance material</a:t>
            </a:r>
            <a:r>
              <a:rPr lang="en-AU" sz="1400"/>
              <a:t> for managing and preventing workers becoming ill or sustaining a psychological injury.</a:t>
            </a:r>
            <a:endParaRPr sz="1400"/>
          </a:p>
          <a:p>
            <a:pPr marL="0" lvl="0" indent="0" algn="l" rtl="0">
              <a:spcBef>
                <a:spcPts val="1000"/>
              </a:spcBef>
              <a:spcAft>
                <a:spcPts val="0"/>
              </a:spcAft>
              <a:buClr>
                <a:schemeClr val="accent1"/>
              </a:buClr>
              <a:buSzPts val="1200"/>
              <a:buFont typeface="Arial"/>
              <a:buNone/>
            </a:pPr>
            <a:r>
              <a:rPr lang="en-AU" sz="1800"/>
              <a:t>Work and Development Order Scheme - www.revenue.nsw.gov.au</a:t>
            </a:r>
            <a:endParaRPr/>
          </a:p>
          <a:p>
            <a:pPr marL="457200" lvl="0" indent="-317500" algn="l" rtl="0">
              <a:spcBef>
                <a:spcPts val="1000"/>
              </a:spcBef>
              <a:spcAft>
                <a:spcPts val="0"/>
              </a:spcAft>
              <a:buSzPts val="1400"/>
              <a:buChar char="•"/>
            </a:pPr>
            <a:r>
              <a:rPr lang="en-AU" sz="1400"/>
              <a:t>Supports y</a:t>
            </a:r>
            <a:r>
              <a:rPr lang="en-AU" sz="1400" b="0" i="0" u="none" strike="noStrike" cap="none">
                <a:solidFill>
                  <a:schemeClr val="dk1"/>
                </a:solidFill>
                <a:latin typeface="Arial"/>
                <a:ea typeface="Arial"/>
                <a:cs typeface="Arial"/>
                <a:sym typeface="Arial"/>
              </a:rPr>
              <a:t>oung workers who have fines with the Department of State Debt Recovery </a:t>
            </a:r>
            <a:r>
              <a:rPr lang="en-AU" sz="1400"/>
              <a:t>to </a:t>
            </a:r>
            <a:r>
              <a:rPr lang="en-AU" sz="1400" b="0" i="0" u="sng" strike="noStrike" cap="none">
                <a:solidFill>
                  <a:schemeClr val="hlink"/>
                </a:solidFill>
                <a:latin typeface="Arial"/>
                <a:ea typeface="Arial"/>
                <a:cs typeface="Arial"/>
                <a:sym typeface="Arial"/>
                <a:hlinkClick r:id="rId11"/>
              </a:rPr>
              <a:t>reduce their debt</a:t>
            </a:r>
            <a:r>
              <a:rPr lang="en-AU" sz="1400" b="0" i="0" u="none" strike="noStrike" cap="none">
                <a:solidFill>
                  <a:schemeClr val="dk1"/>
                </a:solidFill>
                <a:latin typeface="Arial"/>
                <a:ea typeface="Arial"/>
                <a:cs typeface="Arial"/>
                <a:sym typeface="Arial"/>
              </a:rPr>
              <a:t> through unpaid work with an approved organisation or by undertaking certain co</a:t>
            </a:r>
            <a:r>
              <a:rPr lang="en-AU" sz="1400"/>
              <a:t>urses.</a:t>
            </a:r>
            <a:endParaRPr sz="1400"/>
          </a:p>
          <a:p>
            <a:pPr marL="0" lvl="0" indent="0" algn="l" rtl="0">
              <a:spcBef>
                <a:spcPts val="800"/>
              </a:spcBef>
              <a:spcAft>
                <a:spcPts val="0"/>
              </a:spcAft>
              <a:buNone/>
            </a:pPr>
            <a:r>
              <a:rPr lang="en-AU"/>
              <a:t>Alcohol and Drug Foundation - www.adf.gov.au</a:t>
            </a:r>
            <a:endParaRPr/>
          </a:p>
          <a:p>
            <a:pPr marL="457200" lvl="0" indent="-317500" algn="l" rtl="0">
              <a:spcBef>
                <a:spcPts val="1000"/>
              </a:spcBef>
              <a:spcAft>
                <a:spcPts val="0"/>
              </a:spcAft>
              <a:buSzPts val="1400"/>
              <a:buChar char="•"/>
            </a:pPr>
            <a:r>
              <a:rPr lang="en-AU" sz="1400"/>
              <a:t>Access information and resources about managing alcohol and other drugs in the workplace</a:t>
            </a:r>
            <a:endParaRPr sz="1400"/>
          </a:p>
          <a:p>
            <a:pPr marL="0" lvl="0" indent="0" algn="l" rtl="0">
              <a:spcBef>
                <a:spcPts val="0"/>
              </a:spcBef>
              <a:spcAft>
                <a:spcPts val="0"/>
              </a:spcAft>
              <a:buNone/>
            </a:pPr>
            <a:endParaRPr sz="1400"/>
          </a:p>
        </p:txBody>
      </p:sp>
      <p:sp>
        <p:nvSpPr>
          <p:cNvPr id="297" name="Google Shape;297;p36"/>
          <p:cNvSpPr txBox="1">
            <a:spLocks noGrp="1"/>
          </p:cNvSpPr>
          <p:nvPr>
            <p:ph type="title"/>
          </p:nvPr>
        </p:nvSpPr>
        <p:spPr>
          <a:xfrm>
            <a:off x="557925" y="360726"/>
            <a:ext cx="8229600" cy="4989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a:t>INFORMATION AND RESOURCES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302"/>
        <p:cNvGrpSpPr/>
        <p:nvPr/>
      </p:nvGrpSpPr>
      <p:grpSpPr>
        <a:xfrm>
          <a:off x="0" y="0"/>
          <a:ext cx="0" cy="0"/>
          <a:chOff x="0" y="0"/>
          <a:chExt cx="0" cy="0"/>
        </a:xfrm>
      </p:grpSpPr>
      <p:sp>
        <p:nvSpPr>
          <p:cNvPr id="303" name="Google Shape;303;p37"/>
          <p:cNvSpPr txBox="1"/>
          <p:nvPr/>
        </p:nvSpPr>
        <p:spPr>
          <a:xfrm>
            <a:off x="1946250" y="1055550"/>
            <a:ext cx="5251500" cy="4746900"/>
          </a:xfrm>
          <a:prstGeom prst="rect">
            <a:avLst/>
          </a:prstGeom>
          <a:solidFill>
            <a:schemeClr val="lt1"/>
          </a:solidFill>
          <a:ln w="9525" cap="flat" cmpd="sng">
            <a:solidFill>
              <a:schemeClr val="lt1"/>
            </a:solidFill>
            <a:prstDash val="solid"/>
            <a:round/>
            <a:headEnd type="none" w="sm" len="sm"/>
            <a:tailEnd type="none" w="sm" len="sm"/>
          </a:ln>
          <a:effectLst>
            <a:outerShdw blurRad="157163" dist="171450" dir="2820000" algn="bl" rotWithShape="0">
              <a:srgbClr val="000000">
                <a:alpha val="50000"/>
              </a:srgbClr>
            </a:outerShdw>
          </a:effectLst>
        </p:spPr>
        <p:txBody>
          <a:bodyPr spcFirstLastPara="1" wrap="square" lIns="0" tIns="720000" rIns="0" bIns="0" anchor="t" anchorCtr="0">
            <a:noAutofit/>
          </a:bodyPr>
          <a:lstStyle/>
          <a:p>
            <a:pPr marL="0" marR="0" lvl="0" indent="0" algn="ctr" rtl="0">
              <a:spcBef>
                <a:spcPts val="0"/>
              </a:spcBef>
              <a:spcAft>
                <a:spcPts val="0"/>
              </a:spcAft>
              <a:buClr>
                <a:schemeClr val="accent1"/>
              </a:buClr>
              <a:buSzPts val="2000"/>
              <a:buFont typeface="Arial"/>
              <a:buNone/>
            </a:pPr>
            <a:r>
              <a:rPr lang="en-AU" sz="3000" b="1"/>
              <a:t>Contact SafeWork NSW</a:t>
            </a:r>
            <a:br>
              <a:rPr lang="en-AU" sz="1500">
                <a:latin typeface="Arial"/>
                <a:ea typeface="Arial"/>
                <a:cs typeface="Arial"/>
                <a:sym typeface="Arial"/>
              </a:rPr>
            </a:br>
            <a:br>
              <a:rPr lang="en-AU" sz="1500">
                <a:latin typeface="Arial"/>
                <a:ea typeface="Arial"/>
                <a:cs typeface="Arial"/>
                <a:sym typeface="Arial"/>
              </a:rPr>
            </a:br>
            <a:br>
              <a:rPr lang="en-AU" sz="1500">
                <a:latin typeface="Arial"/>
                <a:ea typeface="Arial"/>
                <a:cs typeface="Arial"/>
                <a:sym typeface="Arial"/>
              </a:rPr>
            </a:br>
            <a:r>
              <a:rPr lang="en-AU" sz="2400"/>
              <a:t>s</a:t>
            </a:r>
            <a:r>
              <a:rPr lang="en-AU" sz="2400">
                <a:latin typeface="Arial"/>
                <a:ea typeface="Arial"/>
                <a:cs typeface="Arial"/>
                <a:sym typeface="Arial"/>
              </a:rPr>
              <a:t>afe</a:t>
            </a:r>
            <a:r>
              <a:rPr lang="en-AU" sz="2400"/>
              <a:t>w</a:t>
            </a:r>
            <a:r>
              <a:rPr lang="en-AU" sz="2400">
                <a:latin typeface="Arial"/>
                <a:ea typeface="Arial"/>
                <a:cs typeface="Arial"/>
                <a:sym typeface="Arial"/>
              </a:rPr>
              <a:t>ork.</a:t>
            </a:r>
            <a:r>
              <a:rPr lang="en-AU" sz="2400"/>
              <a:t>nsw</a:t>
            </a:r>
            <a:r>
              <a:rPr lang="en-AU" sz="2400">
                <a:latin typeface="Arial"/>
                <a:ea typeface="Arial"/>
                <a:cs typeface="Arial"/>
                <a:sym typeface="Arial"/>
              </a:rPr>
              <a:t>.gov.au</a:t>
            </a:r>
            <a:br>
              <a:rPr lang="en-AU" sz="2400">
                <a:latin typeface="Arial"/>
                <a:ea typeface="Arial"/>
                <a:cs typeface="Arial"/>
                <a:sym typeface="Arial"/>
              </a:rPr>
            </a:br>
            <a:br>
              <a:rPr lang="en-AU" sz="2400">
                <a:latin typeface="Arial"/>
                <a:ea typeface="Arial"/>
                <a:cs typeface="Arial"/>
                <a:sym typeface="Arial"/>
              </a:rPr>
            </a:br>
            <a:r>
              <a:rPr lang="en-AU" sz="2400">
                <a:latin typeface="Arial"/>
                <a:ea typeface="Arial"/>
                <a:cs typeface="Arial"/>
                <a:sym typeface="Arial"/>
              </a:rPr>
              <a:t>13 10 50</a:t>
            </a:r>
            <a:br>
              <a:rPr lang="en-AU" sz="2400">
                <a:latin typeface="Arial"/>
                <a:ea typeface="Arial"/>
                <a:cs typeface="Arial"/>
                <a:sym typeface="Arial"/>
              </a:rPr>
            </a:br>
            <a:br>
              <a:rPr lang="en-AU" sz="2400">
                <a:latin typeface="Arial"/>
                <a:ea typeface="Arial"/>
                <a:cs typeface="Arial"/>
                <a:sym typeface="Arial"/>
              </a:rPr>
            </a:br>
            <a:r>
              <a:rPr lang="en-AU" sz="2000" u="sng">
                <a:latin typeface="Arial"/>
                <a:ea typeface="Arial"/>
                <a:cs typeface="Arial"/>
                <a:sym typeface="Arial"/>
                <a:hlinkClick r:id="rId3"/>
              </a:rPr>
              <a:t>contact@safework.nsw.gov.au</a:t>
            </a:r>
            <a:r>
              <a:rPr lang="en-AU" sz="2000">
                <a:latin typeface="Arial"/>
                <a:ea typeface="Arial"/>
                <a:cs typeface="Arial"/>
                <a:sym typeface="Arial"/>
              </a:rPr>
              <a:t>  </a:t>
            </a:r>
            <a:endParaRPr sz="2000" i="1">
              <a:latin typeface="Arial"/>
              <a:ea typeface="Arial"/>
              <a:cs typeface="Arial"/>
              <a:sym typeface="Arial"/>
            </a:endParaRPr>
          </a:p>
        </p:txBody>
      </p:sp>
      <p:pic>
        <p:nvPicPr>
          <p:cNvPr id="304" name="Google Shape;304;p37" descr="Piece of duct tape sticking a note to the slide"/>
          <p:cNvPicPr preferRelativeResize="0"/>
          <p:nvPr/>
        </p:nvPicPr>
        <p:blipFill rotWithShape="1">
          <a:blip r:embed="rId4">
            <a:alphaModFix/>
          </a:blip>
          <a:srcRect l="7817"/>
          <a:stretch/>
        </p:blipFill>
        <p:spPr>
          <a:xfrm rot="-3">
            <a:off x="3362325" y="607526"/>
            <a:ext cx="2476925" cy="957323"/>
          </a:xfrm>
          <a:prstGeom prst="rect">
            <a:avLst/>
          </a:prstGeom>
          <a:noFill/>
          <a:ln>
            <a:noFill/>
          </a:ln>
        </p:spPr>
      </p:pic>
      <p:pic>
        <p:nvPicPr>
          <p:cNvPr id="305" name="Google Shape;305;p37"/>
          <p:cNvPicPr preferRelativeResize="0"/>
          <p:nvPr/>
        </p:nvPicPr>
        <p:blipFill rotWithShape="1">
          <a:blip r:embed="rId5">
            <a:alphaModFix/>
          </a:blip>
          <a:srcRect r="72533"/>
          <a:stretch/>
        </p:blipFill>
        <p:spPr>
          <a:xfrm>
            <a:off x="4298238" y="4910100"/>
            <a:ext cx="605100" cy="600825"/>
          </a:xfrm>
          <a:prstGeom prst="rect">
            <a:avLst/>
          </a:prstGeom>
          <a:noFill/>
          <a:ln>
            <a:noFill/>
          </a:ln>
        </p:spPr>
      </p:pic>
      <p:sp>
        <p:nvSpPr>
          <p:cNvPr id="306" name="Google Shape;306;p37"/>
          <p:cNvSpPr/>
          <p:nvPr/>
        </p:nvSpPr>
        <p:spPr>
          <a:xfrm>
            <a:off x="8347825" y="6283025"/>
            <a:ext cx="562500" cy="514200"/>
          </a:xfrm>
          <a:prstGeom prst="rect">
            <a:avLst/>
          </a:prstGeom>
          <a:solidFill>
            <a:srgbClr val="E47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body" idx="1"/>
          </p:nvPr>
        </p:nvSpPr>
        <p:spPr>
          <a:xfrm>
            <a:off x="457200" y="1328345"/>
            <a:ext cx="8229600" cy="47253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AU"/>
              <a:t>SECTION 1:</a:t>
            </a:r>
            <a:endParaRPr/>
          </a:p>
          <a:p>
            <a:pPr marL="457200" lvl="0" indent="-355600" algn="l" rtl="0">
              <a:spcBef>
                <a:spcPts val="1000"/>
              </a:spcBef>
              <a:spcAft>
                <a:spcPts val="0"/>
              </a:spcAft>
              <a:buSzPts val="2000"/>
              <a:buChar char="●"/>
            </a:pPr>
            <a:r>
              <a:rPr lang="en-AU"/>
              <a:t>What does the law say?</a:t>
            </a:r>
            <a:endParaRPr/>
          </a:p>
          <a:p>
            <a:pPr marL="457200" lvl="0" indent="-355600" algn="l" rtl="0">
              <a:spcBef>
                <a:spcPts val="1000"/>
              </a:spcBef>
              <a:spcAft>
                <a:spcPts val="0"/>
              </a:spcAft>
              <a:buSzPts val="2000"/>
              <a:buChar char="●"/>
            </a:pPr>
            <a:r>
              <a:rPr lang="en-AU"/>
              <a:t>What makes young workers unique?</a:t>
            </a:r>
            <a:endParaRPr/>
          </a:p>
          <a:p>
            <a:pPr marL="0" lvl="0" indent="0" algn="l" rtl="0">
              <a:spcBef>
                <a:spcPts val="1000"/>
              </a:spcBef>
              <a:spcAft>
                <a:spcPts val="0"/>
              </a:spcAft>
              <a:buNone/>
            </a:pPr>
            <a:endParaRPr/>
          </a:p>
          <a:p>
            <a:pPr marL="0" lvl="0" indent="0" algn="l" rtl="0">
              <a:spcBef>
                <a:spcPts val="1000"/>
              </a:spcBef>
              <a:spcAft>
                <a:spcPts val="0"/>
              </a:spcAft>
              <a:buNone/>
            </a:pPr>
            <a:r>
              <a:rPr lang="en-AU"/>
              <a:t>SECTION 2:</a:t>
            </a:r>
            <a:endParaRPr/>
          </a:p>
          <a:p>
            <a:pPr marL="457200" lvl="0" indent="-355600" algn="l" rtl="0">
              <a:spcBef>
                <a:spcPts val="1000"/>
              </a:spcBef>
              <a:spcAft>
                <a:spcPts val="0"/>
              </a:spcAft>
              <a:buSzPts val="2000"/>
              <a:buChar char="●"/>
            </a:pPr>
            <a:r>
              <a:rPr lang="en-AU"/>
              <a:t>The importance of appropriate training and supervision</a:t>
            </a:r>
            <a:endParaRPr/>
          </a:p>
          <a:p>
            <a:pPr marL="457200" lvl="0" indent="-355600" algn="l" rtl="0">
              <a:spcBef>
                <a:spcPts val="1000"/>
              </a:spcBef>
              <a:spcAft>
                <a:spcPts val="0"/>
              </a:spcAft>
              <a:buSzPts val="2000"/>
              <a:buChar char="●"/>
            </a:pPr>
            <a:r>
              <a:rPr lang="en-AU"/>
              <a:t>How to engage young workers</a:t>
            </a:r>
            <a:endParaRPr/>
          </a:p>
          <a:p>
            <a:pPr marL="457200" lvl="0" indent="-355600" algn="l" rtl="0">
              <a:spcBef>
                <a:spcPts val="1000"/>
              </a:spcBef>
              <a:spcAft>
                <a:spcPts val="0"/>
              </a:spcAft>
              <a:buSzPts val="2000"/>
              <a:buChar char="●"/>
            </a:pPr>
            <a:r>
              <a:rPr lang="en-AU"/>
              <a:t>Where to find more information and support</a:t>
            </a:r>
            <a:endParaRPr/>
          </a:p>
          <a:p>
            <a:pPr marL="457200" lvl="0" indent="0" algn="l" rtl="0">
              <a:spcBef>
                <a:spcPts val="1000"/>
              </a:spcBef>
              <a:spcAft>
                <a:spcPts val="1000"/>
              </a:spcAft>
              <a:buNone/>
            </a:pPr>
            <a:endParaRPr/>
          </a:p>
        </p:txBody>
      </p:sp>
      <p:sp>
        <p:nvSpPr>
          <p:cNvPr id="163" name="Google Shape;163;p23"/>
          <p:cNvSpPr txBox="1">
            <a:spLocks noGrp="1"/>
          </p:cNvSpPr>
          <p:nvPr>
            <p:ph type="title"/>
          </p:nvPr>
        </p:nvSpPr>
        <p:spPr>
          <a:xfrm>
            <a:off x="457200" y="461417"/>
            <a:ext cx="8229600" cy="43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AU"/>
              <a:t>ABOUT THIS PRESENTATION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3">
            <a:alphaModFix/>
          </a:blip>
          <a:srcRect l="1991" r="9119"/>
          <a:stretch/>
        </p:blipFill>
        <p:spPr>
          <a:xfrm>
            <a:off x="0" y="0"/>
            <a:ext cx="9144002" cy="6857999"/>
          </a:xfrm>
          <a:prstGeom prst="rect">
            <a:avLst/>
          </a:prstGeom>
          <a:noFill/>
          <a:ln>
            <a:noFill/>
          </a:ln>
        </p:spPr>
      </p:pic>
      <p:sp>
        <p:nvSpPr>
          <p:cNvPr id="170" name="Google Shape;170;p24"/>
          <p:cNvSpPr txBox="1">
            <a:spLocks noGrp="1"/>
          </p:cNvSpPr>
          <p:nvPr>
            <p:ph type="ctrTitle"/>
          </p:nvPr>
        </p:nvSpPr>
        <p:spPr>
          <a:xfrm>
            <a:off x="355600" y="4199075"/>
            <a:ext cx="4572000" cy="1594500"/>
          </a:xfrm>
          <a:prstGeom prst="rect">
            <a:avLst/>
          </a:prstGeom>
        </p:spPr>
        <p:txBody>
          <a:bodyPr spcFirstLastPara="1" wrap="square" lIns="72000" tIns="72000" rIns="0" bIns="0" anchor="t" anchorCtr="0">
            <a:noAutofit/>
          </a:bodyPr>
          <a:lstStyle/>
          <a:p>
            <a:pPr marL="0" lvl="0" indent="0" algn="l" rtl="0">
              <a:spcBef>
                <a:spcPts val="0"/>
              </a:spcBef>
              <a:spcAft>
                <a:spcPts val="0"/>
              </a:spcAft>
              <a:buNone/>
            </a:pPr>
            <a:r>
              <a:rPr lang="en-AU" sz="2400"/>
              <a:t>WHAT DOES THE LAW SAY?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AU" sz="2400"/>
              <a:t>WHAT MAKES YOUNG WORKERS UNIQUE?</a:t>
            </a:r>
            <a:endParaRPr sz="2400"/>
          </a:p>
        </p:txBody>
      </p:sp>
      <p:sp>
        <p:nvSpPr>
          <p:cNvPr id="171" name="Google Shape;171;p24"/>
          <p:cNvSpPr txBox="1">
            <a:spLocks noGrp="1"/>
          </p:cNvSpPr>
          <p:nvPr>
            <p:ph type="subTitle" idx="1"/>
          </p:nvPr>
        </p:nvSpPr>
        <p:spPr>
          <a:xfrm>
            <a:off x="355600" y="3581400"/>
            <a:ext cx="1750500" cy="444000"/>
          </a:xfrm>
          <a:prstGeom prst="rect">
            <a:avLst/>
          </a:prstGeom>
        </p:spPr>
        <p:txBody>
          <a:bodyPr spcFirstLastPara="1" wrap="square" lIns="36000" tIns="45700" rIns="36000" bIns="0" anchor="t" anchorCtr="0">
            <a:noAutofit/>
          </a:bodyPr>
          <a:lstStyle/>
          <a:p>
            <a:pPr marL="0" lvl="0" indent="0" algn="l" rtl="0">
              <a:spcBef>
                <a:spcPts val="400"/>
              </a:spcBef>
              <a:spcAft>
                <a:spcPts val="0"/>
              </a:spcAft>
              <a:buNone/>
            </a:pPr>
            <a:r>
              <a:rPr lang="en-AU"/>
              <a:t>SECTION 1</a:t>
            </a:r>
            <a:endParaRPr/>
          </a:p>
        </p:txBody>
      </p:sp>
      <p:pic>
        <p:nvPicPr>
          <p:cNvPr id="172" name="Google Shape;172;p24"/>
          <p:cNvPicPr preferRelativeResize="0"/>
          <p:nvPr/>
        </p:nvPicPr>
        <p:blipFill rotWithShape="1">
          <a:blip r:embed="rId4">
            <a:alphaModFix/>
          </a:blip>
          <a:srcRect l="862"/>
          <a:stretch/>
        </p:blipFill>
        <p:spPr>
          <a:xfrm>
            <a:off x="0" y="6216375"/>
            <a:ext cx="9143999" cy="64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25"/>
          <p:cNvSpPr/>
          <p:nvPr/>
        </p:nvSpPr>
        <p:spPr>
          <a:xfrm>
            <a:off x="381000" y="1306500"/>
            <a:ext cx="5259600" cy="2859900"/>
          </a:xfrm>
          <a:prstGeom prst="wedgeRectCallout">
            <a:avLst>
              <a:gd name="adj1" fmla="val -20833"/>
              <a:gd name="adj2" fmla="val 62500"/>
            </a:avLst>
          </a:prstGeom>
          <a:solidFill>
            <a:srgbClr val="A4C2F4"/>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3000">
                <a:solidFill>
                  <a:schemeClr val="dk1"/>
                </a:solidFill>
              </a:rPr>
              <a:t>“Businesses...</a:t>
            </a:r>
            <a:r>
              <a:rPr lang="en-AU">
                <a:solidFill>
                  <a:schemeClr val="dk1"/>
                </a:solidFill>
              </a:rPr>
              <a:t> </a:t>
            </a:r>
            <a:r>
              <a:rPr lang="en-AU" sz="1600">
                <a:solidFill>
                  <a:schemeClr val="dk1"/>
                </a:solidFill>
              </a:rPr>
              <a:t>have a legal duty to ensure so far as is reasonably practicable:</a:t>
            </a:r>
            <a:endParaRPr sz="1600">
              <a:solidFill>
                <a:schemeClr val="dk1"/>
              </a:solidFill>
            </a:endParaRPr>
          </a:p>
          <a:p>
            <a:pPr marL="457200" lvl="0" indent="-330200" algn="l" rtl="0">
              <a:lnSpc>
                <a:spcPct val="115000"/>
              </a:lnSpc>
              <a:spcBef>
                <a:spcPts val="400"/>
              </a:spcBef>
              <a:spcAft>
                <a:spcPts val="0"/>
              </a:spcAft>
              <a:buClr>
                <a:schemeClr val="dk1"/>
              </a:buClr>
              <a:buSzPts val="1600"/>
              <a:buChar char="●"/>
            </a:pPr>
            <a:r>
              <a:rPr lang="en-AU" sz="1600">
                <a:solidFill>
                  <a:schemeClr val="dk1"/>
                </a:solidFill>
              </a:rPr>
              <a:t>a healthy and safe work environment</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AU" sz="1600">
                <a:solidFill>
                  <a:schemeClr val="dk1"/>
                </a:solidFill>
              </a:rPr>
              <a:t>information, training, instruction and supervision is provided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AU" sz="1600">
                <a:solidFill>
                  <a:schemeClr val="dk1"/>
                </a:solidFill>
              </a:rPr>
              <a:t>the health of workers and workplace conditions are monitored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AU" sz="1600">
                <a:solidFill>
                  <a:schemeClr val="dk1"/>
                </a:solidFill>
              </a:rPr>
              <a:t>maintenance of safe systems of work.”</a:t>
            </a:r>
            <a:endParaRPr sz="1600"/>
          </a:p>
        </p:txBody>
      </p:sp>
      <p:sp>
        <p:nvSpPr>
          <p:cNvPr id="179" name="Google Shape;179;p25"/>
          <p:cNvSpPr/>
          <p:nvPr/>
        </p:nvSpPr>
        <p:spPr>
          <a:xfrm>
            <a:off x="5951100" y="2133300"/>
            <a:ext cx="2750700" cy="995700"/>
          </a:xfrm>
          <a:prstGeom prst="wedgeRectCallout">
            <a:avLst>
              <a:gd name="adj1" fmla="val -20833"/>
              <a:gd name="adj2" fmla="val 62500"/>
            </a:avLst>
          </a:prstGeom>
          <a:solidFill>
            <a:srgbClr val="6AA84F"/>
          </a:solid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1000"/>
              </a:spcAft>
              <a:buNone/>
            </a:pPr>
            <a:r>
              <a:rPr lang="en-AU" sz="2400">
                <a:solidFill>
                  <a:schemeClr val="lt1"/>
                </a:solidFill>
              </a:rPr>
              <a:t>“Health</a:t>
            </a:r>
            <a:r>
              <a:rPr lang="en-AU" sz="1600">
                <a:solidFill>
                  <a:schemeClr val="lt1"/>
                </a:solidFill>
              </a:rPr>
              <a:t>... is both physical and psychological.”</a:t>
            </a:r>
            <a:endParaRPr sz="1600">
              <a:solidFill>
                <a:schemeClr val="lt1"/>
              </a:solidFill>
            </a:endParaRPr>
          </a:p>
        </p:txBody>
      </p:sp>
      <p:sp>
        <p:nvSpPr>
          <p:cNvPr id="180" name="Google Shape;180;p25"/>
          <p:cNvSpPr/>
          <p:nvPr/>
        </p:nvSpPr>
        <p:spPr>
          <a:xfrm>
            <a:off x="4687200" y="3686925"/>
            <a:ext cx="4129800" cy="2170800"/>
          </a:xfrm>
          <a:prstGeom prst="wedgeRectCallout">
            <a:avLst>
              <a:gd name="adj1" fmla="val -20833"/>
              <a:gd name="adj2" fmla="val 62500"/>
            </a:avLst>
          </a:prstGeom>
          <a:solidFill>
            <a:schemeClr val="accent4"/>
          </a:solid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AU" sz="2400">
                <a:solidFill>
                  <a:schemeClr val="dk1"/>
                </a:solidFill>
              </a:rPr>
              <a:t>“Workers</a:t>
            </a:r>
            <a:r>
              <a:rPr lang="en-AU" sz="1800">
                <a:solidFill>
                  <a:schemeClr val="dk1"/>
                </a:solidFill>
              </a:rPr>
              <a:t>...</a:t>
            </a:r>
            <a:r>
              <a:rPr lang="en-AU" sz="1600">
                <a:solidFill>
                  <a:schemeClr val="dk1"/>
                </a:solidFill>
              </a:rPr>
              <a:t> must:</a:t>
            </a:r>
            <a:endParaRPr sz="1600">
              <a:solidFill>
                <a:schemeClr val="dk1"/>
              </a:solidFill>
            </a:endParaRPr>
          </a:p>
          <a:p>
            <a:pPr marL="457200" lvl="0" indent="-330200" algn="l" rtl="0">
              <a:lnSpc>
                <a:spcPct val="115000"/>
              </a:lnSpc>
              <a:spcBef>
                <a:spcPts val="400"/>
              </a:spcBef>
              <a:spcAft>
                <a:spcPts val="0"/>
              </a:spcAft>
              <a:buClr>
                <a:schemeClr val="dk1"/>
              </a:buClr>
              <a:buSzPts val="1600"/>
              <a:buChar char="●"/>
            </a:pPr>
            <a:r>
              <a:rPr lang="en-AU" sz="1600">
                <a:solidFill>
                  <a:schemeClr val="dk1"/>
                </a:solidFill>
              </a:rPr>
              <a:t>follow any reasonable instructions, policies, procedures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AU" sz="1600">
                <a:solidFill>
                  <a:schemeClr val="dk1"/>
                </a:solidFill>
              </a:rPr>
              <a:t>take reasonable care of themselves and that of others.”</a:t>
            </a:r>
            <a:endParaRPr sz="1600">
              <a:solidFill>
                <a:schemeClr val="dk1"/>
              </a:solidFill>
            </a:endParaRPr>
          </a:p>
        </p:txBody>
      </p:sp>
      <p:sp>
        <p:nvSpPr>
          <p:cNvPr id="181" name="Google Shape;181;p25"/>
          <p:cNvSpPr/>
          <p:nvPr/>
        </p:nvSpPr>
        <p:spPr>
          <a:xfrm>
            <a:off x="317400" y="4683225"/>
            <a:ext cx="3622200" cy="1174500"/>
          </a:xfrm>
          <a:prstGeom prst="wedgeRectCallout">
            <a:avLst>
              <a:gd name="adj1" fmla="val -20833"/>
              <a:gd name="adj2" fmla="val 62500"/>
            </a:avLst>
          </a:prstGeom>
          <a:solidFill>
            <a:srgbClr val="CC0000"/>
          </a:solid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1000"/>
              </a:spcAft>
              <a:buNone/>
            </a:pPr>
            <a:r>
              <a:rPr lang="en-AU" sz="2400">
                <a:solidFill>
                  <a:schemeClr val="lt1"/>
                </a:solidFill>
              </a:rPr>
              <a:t>“Consultation...</a:t>
            </a:r>
            <a:r>
              <a:rPr lang="en-AU" sz="1600">
                <a:solidFill>
                  <a:schemeClr val="lt1"/>
                </a:solidFill>
              </a:rPr>
              <a:t> must occur on all work health and safety matters”</a:t>
            </a:r>
            <a:endParaRPr sz="1600">
              <a:solidFill>
                <a:schemeClr val="lt1"/>
              </a:solidFill>
            </a:endParaRPr>
          </a:p>
        </p:txBody>
      </p:sp>
      <p:sp>
        <p:nvSpPr>
          <p:cNvPr id="182" name="Google Shape;182;p25"/>
          <p:cNvSpPr txBox="1">
            <a:spLocks noGrp="1"/>
          </p:cNvSpPr>
          <p:nvPr>
            <p:ph type="title"/>
          </p:nvPr>
        </p:nvSpPr>
        <p:spPr>
          <a:xfrm>
            <a:off x="381000" y="385225"/>
            <a:ext cx="8436000" cy="6639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000"/>
              <a:t>NSW WORK HEALTH AND SAFETY ACT 2011</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7823"/>
        </a:solidFill>
        <a:effectLst/>
      </p:bgPr>
    </p:bg>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381000" y="385225"/>
            <a:ext cx="8436000" cy="6639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a:solidFill>
                  <a:schemeClr val="lt1"/>
                </a:solidFill>
              </a:rPr>
              <a:t>THE TEEN BRAIN</a:t>
            </a:r>
            <a:endParaRPr>
              <a:solidFill>
                <a:schemeClr val="lt1"/>
              </a:solidFill>
            </a:endParaRPr>
          </a:p>
        </p:txBody>
      </p:sp>
      <p:pic>
        <p:nvPicPr>
          <p:cNvPr id="189" name="Google Shape;189;p26" descr="When does a person really become a 'grown up?' Surely age can't be the only determining factor. Laci Green looks at how the brain matures and what it means- from a scientific perspective- to be an adult.&#10;&#10;Read More: &#10;The Teen Brain: Still Under Construction&#10;http://www.nimh.nih.gov/health/publications/the-teen-brain-still-under-construction/index.shtml&#10;&quot;One of the ways that scientists have searched for the causes of mental illness is by studying the development of the brain from birth to adulthood.&quot;&#10;&#10;Decision-making in the adolescent brain&#10;http://projects.ecfs.org/pchurch/ATBiology/Papers2012/AdolescentBrain.pdf&#10;&quot;Adolescence is characterized by making risky decisions. Early lesion and neuroimaging studies in adults pointed to the ventromedial prefrontal cortex and related structures as having a key role in decision-making.&quot;&#10;&#10;Brain Maturity Extends Well Beyond Teen Years&#10;http://www.npr.org/templates/story/story.php?storyId=141164708&#10;&quot;Under most laws, young people are recognized as adults at age 18. But emerging science about brain development suggests that most people don't reach full maturity until the age 25.&quot;&#10;&#10;My Immature Brain Made Me Do It?&#10;http://www.psychologytoday.com/blog/plus2sd/200910/my-immature-brain-made-me-do-it&#10;&quot;When you take an MRI of a person's brain, it is easy to distinguish gray and white matter. A wealth of neuroscience data has shown that these two parts of the brain change during development from childhood to adulthood. The density of gray matter appears to decline through adolescence in a process known as pruning. Although not well understood, it is believed that pruning allows the brain to function more efficiently.&quot;&#10;&#10;Brain doesn't mature until 20s, experts say&#10;http://www.abqtrib.com/news/2007/mar/30/brain-doesnt-mature-until-20s-experts-say/&#10;&quot;Brain researchers are increasingly confirming what auto-insurance actuaries have long known - the powers of decision-making, especially under stress, don't fully mature in most people until they are in their mid-20s.&quot;&#10;&#10;Watch More:&#10;Why Teens Should Sleep In&#10;https://www.youtube.com/watch?v=0t3R9WqEm4M&#10;TestTube Wild Card&#10;http://testtube.com/dnews/dnews-452-time-perception?utm_campaign=DNWC&amp;utm_medium=DNews&amp;utm_source=YT&#10;High School Blues Explained&#10;https://www.youtube.com/watch?v=nTTb8eGYQj4&#10;____________________&#10;&#10;DNews is dedicated to satisfying your curiosity and to bringing you mind-bending stories &amp; perspectives you won't find anywhere else! New videos twice daily. &#10;&#10;Watch More DNews on TestTube http://testtube.com/dnews&#10;&#10;Subscribe now! http://www.youtube.com/subscription_center?add_user=dnewschannel&#10;&#10;DNews on Twitter http://twitter.com/dnews&#10;&#10;Anthony Carboni on Twitter http://twitter.com/acarboni&#10;&#10;Laci Green on Twitter http://twitter.com/gogreen18&#10;&#10;Trace Dominguez on Twitter http://twitter.com/trace501&#10;&#10;DNews on Facebook http://facebook.com/dnews&#10;&#10;DNews on Google+ http://gplus.to/dnews&#10;&#10;Discovery News http://discoverynews.com" title="The Teen Brain: Under Construction">
            <a:hlinkClick r:id="rId3"/>
          </p:cNvPr>
          <p:cNvPicPr preferRelativeResize="0"/>
          <p:nvPr/>
        </p:nvPicPr>
        <p:blipFill>
          <a:blip r:embed="rId4">
            <a:alphaModFix/>
          </a:blip>
          <a:stretch>
            <a:fillRect/>
          </a:stretch>
        </p:blipFill>
        <p:spPr>
          <a:xfrm>
            <a:off x="1356975" y="1161725"/>
            <a:ext cx="6484050" cy="4863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457200" y="461417"/>
            <a:ext cx="8229600" cy="430887"/>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sz="3600" i="0" u="none" strike="noStrike" cap="none">
                <a:solidFill>
                  <a:schemeClr val="lt1"/>
                </a:solidFill>
              </a:rPr>
              <a:t>BULLYING AND VIOLENCE AT WORK</a:t>
            </a:r>
            <a:endParaRPr sz="3600">
              <a:solidFill>
                <a:schemeClr val="lt1"/>
              </a:solidFill>
            </a:endParaRPr>
          </a:p>
        </p:txBody>
      </p:sp>
      <p:sp>
        <p:nvSpPr>
          <p:cNvPr id="196" name="Google Shape;196;p27"/>
          <p:cNvSpPr txBox="1">
            <a:spLocks noGrp="1"/>
          </p:cNvSpPr>
          <p:nvPr>
            <p:ph type="body" idx="1"/>
          </p:nvPr>
        </p:nvSpPr>
        <p:spPr>
          <a:xfrm>
            <a:off x="457200" y="1854550"/>
            <a:ext cx="4227600" cy="301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80000" tIns="180000" rIns="0" bIns="0" anchor="t" anchorCtr="0">
            <a:noAutofit/>
          </a:bodyPr>
          <a:lstStyle/>
          <a:p>
            <a:pPr marL="179999" lvl="0" indent="0" algn="l" rtl="0">
              <a:lnSpc>
                <a:spcPct val="115000"/>
              </a:lnSpc>
              <a:spcBef>
                <a:spcPts val="0"/>
              </a:spcBef>
              <a:spcAft>
                <a:spcPts val="0"/>
              </a:spcAft>
              <a:buNone/>
            </a:pPr>
            <a:r>
              <a:rPr lang="en-AU"/>
              <a:t>Young workers are at risk because they:</a:t>
            </a:r>
            <a:endParaRPr/>
          </a:p>
          <a:p>
            <a:pPr marL="457200" marR="0" lvl="0" indent="-355600" algn="l" rtl="0">
              <a:lnSpc>
                <a:spcPct val="115000"/>
              </a:lnSpc>
              <a:spcBef>
                <a:spcPts val="0"/>
              </a:spcBef>
              <a:spcAft>
                <a:spcPts val="0"/>
              </a:spcAft>
              <a:buSzPts val="2000"/>
              <a:buChar char="•"/>
            </a:pPr>
            <a:r>
              <a:rPr lang="en-AU">
                <a:highlight>
                  <a:schemeClr val="lt1"/>
                </a:highlight>
              </a:rPr>
              <a:t>have no or limited </a:t>
            </a:r>
            <a:r>
              <a:rPr lang="en-AU" i="0" u="none" strike="noStrike" cap="none">
                <a:highlight>
                  <a:schemeClr val="lt1"/>
                </a:highlight>
              </a:rPr>
              <a:t>experience</a:t>
            </a:r>
            <a:endParaRPr i="0" u="none" strike="noStrike" cap="none">
              <a:highlight>
                <a:schemeClr val="lt1"/>
              </a:highlight>
            </a:endParaRPr>
          </a:p>
          <a:p>
            <a:pPr marL="457200" marR="0" lvl="0" indent="-355600" algn="l" rtl="0">
              <a:lnSpc>
                <a:spcPct val="115000"/>
              </a:lnSpc>
              <a:spcBef>
                <a:spcPts val="0"/>
              </a:spcBef>
              <a:spcAft>
                <a:spcPts val="0"/>
              </a:spcAft>
              <a:buSzPts val="2000"/>
              <a:buChar char="•"/>
            </a:pPr>
            <a:r>
              <a:rPr lang="en-AU" i="0" u="none" strike="noStrike" cap="none">
                <a:highlight>
                  <a:schemeClr val="lt1"/>
                </a:highlight>
              </a:rPr>
              <a:t>are generally unfamiliar with workplace</a:t>
            </a:r>
            <a:r>
              <a:rPr lang="en-AU">
                <a:highlight>
                  <a:schemeClr val="lt1"/>
                </a:highlight>
              </a:rPr>
              <a:t> </a:t>
            </a:r>
            <a:r>
              <a:rPr lang="en-AU" i="0" u="none" strike="noStrike" cap="none">
                <a:highlight>
                  <a:schemeClr val="lt1"/>
                </a:highlight>
              </a:rPr>
              <a:t>procedures </a:t>
            </a:r>
            <a:endParaRPr i="0" u="none" strike="noStrike" cap="none">
              <a:highlight>
                <a:schemeClr val="lt1"/>
              </a:highlight>
            </a:endParaRPr>
          </a:p>
          <a:p>
            <a:pPr marL="457200" marR="0" lvl="0" indent="-355600" algn="l" rtl="0">
              <a:lnSpc>
                <a:spcPct val="115000"/>
              </a:lnSpc>
              <a:spcBef>
                <a:spcPts val="0"/>
              </a:spcBef>
              <a:spcAft>
                <a:spcPts val="0"/>
              </a:spcAft>
              <a:buSzPts val="2000"/>
              <a:buChar char="•"/>
            </a:pPr>
            <a:r>
              <a:rPr lang="en-AU" i="0" u="none" strike="noStrike" cap="none">
                <a:highlight>
                  <a:schemeClr val="lt1"/>
                </a:highlight>
              </a:rPr>
              <a:t>are unsure of their rights</a:t>
            </a:r>
            <a:endParaRPr i="0" u="none" strike="noStrike" cap="none">
              <a:highlight>
                <a:schemeClr val="lt1"/>
              </a:highlight>
            </a:endParaRPr>
          </a:p>
          <a:p>
            <a:pPr marL="457200" marR="0" lvl="0" indent="-355600" algn="l" rtl="0">
              <a:lnSpc>
                <a:spcPct val="115000"/>
              </a:lnSpc>
              <a:spcBef>
                <a:spcPts val="0"/>
              </a:spcBef>
              <a:spcAft>
                <a:spcPts val="0"/>
              </a:spcAft>
              <a:buSzPts val="2000"/>
              <a:buChar char="•"/>
            </a:pPr>
            <a:r>
              <a:rPr lang="en-AU" i="0" u="none" strike="noStrike" cap="none">
                <a:highlight>
                  <a:schemeClr val="lt1"/>
                </a:highlight>
              </a:rPr>
              <a:t>are less likely to speak up.</a:t>
            </a:r>
            <a:endParaRPr>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1800"/>
                                        <p:tgtEl>
                                          <p:spTgt spid="195">
                                            <p:txEl>
                                              <p:pRg st="0" end="0"/>
                                            </p:txEl>
                                          </p:spTgt>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17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515100" y="387267"/>
            <a:ext cx="8229600" cy="430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accent1"/>
              </a:buClr>
              <a:buSzPts val="3500"/>
              <a:buFont typeface="Arial"/>
              <a:buNone/>
            </a:pPr>
            <a:r>
              <a:rPr lang="en-AU"/>
              <a:t>WHAT YOUNG WORKERS SAY</a:t>
            </a:r>
            <a:endParaRPr/>
          </a:p>
        </p:txBody>
      </p:sp>
      <p:sp>
        <p:nvSpPr>
          <p:cNvPr id="203" name="Google Shape;203;p28"/>
          <p:cNvSpPr/>
          <p:nvPr/>
        </p:nvSpPr>
        <p:spPr>
          <a:xfrm>
            <a:off x="274850" y="1145675"/>
            <a:ext cx="2765400" cy="2060100"/>
          </a:xfrm>
          <a:prstGeom prst="wedgeRectCallout">
            <a:avLst>
              <a:gd name="adj1" fmla="val -20833"/>
              <a:gd name="adj2" fmla="val 62500"/>
            </a:avLst>
          </a:pr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469568" y="3639850"/>
            <a:ext cx="3815700" cy="2006700"/>
          </a:xfrm>
          <a:prstGeom prst="wedgeRectCallout">
            <a:avLst>
              <a:gd name="adj1" fmla="val -20833"/>
              <a:gd name="adj2" fmla="val 625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3361339" y="1255325"/>
            <a:ext cx="2384700" cy="1787400"/>
          </a:xfrm>
          <a:prstGeom prst="wedgeRectCallout">
            <a:avLst>
              <a:gd name="adj1" fmla="val -20833"/>
              <a:gd name="adj2" fmla="val 6250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p:nvPr/>
        </p:nvSpPr>
        <p:spPr>
          <a:xfrm>
            <a:off x="368486" y="1352186"/>
            <a:ext cx="2529000" cy="1692900"/>
          </a:xfrm>
          <a:prstGeom prst="rect">
            <a:avLst/>
          </a:prstGeom>
          <a:noFill/>
          <a:ln>
            <a:noFill/>
          </a:ln>
        </p:spPr>
        <p:txBody>
          <a:bodyPr spcFirstLastPara="1" wrap="square" lIns="91425" tIns="0" rIns="91425" bIns="0" anchor="t" anchorCtr="0">
            <a:noAutofit/>
          </a:bodyPr>
          <a:lstStyle/>
          <a:p>
            <a:pPr marL="0" lvl="0" indent="0" algn="ctr" rtl="0">
              <a:spcBef>
                <a:spcPts val="0"/>
              </a:spcBef>
              <a:spcAft>
                <a:spcPts val="0"/>
              </a:spcAft>
              <a:buClr>
                <a:schemeClr val="accent1"/>
              </a:buClr>
              <a:buSzPts val="1500"/>
              <a:buFont typeface="Arial"/>
              <a:buNone/>
            </a:pPr>
            <a:r>
              <a:rPr lang="en-AU" sz="1500"/>
              <a:t>“I was asked to work early and late at age 15-16, without any supervision. </a:t>
            </a:r>
            <a:endParaRPr sz="1500"/>
          </a:p>
          <a:p>
            <a:pPr marL="0" lvl="0" indent="0" algn="ctr" rtl="0">
              <a:spcBef>
                <a:spcPts val="0"/>
              </a:spcBef>
              <a:spcAft>
                <a:spcPts val="0"/>
              </a:spcAft>
              <a:buClr>
                <a:schemeClr val="accent1"/>
              </a:buClr>
              <a:buSzPts val="1500"/>
              <a:buFont typeface="Arial"/>
              <a:buNone/>
            </a:pPr>
            <a:r>
              <a:rPr lang="en-AU" sz="1500"/>
              <a:t>At this time I was solicited for sex by a customer… </a:t>
            </a:r>
            <a:endParaRPr sz="1500"/>
          </a:p>
          <a:p>
            <a:pPr marL="0" lvl="0" indent="0" algn="ctr" rtl="0">
              <a:spcBef>
                <a:spcPts val="0"/>
              </a:spcBef>
              <a:spcAft>
                <a:spcPts val="0"/>
              </a:spcAft>
              <a:buClr>
                <a:schemeClr val="accent1"/>
              </a:buClr>
              <a:buSzPts val="1500"/>
              <a:buFont typeface="Arial"/>
              <a:buNone/>
            </a:pPr>
            <a:r>
              <a:rPr lang="en-AU" sz="1500"/>
              <a:t>I said no and kept working.”</a:t>
            </a:r>
            <a:endParaRPr sz="2000"/>
          </a:p>
          <a:p>
            <a:pPr marL="0" lvl="0" indent="0" algn="ctr" rtl="0">
              <a:spcBef>
                <a:spcPts val="480"/>
              </a:spcBef>
              <a:spcAft>
                <a:spcPts val="0"/>
              </a:spcAft>
              <a:buClr>
                <a:schemeClr val="accent1"/>
              </a:buClr>
              <a:buSzPts val="1500"/>
              <a:buFont typeface="Arial"/>
              <a:buNone/>
            </a:pPr>
            <a:r>
              <a:rPr lang="en-AU" sz="1200" i="1"/>
              <a:t>- Female, 21, Integration Aid</a:t>
            </a:r>
            <a:endParaRPr sz="1200"/>
          </a:p>
        </p:txBody>
      </p:sp>
      <p:sp>
        <p:nvSpPr>
          <p:cNvPr id="207" name="Google Shape;207;p28"/>
          <p:cNvSpPr txBox="1"/>
          <p:nvPr/>
        </p:nvSpPr>
        <p:spPr>
          <a:xfrm>
            <a:off x="608350" y="3839050"/>
            <a:ext cx="3537000" cy="1848600"/>
          </a:xfrm>
          <a:prstGeom prst="rect">
            <a:avLst/>
          </a:prstGeom>
          <a:noFill/>
          <a:ln>
            <a:noFill/>
          </a:ln>
        </p:spPr>
        <p:txBody>
          <a:bodyPr spcFirstLastPara="1" wrap="square" lIns="91425" tIns="0" rIns="91425" bIns="0" anchor="t" anchorCtr="0">
            <a:noAutofit/>
          </a:bodyPr>
          <a:lstStyle/>
          <a:p>
            <a:pPr marL="0" lvl="0" indent="0" algn="ctr" rtl="0">
              <a:spcBef>
                <a:spcPts val="0"/>
              </a:spcBef>
              <a:spcAft>
                <a:spcPts val="0"/>
              </a:spcAft>
              <a:buClr>
                <a:schemeClr val="accent1"/>
              </a:buClr>
              <a:buSzPts val="1500"/>
              <a:buFont typeface="Arial"/>
              <a:buNone/>
            </a:pPr>
            <a:r>
              <a:rPr lang="en-AU" sz="1500"/>
              <a:t>“You have to consistently be polite to rude and sometimes cruel customers. This is pretty related to Trip Advisor and the stigma in a rural town of having to keep a high rating even if it means putting up with rude customers.”</a:t>
            </a:r>
            <a:endParaRPr sz="1500"/>
          </a:p>
          <a:p>
            <a:pPr marL="0" lvl="0" indent="0" algn="ctr" rtl="0">
              <a:spcBef>
                <a:spcPts val="480"/>
              </a:spcBef>
              <a:spcAft>
                <a:spcPts val="0"/>
              </a:spcAft>
              <a:buNone/>
            </a:pPr>
            <a:r>
              <a:rPr lang="en-AU" sz="1200" i="1"/>
              <a:t>- Female, 23, Food Service Assistant</a:t>
            </a:r>
            <a:endParaRPr sz="1200"/>
          </a:p>
          <a:p>
            <a:pPr marL="0" lvl="0" indent="0" algn="ctr" rtl="0">
              <a:spcBef>
                <a:spcPts val="480"/>
              </a:spcBef>
              <a:spcAft>
                <a:spcPts val="0"/>
              </a:spcAft>
              <a:buNone/>
            </a:pPr>
            <a:endParaRPr sz="1500"/>
          </a:p>
        </p:txBody>
      </p:sp>
      <p:sp>
        <p:nvSpPr>
          <p:cNvPr id="208" name="Google Shape;208;p28"/>
          <p:cNvSpPr/>
          <p:nvPr/>
        </p:nvSpPr>
        <p:spPr>
          <a:xfrm>
            <a:off x="6064975" y="1145675"/>
            <a:ext cx="2765400" cy="2006700"/>
          </a:xfrm>
          <a:prstGeom prst="wedgeRectCallout">
            <a:avLst>
              <a:gd name="adj1" fmla="val -20833"/>
              <a:gd name="adj2" fmla="val 625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txBox="1"/>
          <p:nvPr/>
        </p:nvSpPr>
        <p:spPr>
          <a:xfrm>
            <a:off x="3384939" y="1406288"/>
            <a:ext cx="2284800" cy="1629600"/>
          </a:xfrm>
          <a:prstGeom prst="rect">
            <a:avLst/>
          </a:prstGeom>
          <a:noFill/>
          <a:ln>
            <a:noFill/>
          </a:ln>
        </p:spPr>
        <p:txBody>
          <a:bodyPr spcFirstLastPara="1" wrap="square" lIns="90000" tIns="0" rIns="90000" bIns="0" anchor="t" anchorCtr="0">
            <a:noAutofit/>
          </a:bodyPr>
          <a:lstStyle/>
          <a:p>
            <a:pPr marL="0" marR="0" lvl="0" indent="0" algn="ctr" rtl="0">
              <a:spcBef>
                <a:spcPts val="0"/>
              </a:spcBef>
              <a:spcAft>
                <a:spcPts val="0"/>
              </a:spcAft>
              <a:buClr>
                <a:schemeClr val="accent1"/>
              </a:buClr>
              <a:buSzPts val="1500"/>
              <a:buFont typeface="Arial"/>
              <a:buNone/>
            </a:pPr>
            <a:r>
              <a:rPr lang="en-AU" sz="1500" b="0" i="0" u="none" strike="noStrike" cap="none">
                <a:latin typeface="Arial"/>
                <a:ea typeface="Arial"/>
                <a:cs typeface="Arial"/>
                <a:sym typeface="Arial"/>
              </a:rPr>
              <a:t>“It was a very dangerous installation job for</a:t>
            </a:r>
            <a:br>
              <a:rPr lang="en-AU" sz="1500" b="0" i="0" u="none" strike="noStrike" cap="none">
                <a:latin typeface="Arial"/>
                <a:ea typeface="Arial"/>
                <a:cs typeface="Arial"/>
                <a:sym typeface="Arial"/>
              </a:rPr>
            </a:br>
            <a:r>
              <a:rPr lang="en-AU" sz="1500" b="0" i="0" u="none" strike="noStrike" cap="none">
                <a:latin typeface="Arial"/>
                <a:ea typeface="Arial"/>
                <a:cs typeface="Arial"/>
                <a:sym typeface="Arial"/>
              </a:rPr>
              <a:t>the whole team and if I were to speak out they would tell me to f*** off.”</a:t>
            </a:r>
            <a:endParaRPr/>
          </a:p>
          <a:p>
            <a:pPr marL="0" marR="0" lvl="0" indent="0" algn="ctr" rtl="0">
              <a:spcBef>
                <a:spcPts val="480"/>
              </a:spcBef>
              <a:spcAft>
                <a:spcPts val="0"/>
              </a:spcAft>
              <a:buClr>
                <a:schemeClr val="accent1"/>
              </a:buClr>
              <a:buSzPts val="1500"/>
              <a:buFont typeface="Arial"/>
              <a:buNone/>
            </a:pPr>
            <a:r>
              <a:rPr lang="en-AU" sz="1200" i="1"/>
              <a:t>- </a:t>
            </a:r>
            <a:r>
              <a:rPr lang="en-AU" sz="1200" b="0" i="1" u="none" strike="noStrike" cap="none">
                <a:latin typeface="Arial"/>
                <a:ea typeface="Arial"/>
                <a:cs typeface="Arial"/>
                <a:sym typeface="Arial"/>
              </a:rPr>
              <a:t>Male, 21, Cabinetmaker</a:t>
            </a:r>
            <a:endParaRPr sz="1200"/>
          </a:p>
        </p:txBody>
      </p:sp>
      <p:sp>
        <p:nvSpPr>
          <p:cNvPr id="210" name="Google Shape;210;p28"/>
          <p:cNvSpPr txBox="1"/>
          <p:nvPr/>
        </p:nvSpPr>
        <p:spPr>
          <a:xfrm>
            <a:off x="6092150" y="1307063"/>
            <a:ext cx="2765400" cy="18987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Clr>
                <a:schemeClr val="accent1"/>
              </a:buClr>
              <a:buSzPts val="1500"/>
              <a:buFont typeface="Arial"/>
              <a:buNone/>
            </a:pPr>
            <a:r>
              <a:rPr lang="en-AU" sz="1500"/>
              <a:t>“I was new and wanted to listen to what my manager told me to do. Other people were doing it as well so I thought it was only normal to</a:t>
            </a:r>
            <a:br>
              <a:rPr lang="en-AU" sz="1500"/>
            </a:br>
            <a:r>
              <a:rPr lang="en-AU" sz="1500"/>
              <a:t>be doing that task.”</a:t>
            </a:r>
            <a:endParaRPr/>
          </a:p>
          <a:p>
            <a:pPr marL="0" lvl="0" indent="0" algn="ctr" rtl="0">
              <a:spcBef>
                <a:spcPts val="480"/>
              </a:spcBef>
              <a:spcAft>
                <a:spcPts val="0"/>
              </a:spcAft>
              <a:buClr>
                <a:schemeClr val="accent1"/>
              </a:buClr>
              <a:buSzPts val="1500"/>
              <a:buFont typeface="Arial"/>
              <a:buNone/>
            </a:pPr>
            <a:r>
              <a:rPr lang="en-AU" sz="1200" i="1"/>
              <a:t>- Female, 19, Customer service</a:t>
            </a:r>
            <a:endParaRPr sz="1200"/>
          </a:p>
          <a:p>
            <a:pPr marL="0" marR="0" lvl="0" indent="0" algn="ctr" rtl="0">
              <a:spcBef>
                <a:spcPts val="480"/>
              </a:spcBef>
              <a:spcAft>
                <a:spcPts val="0"/>
              </a:spcAft>
              <a:buClr>
                <a:schemeClr val="accent1"/>
              </a:buClr>
              <a:buSzPts val="1500"/>
              <a:buFont typeface="Arial"/>
              <a:buNone/>
            </a:pPr>
            <a:endParaRPr sz="1500"/>
          </a:p>
        </p:txBody>
      </p:sp>
      <p:sp>
        <p:nvSpPr>
          <p:cNvPr id="211" name="Google Shape;211;p28"/>
          <p:cNvSpPr/>
          <p:nvPr/>
        </p:nvSpPr>
        <p:spPr>
          <a:xfrm>
            <a:off x="4643075" y="3557200"/>
            <a:ext cx="3815700" cy="2280300"/>
          </a:xfrm>
          <a:prstGeom prst="wedgeRectCallout">
            <a:avLst>
              <a:gd name="adj1" fmla="val -20833"/>
              <a:gd name="adj2" fmla="val 625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txBox="1"/>
          <p:nvPr/>
        </p:nvSpPr>
        <p:spPr>
          <a:xfrm>
            <a:off x="4788154" y="3744536"/>
            <a:ext cx="3537000" cy="1959900"/>
          </a:xfrm>
          <a:prstGeom prst="rect">
            <a:avLst/>
          </a:prstGeom>
          <a:noFill/>
          <a:ln>
            <a:noFill/>
          </a:ln>
        </p:spPr>
        <p:txBody>
          <a:bodyPr spcFirstLastPara="1" wrap="square" lIns="90000" tIns="0" rIns="90000" bIns="0" anchor="t" anchorCtr="0">
            <a:noAutofit/>
          </a:bodyPr>
          <a:lstStyle/>
          <a:p>
            <a:pPr marL="0" lvl="0" indent="0" algn="ctr" rtl="0">
              <a:spcBef>
                <a:spcPts val="0"/>
              </a:spcBef>
              <a:spcAft>
                <a:spcPts val="0"/>
              </a:spcAft>
              <a:buClr>
                <a:schemeClr val="accent1"/>
              </a:buClr>
              <a:buSzPts val="1500"/>
              <a:buFont typeface="Arial"/>
              <a:buNone/>
            </a:pPr>
            <a:r>
              <a:rPr lang="en-AU" sz="1500"/>
              <a:t>“I would like to know more about how to handle workplace bullying as at the moment I feel like I am being bullied by my co-worker and our supervisor.</a:t>
            </a:r>
            <a:br>
              <a:rPr lang="en-AU" sz="1500"/>
            </a:br>
            <a:r>
              <a:rPr lang="en-AU" sz="1500"/>
              <a:t>I want to face this issue the wise and smart way not just me getting sick of it then just ready to explode.”</a:t>
            </a:r>
            <a:endParaRPr/>
          </a:p>
          <a:p>
            <a:pPr marL="0" lvl="0" indent="0" algn="ctr" rtl="0">
              <a:spcBef>
                <a:spcPts val="480"/>
              </a:spcBef>
              <a:spcAft>
                <a:spcPts val="0"/>
              </a:spcAft>
              <a:buClr>
                <a:schemeClr val="accent1"/>
              </a:buClr>
              <a:buSzPts val="1500"/>
              <a:buFont typeface="Arial"/>
              <a:buNone/>
            </a:pPr>
            <a:r>
              <a:rPr lang="en-AU" sz="1200" i="1"/>
              <a:t>- Female, 19, Waitress</a:t>
            </a:r>
            <a:endParaRPr sz="1200"/>
          </a:p>
          <a:p>
            <a:pPr marL="0" marR="0" lvl="0" indent="0" algn="ctr" rtl="0">
              <a:spcBef>
                <a:spcPts val="480"/>
              </a:spcBef>
              <a:spcAft>
                <a:spcPts val="0"/>
              </a:spcAft>
              <a:buClr>
                <a:schemeClr val="accent1"/>
              </a:buClr>
              <a:buSzPts val="1500"/>
              <a:buFont typeface="Arial"/>
              <a:buNone/>
            </a:pPr>
            <a:endParaRPr sz="15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741D"/>
        </a:solidFill>
        <a:effectLst/>
      </p:bgPr>
    </p:bg>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457200" y="461417"/>
            <a:ext cx="8229600" cy="43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AU">
                <a:solidFill>
                  <a:schemeClr val="lt1"/>
                </a:solidFill>
              </a:rPr>
              <a:t>BRODIE’S STORY</a:t>
            </a:r>
            <a:endParaRPr>
              <a:solidFill>
                <a:schemeClr val="lt1"/>
              </a:solidFill>
            </a:endParaRPr>
          </a:p>
        </p:txBody>
      </p:sp>
      <p:pic>
        <p:nvPicPr>
          <p:cNvPr id="219" name="Google Shape;219;p29" descr="In September 2006, 19-year-old Brodie Panlock ended her life after enduring ongoing humiliating and intimidating bullying by her co-workers at a café in Hawthorn." title="Brodie's story">
            <a:hlinkClick r:id="rId3"/>
          </p:cNvPr>
          <p:cNvPicPr preferRelativeResize="0"/>
          <p:nvPr/>
        </p:nvPicPr>
        <p:blipFill>
          <a:blip r:embed="rId4">
            <a:alphaModFix/>
          </a:blip>
          <a:stretch>
            <a:fillRect/>
          </a:stretch>
        </p:blipFill>
        <p:spPr>
          <a:xfrm>
            <a:off x="951100" y="1504675"/>
            <a:ext cx="7241800" cy="450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24"/>
        <p:cNvGrpSpPr/>
        <p:nvPr/>
      </p:nvGrpSpPr>
      <p:grpSpPr>
        <a:xfrm>
          <a:off x="0" y="0"/>
          <a:ext cx="0" cy="0"/>
          <a:chOff x="0" y="0"/>
          <a:chExt cx="0" cy="0"/>
        </a:xfrm>
      </p:grpSpPr>
      <p:pic>
        <p:nvPicPr>
          <p:cNvPr id="225" name="Google Shape;225;p30"/>
          <p:cNvPicPr preferRelativeResize="0"/>
          <p:nvPr/>
        </p:nvPicPr>
        <p:blipFill rotWithShape="1">
          <a:blip r:embed="rId3">
            <a:alphaModFix/>
          </a:blip>
          <a:srcRect r="2047"/>
          <a:stretch/>
        </p:blipFill>
        <p:spPr>
          <a:xfrm>
            <a:off x="0" y="0"/>
            <a:ext cx="9143999" cy="6216375"/>
          </a:xfrm>
          <a:prstGeom prst="rect">
            <a:avLst/>
          </a:prstGeom>
          <a:noFill/>
          <a:ln>
            <a:noFill/>
          </a:ln>
        </p:spPr>
      </p:pic>
      <p:sp>
        <p:nvSpPr>
          <p:cNvPr id="226" name="Google Shape;226;p30"/>
          <p:cNvSpPr txBox="1">
            <a:spLocks noGrp="1"/>
          </p:cNvSpPr>
          <p:nvPr>
            <p:ph type="ctrTitle"/>
          </p:nvPr>
        </p:nvSpPr>
        <p:spPr>
          <a:xfrm>
            <a:off x="355600" y="3761000"/>
            <a:ext cx="8263200" cy="1859400"/>
          </a:xfrm>
          <a:prstGeom prst="rect">
            <a:avLst/>
          </a:prstGeom>
        </p:spPr>
        <p:txBody>
          <a:bodyPr spcFirstLastPara="1" wrap="square" lIns="72000" tIns="72000" rIns="0" bIns="0" anchor="t" anchorCtr="0">
            <a:noAutofit/>
          </a:bodyPr>
          <a:lstStyle/>
          <a:p>
            <a:pPr marL="0" lvl="0" indent="0" algn="l" rtl="0">
              <a:lnSpc>
                <a:spcPct val="115000"/>
              </a:lnSpc>
              <a:spcBef>
                <a:spcPts val="1000"/>
              </a:spcBef>
              <a:spcAft>
                <a:spcPts val="0"/>
              </a:spcAft>
              <a:buNone/>
            </a:pPr>
            <a:r>
              <a:rPr lang="en-AU" sz="2400"/>
              <a:t>THE IMPORTANCE OF TRAINING AND SUPERVISION</a:t>
            </a:r>
            <a:endParaRPr sz="2400"/>
          </a:p>
          <a:p>
            <a:pPr marL="0" lvl="0" indent="0" algn="l" rtl="0">
              <a:lnSpc>
                <a:spcPct val="115000"/>
              </a:lnSpc>
              <a:spcBef>
                <a:spcPts val="1000"/>
              </a:spcBef>
              <a:spcAft>
                <a:spcPts val="0"/>
              </a:spcAft>
              <a:buNone/>
            </a:pPr>
            <a:r>
              <a:rPr lang="en-AU" sz="2400"/>
              <a:t>HOW TO ENGAGE YOUNG WORKERS</a:t>
            </a:r>
            <a:endParaRPr sz="2400"/>
          </a:p>
          <a:p>
            <a:pPr marL="0" lvl="0" indent="0" algn="l" rtl="0">
              <a:lnSpc>
                <a:spcPct val="115000"/>
              </a:lnSpc>
              <a:spcBef>
                <a:spcPts val="1000"/>
              </a:spcBef>
              <a:spcAft>
                <a:spcPts val="0"/>
              </a:spcAft>
              <a:buNone/>
            </a:pPr>
            <a:r>
              <a:rPr lang="en-AU" sz="2400"/>
              <a:t>WHERE TO FIND MORE INFORMATION AND SUPPORT</a:t>
            </a:r>
            <a:endParaRPr sz="2400"/>
          </a:p>
        </p:txBody>
      </p:sp>
      <p:sp>
        <p:nvSpPr>
          <p:cNvPr id="227" name="Google Shape;227;p30"/>
          <p:cNvSpPr txBox="1">
            <a:spLocks noGrp="1"/>
          </p:cNvSpPr>
          <p:nvPr>
            <p:ph type="subTitle" idx="1"/>
          </p:nvPr>
        </p:nvSpPr>
        <p:spPr>
          <a:xfrm>
            <a:off x="355600" y="3122675"/>
            <a:ext cx="1750500" cy="455400"/>
          </a:xfrm>
          <a:prstGeom prst="rect">
            <a:avLst/>
          </a:prstGeom>
        </p:spPr>
        <p:txBody>
          <a:bodyPr spcFirstLastPara="1" wrap="square" lIns="36000" tIns="45700" rIns="36000" bIns="0" anchor="t" anchorCtr="0">
            <a:noAutofit/>
          </a:bodyPr>
          <a:lstStyle/>
          <a:p>
            <a:pPr marL="0" lvl="0" indent="0" algn="l" rtl="0">
              <a:spcBef>
                <a:spcPts val="400"/>
              </a:spcBef>
              <a:spcAft>
                <a:spcPts val="0"/>
              </a:spcAft>
              <a:buNone/>
            </a:pPr>
            <a:r>
              <a:rPr lang="en-AU"/>
              <a:t>SECTION 2</a:t>
            </a:r>
            <a:endParaRPr/>
          </a:p>
        </p:txBody>
      </p:sp>
      <p:pic>
        <p:nvPicPr>
          <p:cNvPr id="228" name="Google Shape;228;p30"/>
          <p:cNvPicPr preferRelativeResize="0"/>
          <p:nvPr/>
        </p:nvPicPr>
        <p:blipFill rotWithShape="1">
          <a:blip r:embed="rId4">
            <a:alphaModFix/>
          </a:blip>
          <a:srcRect l="862"/>
          <a:stretch/>
        </p:blipFill>
        <p:spPr>
          <a:xfrm>
            <a:off x="0" y="6216375"/>
            <a:ext cx="9143999" cy="641625"/>
          </a:xfrm>
          <a:prstGeom prst="rect">
            <a:avLst/>
          </a:prstGeom>
          <a:noFill/>
          <a:ln>
            <a:noFill/>
          </a:ln>
        </p:spPr>
      </p:pic>
    </p:spTree>
  </p:cSld>
  <p:clrMapOvr>
    <a:masterClrMapping/>
  </p:clrMapOvr>
</p:sld>
</file>

<file path=ppt/theme/theme1.xml><?xml version="1.0" encoding="utf-8"?>
<a:theme xmlns:a="http://schemas.openxmlformats.org/drawingml/2006/main" name="SafeWorkNSW_Blue">
  <a:themeElements>
    <a:clrScheme name="Custom 5">
      <a:dk1>
        <a:srgbClr val="000000"/>
      </a:dk1>
      <a:lt1>
        <a:srgbClr val="FFFFFF"/>
      </a:lt1>
      <a:dk2>
        <a:srgbClr val="ABC2CA"/>
      </a:dk2>
      <a:lt2>
        <a:srgbClr val="EEF3F4"/>
      </a:lt2>
      <a:accent1>
        <a:srgbClr val="E47823"/>
      </a:accent1>
      <a:accent2>
        <a:srgbClr val="34B233"/>
      </a:accent2>
      <a:accent3>
        <a:srgbClr val="007AC9"/>
      </a:accent3>
      <a:accent4>
        <a:srgbClr val="FED100"/>
      </a:accent4>
      <a:accent5>
        <a:srgbClr val="6C1869"/>
      </a:accent5>
      <a:accent6>
        <a:srgbClr val="FF0000"/>
      </a:accent6>
      <a:hlink>
        <a:srgbClr val="6E6E6E"/>
      </a:hlink>
      <a:folHlink>
        <a:srgbClr val="3737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3338</Words>
  <Application>Microsoft Office PowerPoint</Application>
  <PresentationFormat>On-screen Show (4:3)</PresentationFormat>
  <Paragraphs>372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Merriweather Sans</vt:lpstr>
      <vt:lpstr>SafeWorkNSW_Blue</vt:lpstr>
      <vt:lpstr>YOUNG  WORKERS</vt:lpstr>
      <vt:lpstr>ABOUT THIS PRESENTATION</vt:lpstr>
      <vt:lpstr>WHAT DOES THE LAW SAY?  WHAT MAKES YOUNG WORKERS UNIQUE?</vt:lpstr>
      <vt:lpstr>NSW WORK HEALTH AND SAFETY ACT 2011</vt:lpstr>
      <vt:lpstr>THE TEEN BRAIN</vt:lpstr>
      <vt:lpstr>BULLYING AND VIOLENCE AT WORK</vt:lpstr>
      <vt:lpstr>WHAT YOUNG WORKERS SAY</vt:lpstr>
      <vt:lpstr>BRODIE’S STORY</vt:lpstr>
      <vt:lpstr>THE IMPORTANCE OF TRAINING AND SUPERVISION HOW TO ENGAGE YOUNG WORKERS WHERE TO FIND MORE INFORMATION AND SUPPORT</vt:lpstr>
      <vt:lpstr>WOULD YOU SAY YES?</vt:lpstr>
      <vt:lpstr>WHY TRAINING &amp; SUPERVISION IS IMPORTANT How well do you provide training and supervision in your workplace? Have you ensured the person you’re training understands what you expect from them? Ask them questions to ensure their understanding. Get them to demonstrate the task in front of you and check in with them to make sure they’re not having any issues or difficulties. </vt:lpstr>
      <vt:lpstr>PowerPoint Presentation</vt:lpstr>
      <vt:lpstr>TIPS FOR ENGAGEMENT</vt:lpstr>
      <vt:lpstr>FAMOUS YOUNG INVENTORS</vt:lpstr>
      <vt:lpstr>INFORMATION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WORKERS</dc:title>
  <dc:creator>Alexis Wray</dc:creator>
  <cp:lastModifiedBy>Erin O'Loughlin</cp:lastModifiedBy>
  <cp:revision>1</cp:revision>
  <dcterms:modified xsi:type="dcterms:W3CDTF">2018-12-18T03:18:15Z</dcterms:modified>
</cp:coreProperties>
</file>