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8"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6858000" type="screen4x3"/>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69321" autoAdjust="0"/>
  </p:normalViewPr>
  <p:slideViewPr>
    <p:cSldViewPr snapToGrid="0">
      <p:cViewPr varScale="1">
        <p:scale>
          <a:sx n="79" d="100"/>
          <a:sy n="79" d="100"/>
        </p:scale>
        <p:origin x="17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099" cy="49696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4939" y="0"/>
            <a:ext cx="2949099" cy="496967"/>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0646"/>
            <a:ext cx="2949099" cy="49696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lifeline.org.au/" TargetMode="External"/><Relationship Id="rId13" Type="http://schemas.openxmlformats.org/officeDocument/2006/relationships/hyperlink" Target="https://www.fwc.gov.au/" TargetMode="External"/><Relationship Id="rId3" Type="http://schemas.openxmlformats.org/officeDocument/2006/relationships/hyperlink" Target="http://www.safework.nsw.gov.au/health-and-safety/safety-topics-a-z/bullying" TargetMode="External"/><Relationship Id="rId7" Type="http://schemas.openxmlformats.org/officeDocument/2006/relationships/hyperlink" Target="http://www.safework.nsw.gov.au/__data/assets/pdf_file/0007/158362/SW08317-Customer-service-standard,-raising-a-work-health-and-safety-concern.pdf" TargetMode="External"/><Relationship Id="rId12" Type="http://schemas.openxmlformats.org/officeDocument/2006/relationships/hyperlink" Target="http://www.fairwork.gov.au/"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safework.nsw.gov.au/__data/assets/pdf_file/0012/50160/compliance_policy_prosecution_guidelines_2012_4437.pdf" TargetMode="External"/><Relationship Id="rId11" Type="http://schemas.openxmlformats.org/officeDocument/2006/relationships/hyperlink" Target="https://www.fwc.gov.au/resolving-issues-disputes-and-dismissals/workplace-issues-disputes/anti-bullying" TargetMode="External"/><Relationship Id="rId5" Type="http://schemas.openxmlformats.org/officeDocument/2006/relationships/hyperlink" Target="https://www.fwc.gov.au/disputes-at-work/anti-bullying" TargetMode="External"/><Relationship Id="rId15" Type="http://schemas.openxmlformats.org/officeDocument/2006/relationships/hyperlink" Target="http://www.safework.nsw.gov.au/contact-us" TargetMode="External"/><Relationship Id="rId10" Type="http://schemas.openxmlformats.org/officeDocument/2006/relationships/hyperlink" Target="http://www.headspace.org.au/" TargetMode="External"/><Relationship Id="rId4" Type="http://schemas.openxmlformats.org/officeDocument/2006/relationships/hyperlink" Target="http://www.safework.nsw.gov.au/law-and-policy/employer-and-business-obligations/definitions-of-pcbus-and-workers" TargetMode="External"/><Relationship Id="rId9" Type="http://schemas.openxmlformats.org/officeDocument/2006/relationships/hyperlink" Target="http://www.cclhd.health.nsw.gov.au/ourservices/MentalHealth" TargetMode="External"/><Relationship Id="rId14" Type="http://schemas.openxmlformats.org/officeDocument/2006/relationships/hyperlink" Target="http://www.police.nsw.gov.au/"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police.nsw.gov.au/"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lawaccess.nsw.gov.au/Pages/representing/lawassist_avo/lawassist_gettingavo_home/lawassist_applying_avo/lawassist_apply_avo_police.aspx"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ira.nsw.gov.au/resources-library/workers-compensation-resources/publications/workers-compensation-policies/Guidelines-for-claiming-workers-compensation-8084.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uMecBA_MHf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airwork.gov.au/about-us/legislation/the-fair-work-system#wa"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airwork.gov.au/pay/unpaid-work/student-placement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fairwork.gov.au/pay/unpaid-work/work-experience-and-internship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airwork.gov.au/pay/unpaid-work/unpaid-trial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fairwork.gov.au/Dictionary.aspx?TermID=2027"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fairwork.gov.au/Dictionary.aspx?TermID=2034"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headsup.org.au/your-mental-health/talking-about-a-mental-health-condition-at-work/disclosure-too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omcare.gov.au/preventing/hazards/physical_hazards/slips,_trips_and_fall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youngworkers.org.au/publication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afework.nsw.gov.au/health-and-safety"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safework.nsw.gov.au/law-and-policy/enforcement" TargetMode="External"/><Relationship Id="rId4" Type="http://schemas.openxmlformats.org/officeDocument/2006/relationships/hyperlink" Target="http://www.safework.nsw.gov.au/licences-and-registration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afework.nsw.gov.au/resource-library/the-basics-your-rights-at-wor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xBrYqSsaoP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boMfnLnA6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2: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AU" b="1" i="1"/>
              <a:t>Who is this presentation for?</a:t>
            </a:r>
            <a:endParaRPr b="1"/>
          </a:p>
          <a:p>
            <a:pPr marL="0" lvl="0" indent="0" algn="l" rtl="0">
              <a:spcBef>
                <a:spcPts val="0"/>
              </a:spcBef>
              <a:spcAft>
                <a:spcPts val="0"/>
              </a:spcAft>
              <a:buClr>
                <a:schemeClr val="dk1"/>
              </a:buClr>
              <a:buFont typeface="Arial"/>
              <a:buNone/>
            </a:pPr>
            <a:r>
              <a:rPr lang="en-AU"/>
              <a:t>This 40- 45 minute presentation (without discussion and questions) is designed to be delivered to groups of young workers by a workplace trainer, teacher, educator, careers counsellor, supervisor or manager.</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SzPts val="1200"/>
              <a:buFont typeface="Calibri"/>
              <a:buNone/>
            </a:pPr>
            <a:r>
              <a:rPr lang="en-AU"/>
              <a:t>The presenter notes are broken down into </a:t>
            </a:r>
            <a:r>
              <a:rPr lang="en-AU" b="1"/>
              <a:t>discussion points</a:t>
            </a:r>
            <a:r>
              <a:rPr lang="en-AU"/>
              <a:t>, </a:t>
            </a:r>
            <a:r>
              <a:rPr lang="en-AU" b="1"/>
              <a:t>session activities</a:t>
            </a:r>
            <a:r>
              <a:rPr lang="en-AU"/>
              <a:t> and </a:t>
            </a:r>
            <a:r>
              <a:rPr lang="en-AU" b="1"/>
              <a:t>actions</a:t>
            </a:r>
            <a:r>
              <a:rPr lang="en-AU"/>
              <a:t> for each slide (where applicable). Followed by </a:t>
            </a:r>
            <a:r>
              <a:rPr lang="en-AU" b="1"/>
              <a:t>background information </a:t>
            </a:r>
            <a:r>
              <a:rPr lang="en-AU"/>
              <a:t>for the presenter should they want more detail.</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AU" b="1" i="1"/>
              <a:t>Make sure you allow time for questions and answers. </a:t>
            </a:r>
            <a:endParaRPr/>
          </a:p>
          <a:p>
            <a:pPr marL="0" lvl="0" indent="0" algn="l" rtl="0">
              <a:spcBef>
                <a:spcPts val="0"/>
              </a:spcBef>
              <a:spcAft>
                <a:spcPts val="0"/>
              </a:spcAft>
              <a:buClr>
                <a:schemeClr val="dk1"/>
              </a:buClr>
              <a:buFont typeface="Arial"/>
              <a:buNone/>
            </a:pPr>
            <a:r>
              <a:rPr lang="en-AU"/>
              <a:t> </a:t>
            </a:r>
            <a:endParaRPr/>
          </a:p>
          <a:p>
            <a:pPr marL="0" lvl="0" indent="0" algn="l" rtl="0">
              <a:spcBef>
                <a:spcPts val="0"/>
              </a:spcBef>
              <a:spcAft>
                <a:spcPts val="0"/>
              </a:spcAft>
              <a:buClr>
                <a:schemeClr val="dk1"/>
              </a:buClr>
              <a:buFont typeface="Arial"/>
              <a:buNone/>
            </a:pPr>
            <a:r>
              <a:rPr lang="en-AU" b="1" i="1"/>
              <a:t>General tips for delivering an effective presentation: </a:t>
            </a:r>
            <a:endParaRPr b="1"/>
          </a:p>
          <a:p>
            <a:pPr marL="171450" lvl="0" indent="-171450" algn="l" rtl="0">
              <a:spcBef>
                <a:spcPts val="0"/>
              </a:spcBef>
              <a:spcAft>
                <a:spcPts val="0"/>
              </a:spcAft>
              <a:buClr>
                <a:schemeClr val="dk1"/>
              </a:buClr>
              <a:buSzPts val="1200"/>
              <a:buChar char="•"/>
            </a:pPr>
            <a:r>
              <a:rPr lang="en-AU"/>
              <a:t>The speaking points throughout this presentation provide guidance on what can be said to complement the presentation slides. </a:t>
            </a:r>
            <a:endParaRPr/>
          </a:p>
          <a:p>
            <a:pPr marL="171450" lvl="0" indent="-171450" algn="l" rtl="0">
              <a:spcBef>
                <a:spcPts val="0"/>
              </a:spcBef>
              <a:spcAft>
                <a:spcPts val="0"/>
              </a:spcAft>
              <a:buClr>
                <a:schemeClr val="dk1"/>
              </a:buClr>
              <a:buSzPts val="1200"/>
              <a:buChar char="•"/>
            </a:pPr>
            <a:r>
              <a:rPr lang="en-AU"/>
              <a:t>Adapt the presentation slides and speaking points to suit your presentation style, audience and what you want to achieve.</a:t>
            </a:r>
            <a:endParaRPr/>
          </a:p>
          <a:p>
            <a:pPr marL="171450" lvl="0" indent="-171450" algn="l" rtl="0">
              <a:spcBef>
                <a:spcPts val="0"/>
              </a:spcBef>
              <a:spcAft>
                <a:spcPts val="0"/>
              </a:spcAft>
              <a:buClr>
                <a:schemeClr val="dk1"/>
              </a:buClr>
              <a:buSzPts val="1200"/>
              <a:buChar char="•"/>
            </a:pPr>
            <a:r>
              <a:rPr lang="en-AU"/>
              <a:t>Include relevant experiences and stories where possible (we have provided quotes from young workers’ own experiences to help assist you in this).</a:t>
            </a:r>
            <a:endParaRPr/>
          </a:p>
          <a:p>
            <a:pPr marL="171450" lvl="0" indent="-171450" algn="l" rtl="0">
              <a:spcBef>
                <a:spcPts val="360"/>
              </a:spcBef>
              <a:spcAft>
                <a:spcPts val="0"/>
              </a:spcAft>
              <a:buClr>
                <a:schemeClr val="dk1"/>
              </a:buClr>
              <a:buSzPts val="1200"/>
              <a:buChar char="•"/>
            </a:pPr>
            <a:r>
              <a:rPr lang="en-AU"/>
              <a:t>Set aside time for questions and discussion. Focus on creating a positive discussion that motivates the audience to apply the information and ideas presented. </a:t>
            </a:r>
            <a:endParaRPr/>
          </a:p>
          <a:p>
            <a:pPr marL="171450" lvl="0" indent="-171450" algn="l" rtl="0">
              <a:spcBef>
                <a:spcPts val="0"/>
              </a:spcBef>
              <a:spcAft>
                <a:spcPts val="0"/>
              </a:spcAft>
              <a:buClr>
                <a:schemeClr val="dk1"/>
              </a:buClr>
              <a:buSzPts val="1200"/>
              <a:buChar char="•"/>
            </a:pPr>
            <a:r>
              <a:rPr lang="en-AU"/>
              <a:t>Find a suitable room or area within the workplace that is comfortable and free from distractions. </a:t>
            </a:r>
            <a:endParaRPr/>
          </a:p>
          <a:p>
            <a:pPr marL="171450" lvl="0" indent="-171450" algn="l" rtl="0">
              <a:spcBef>
                <a:spcPts val="0"/>
              </a:spcBef>
              <a:spcAft>
                <a:spcPts val="0"/>
              </a:spcAft>
              <a:buClr>
                <a:schemeClr val="dk1"/>
              </a:buClr>
              <a:buSzPts val="1200"/>
              <a:buChar char="•"/>
            </a:pPr>
            <a:r>
              <a:rPr lang="en-AU"/>
              <a:t>This presentation requires you to play videos, so you’ll need suitable speakers for the room size. </a:t>
            </a:r>
            <a:endParaRPr/>
          </a:p>
          <a:p>
            <a:pPr marL="0" lvl="0" indent="0" algn="l" rtl="0">
              <a:spcBef>
                <a:spcPts val="0"/>
              </a:spcBef>
              <a:spcAft>
                <a:spcPts val="0"/>
              </a:spcAft>
              <a:buNone/>
            </a:pPr>
            <a:endParaRPr/>
          </a:p>
        </p:txBody>
      </p:sp>
      <p:sp>
        <p:nvSpPr>
          <p:cNvPr id="155" name="Google Shape;155;p2: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1: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b="1"/>
              <a:t>A</a:t>
            </a:r>
            <a:r>
              <a:rPr lang="en-AU" sz="1200" b="1" i="0" u="none" strike="noStrike" cap="none">
                <a:solidFill>
                  <a:schemeClr val="dk1"/>
                </a:solidFill>
              </a:rPr>
              <a:t>nswers</a:t>
            </a:r>
            <a:endParaRPr sz="1200" b="1" i="0" u="none" strike="noStrike" cap="none">
              <a:solidFill>
                <a:schemeClr val="dk1"/>
              </a:solidFill>
            </a:endParaRPr>
          </a:p>
          <a:p>
            <a:pPr marL="0" marR="0" lvl="0" indent="0" algn="l" rtl="0">
              <a:spcBef>
                <a:spcPts val="0"/>
              </a:spcBef>
              <a:spcAft>
                <a:spcPts val="0"/>
              </a:spcAft>
              <a:buNone/>
            </a:pPr>
            <a:endParaRPr b="1"/>
          </a:p>
          <a:p>
            <a:pPr marL="457200" marR="0" lvl="0" indent="-304800" algn="l" rtl="0">
              <a:spcBef>
                <a:spcPts val="0"/>
              </a:spcBef>
              <a:spcAft>
                <a:spcPts val="0"/>
              </a:spcAft>
              <a:buClr>
                <a:schemeClr val="dk1"/>
              </a:buClr>
              <a:buSzPts val="1200"/>
              <a:buFont typeface="Calibri"/>
              <a:buAutoNum type="arabicPeriod"/>
            </a:pPr>
            <a:r>
              <a:rPr lang="en-AU" sz="1200" b="0" i="0" u="none" strike="noStrike" cap="none">
                <a:solidFill>
                  <a:schemeClr val="dk1"/>
                </a:solidFill>
                <a:latin typeface="Calibri"/>
                <a:ea typeface="Calibri"/>
                <a:cs typeface="Calibri"/>
                <a:sym typeface="Calibri"/>
              </a:rPr>
              <a:t>Hazards</a:t>
            </a:r>
            <a:endParaRPr/>
          </a:p>
          <a:p>
            <a:pPr marL="914400" marR="0" lvl="1" indent="-304800" algn="l" rtl="0">
              <a:spcBef>
                <a:spcPts val="0"/>
              </a:spcBef>
              <a:spcAft>
                <a:spcPts val="0"/>
              </a:spcAft>
              <a:buClr>
                <a:schemeClr val="dk1"/>
              </a:buClr>
              <a:buSzPts val="1200"/>
              <a:buFont typeface="Calibri"/>
              <a:buAutoNum type="romanLcPeriod"/>
            </a:pPr>
            <a:r>
              <a:rPr lang="en-AU" sz="1200" b="0" i="0" u="none" strike="noStrike" cap="none">
                <a:solidFill>
                  <a:schemeClr val="dk1"/>
                </a:solidFill>
                <a:latin typeface="Calibri"/>
                <a:ea typeface="Calibri"/>
                <a:cs typeface="Calibri"/>
                <a:sym typeface="Calibri"/>
              </a:rPr>
              <a:t>Examples: Boiling hot water, oil burns, water on floor, nail gun (tools). </a:t>
            </a:r>
            <a:endParaRPr/>
          </a:p>
          <a:p>
            <a:pPr marL="914400" marR="0" lvl="1" indent="-304800" algn="l" rtl="0">
              <a:spcBef>
                <a:spcPts val="0"/>
              </a:spcBef>
              <a:spcAft>
                <a:spcPts val="0"/>
              </a:spcAft>
              <a:buClr>
                <a:schemeClr val="dk1"/>
              </a:buClr>
              <a:buSzPts val="1200"/>
              <a:buFont typeface="Calibri"/>
              <a:buAutoNum type="romanLcPeriod"/>
            </a:pPr>
            <a:r>
              <a:rPr lang="en-AU" sz="1200" b="0" i="0" u="none" strike="noStrike" cap="none">
                <a:solidFill>
                  <a:schemeClr val="dk1"/>
                </a:solidFill>
                <a:latin typeface="Calibri"/>
                <a:ea typeface="Calibri"/>
                <a:cs typeface="Calibri"/>
                <a:sym typeface="Calibri"/>
              </a:rPr>
              <a:t>Solutions: Make sure its safe to remove it, use the appropriate PPE, tell someone, clean it up, not use equipment tools you haven’t been shown how to use</a:t>
            </a:r>
            <a:r>
              <a:rPr lang="en-AU"/>
              <a:t> properly</a:t>
            </a:r>
            <a:r>
              <a:rPr lang="en-AU"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91440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 </a:t>
            </a:r>
            <a:endParaRPr/>
          </a:p>
          <a:p>
            <a:pPr marL="457200" marR="0" lvl="0" indent="-304800" algn="l" rtl="0">
              <a:spcBef>
                <a:spcPts val="0"/>
              </a:spcBef>
              <a:spcAft>
                <a:spcPts val="0"/>
              </a:spcAft>
              <a:buClr>
                <a:schemeClr val="dk1"/>
              </a:buClr>
              <a:buSzPts val="1200"/>
              <a:buFont typeface="Calibri"/>
              <a:buAutoNum type="arabicPeriod"/>
            </a:pPr>
            <a:r>
              <a:rPr lang="en-AU" sz="1200" b="0" i="0" u="none" strike="noStrike" cap="none">
                <a:solidFill>
                  <a:schemeClr val="dk1"/>
                </a:solidFill>
                <a:latin typeface="Calibri"/>
                <a:ea typeface="Calibri"/>
                <a:cs typeface="Calibri"/>
                <a:sym typeface="Calibri"/>
              </a:rPr>
              <a:t>Options include</a:t>
            </a:r>
            <a:endParaRPr/>
          </a:p>
          <a:p>
            <a:pPr marL="914400" marR="0" lvl="1" indent="-304800" algn="l" rtl="0">
              <a:spcBef>
                <a:spcPts val="0"/>
              </a:spcBef>
              <a:spcAft>
                <a:spcPts val="0"/>
              </a:spcAft>
              <a:buClr>
                <a:schemeClr val="dk1"/>
              </a:buClr>
              <a:buSzPts val="1200"/>
              <a:buFont typeface="Calibri"/>
              <a:buAutoNum type="romanLcPeriod"/>
            </a:pPr>
            <a:r>
              <a:rPr lang="en-AU" sz="1200" b="0" i="0" u="none" strike="noStrike" cap="none">
                <a:solidFill>
                  <a:schemeClr val="dk1"/>
                </a:solidFill>
                <a:latin typeface="Calibri"/>
                <a:ea typeface="Calibri"/>
                <a:cs typeface="Calibri"/>
                <a:sym typeface="Calibri"/>
              </a:rPr>
              <a:t>to say </a:t>
            </a:r>
            <a:r>
              <a:rPr lang="en-AU"/>
              <a:t>“</a:t>
            </a:r>
            <a:r>
              <a:rPr lang="en-AU" sz="1200" b="0" i="0" u="none" strike="noStrike" cap="none">
                <a:solidFill>
                  <a:schemeClr val="dk1"/>
                </a:solidFill>
                <a:latin typeface="Calibri"/>
                <a:ea typeface="Calibri"/>
                <a:cs typeface="Calibri"/>
                <a:sym typeface="Calibri"/>
              </a:rPr>
              <a:t>no</a:t>
            </a:r>
            <a:r>
              <a:rPr lang="en-AU"/>
              <a:t>”</a:t>
            </a:r>
            <a:r>
              <a:rPr lang="en-AU" sz="1200" b="0" i="0" u="none" strike="noStrike" cap="none">
                <a:solidFill>
                  <a:schemeClr val="dk1"/>
                </a:solidFill>
                <a:latin typeface="Calibri"/>
                <a:ea typeface="Calibri"/>
                <a:cs typeface="Calibri"/>
                <a:sym typeface="Calibri"/>
              </a:rPr>
              <a:t> to unsafe work </a:t>
            </a:r>
            <a:endParaRPr/>
          </a:p>
          <a:p>
            <a:pPr marL="914400" marR="0" lvl="1" indent="-304800" algn="l" rtl="0">
              <a:spcBef>
                <a:spcPts val="0"/>
              </a:spcBef>
              <a:spcAft>
                <a:spcPts val="0"/>
              </a:spcAft>
              <a:buClr>
                <a:schemeClr val="dk1"/>
              </a:buClr>
              <a:buSzPts val="1200"/>
              <a:buFont typeface="Calibri"/>
              <a:buAutoNum type="romanLcPeriod"/>
            </a:pPr>
            <a:r>
              <a:rPr lang="en-AU" sz="1200" b="0" i="0" u="none" strike="noStrike" cap="none">
                <a:solidFill>
                  <a:schemeClr val="dk1"/>
                </a:solidFill>
                <a:latin typeface="Calibri"/>
                <a:ea typeface="Calibri"/>
                <a:cs typeface="Calibri"/>
                <a:sym typeface="Calibri"/>
              </a:rPr>
              <a:t>be consulted with about safety </a:t>
            </a:r>
            <a:endParaRPr/>
          </a:p>
          <a:p>
            <a:pPr marL="914400" marR="0" lvl="1" indent="-304800" algn="l" rtl="0">
              <a:spcBef>
                <a:spcPts val="0"/>
              </a:spcBef>
              <a:spcAft>
                <a:spcPts val="0"/>
              </a:spcAft>
              <a:buClr>
                <a:schemeClr val="dk1"/>
              </a:buClr>
              <a:buSzPts val="1200"/>
              <a:buFont typeface="Calibri"/>
              <a:buAutoNum type="romanLcPeriod"/>
            </a:pPr>
            <a:r>
              <a:rPr lang="en-AU" sz="1200" b="0" i="0" u="none" strike="noStrike" cap="none">
                <a:solidFill>
                  <a:schemeClr val="dk1"/>
                </a:solidFill>
                <a:latin typeface="Calibri"/>
                <a:ea typeface="Calibri"/>
                <a:cs typeface="Calibri"/>
                <a:sym typeface="Calibri"/>
              </a:rPr>
              <a:t>receive induction</a:t>
            </a:r>
            <a:endParaRPr/>
          </a:p>
          <a:p>
            <a:pPr marL="914400" marR="0" lvl="1" indent="-304800" algn="l" rtl="0">
              <a:spcBef>
                <a:spcPts val="0"/>
              </a:spcBef>
              <a:spcAft>
                <a:spcPts val="0"/>
              </a:spcAft>
              <a:buClr>
                <a:schemeClr val="dk1"/>
              </a:buClr>
              <a:buSzPts val="1200"/>
              <a:buFont typeface="Calibri"/>
              <a:buAutoNum type="romanLcPeriod"/>
            </a:pPr>
            <a:r>
              <a:rPr lang="en-AU" sz="1200" b="0" i="0" u="none" strike="noStrike" cap="none">
                <a:solidFill>
                  <a:schemeClr val="dk1"/>
                </a:solidFill>
                <a:latin typeface="Calibri"/>
                <a:ea typeface="Calibri"/>
                <a:cs typeface="Calibri"/>
                <a:sym typeface="Calibri"/>
              </a:rPr>
              <a:t>be provided with PPE.</a:t>
            </a:r>
            <a:endParaRPr/>
          </a:p>
          <a:p>
            <a:pPr marL="914400" marR="0" lvl="0" indent="0" algn="l" rtl="0">
              <a:spcBef>
                <a:spcPts val="0"/>
              </a:spcBef>
              <a:spcAft>
                <a:spcPts val="0"/>
              </a:spcAft>
              <a:buNone/>
            </a:pPr>
            <a:endParaRPr/>
          </a:p>
          <a:p>
            <a:pPr marL="457200" marR="0" lvl="0" indent="-304800" algn="l" rtl="0">
              <a:spcBef>
                <a:spcPts val="0"/>
              </a:spcBef>
              <a:spcAft>
                <a:spcPts val="0"/>
              </a:spcAft>
              <a:buClr>
                <a:schemeClr val="dk1"/>
              </a:buClr>
              <a:buSzPts val="1200"/>
              <a:buFont typeface="Calibri"/>
              <a:buAutoNum type="arabicPeriod"/>
            </a:pPr>
            <a:r>
              <a:rPr lang="en-AU" sz="1200" b="0" i="0" u="none" strike="noStrike" cap="none">
                <a:solidFill>
                  <a:schemeClr val="dk1"/>
                </a:solidFill>
                <a:latin typeface="Calibri"/>
                <a:ea typeface="Calibri"/>
                <a:cs typeface="Calibri"/>
                <a:sym typeface="Calibri"/>
              </a:rPr>
              <a:t>Everyone’s</a:t>
            </a:r>
            <a:endParaRPr/>
          </a:p>
        </p:txBody>
      </p:sp>
      <p:sp>
        <p:nvSpPr>
          <p:cNvPr id="251" name="Google Shape;251;p11: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0740202de_4_3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40740202de_4_30:notes"/>
          <p:cNvSpPr txBox="1">
            <a:spLocks noGrp="1"/>
          </p:cNvSpPr>
          <p:nvPr>
            <p:ph type="body" idx="1"/>
          </p:nvPr>
        </p:nvSpPr>
        <p:spPr>
          <a:xfrm>
            <a:off x="680562" y="4721186"/>
            <a:ext cx="5444400" cy="4472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AU" b="1"/>
              <a:t>ACTION </a:t>
            </a:r>
            <a:endParaRPr b="1"/>
          </a:p>
          <a:p>
            <a:pPr marL="0" lvl="0" indent="0" algn="l" rtl="0">
              <a:lnSpc>
                <a:spcPct val="115000"/>
              </a:lnSpc>
              <a:spcBef>
                <a:spcPts val="0"/>
              </a:spcBef>
              <a:spcAft>
                <a:spcPts val="0"/>
              </a:spcAft>
              <a:buClr>
                <a:schemeClr val="dk1"/>
              </a:buClr>
              <a:buSzPts val="1100"/>
              <a:buFont typeface="Arial"/>
              <a:buNone/>
            </a:pPr>
            <a:r>
              <a:rPr lang="en-AU"/>
              <a:t>Play video</a:t>
            </a:r>
            <a:r>
              <a:rPr lang="en-AU" b="1"/>
              <a:t> - commence from 0:38sec</a:t>
            </a:r>
            <a:endParaRPr b="1"/>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r>
              <a:rPr lang="en-AU" b="1"/>
              <a:t>SPEAKER’S DISCUSSION POINTS</a:t>
            </a:r>
            <a:endParaRPr b="1"/>
          </a:p>
          <a:p>
            <a:pPr marL="0" lvl="0" indent="0" algn="l" rtl="0">
              <a:lnSpc>
                <a:spcPct val="115000"/>
              </a:lnSpc>
              <a:spcBef>
                <a:spcPts val="0"/>
              </a:spcBef>
              <a:spcAft>
                <a:spcPts val="0"/>
              </a:spcAft>
              <a:buClr>
                <a:schemeClr val="dk1"/>
              </a:buClr>
              <a:buSzPts val="1100"/>
              <a:buFont typeface="Arial"/>
              <a:buNone/>
            </a:pPr>
            <a:r>
              <a:rPr lang="en-AU"/>
              <a:t>Bullying is a serious issue in workplaces across NSW and a risk factor for anxiety, depression and suicide. Approx. 1 in 10 people are bullied in Australian workplaces.</a:t>
            </a:r>
            <a:endParaRPr/>
          </a:p>
          <a:p>
            <a:pPr marL="0" lvl="0" indent="0" algn="l" rtl="0">
              <a:lnSpc>
                <a:spcPct val="115000"/>
              </a:lnSpc>
              <a:spcBef>
                <a:spcPts val="0"/>
              </a:spcBef>
              <a:spcAft>
                <a:spcPts val="0"/>
              </a:spcAft>
              <a:buClr>
                <a:schemeClr val="dk1"/>
              </a:buClr>
              <a:buSzPts val="1100"/>
              <a:buFont typeface="Arial"/>
              <a:buNone/>
            </a:pPr>
            <a:endParaRPr i="1" u="sng"/>
          </a:p>
          <a:p>
            <a:pPr marL="0" lvl="0" indent="0" algn="l" rtl="0">
              <a:lnSpc>
                <a:spcPct val="115000"/>
              </a:lnSpc>
              <a:spcBef>
                <a:spcPts val="0"/>
              </a:spcBef>
              <a:spcAft>
                <a:spcPts val="0"/>
              </a:spcAft>
              <a:buClr>
                <a:schemeClr val="dk1"/>
              </a:buClr>
              <a:buSzPts val="1100"/>
              <a:buFont typeface="Arial"/>
              <a:buNone/>
            </a:pPr>
            <a:r>
              <a:rPr lang="en-AU" i="1" u="sng"/>
              <a:t>Definition</a:t>
            </a:r>
            <a:r>
              <a:rPr lang="en-AU"/>
              <a:t>: Workplace bullying is any repeated and unreasonable behaviour directed at a worker or group of workers that creates a risk to health and safety.</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AU"/>
              <a:t>Key elements to highlight:</a:t>
            </a:r>
            <a:endParaRPr/>
          </a:p>
          <a:p>
            <a:pPr marL="0" lvl="0" indent="0" algn="l" rtl="0">
              <a:lnSpc>
                <a:spcPct val="115000"/>
              </a:lnSpc>
              <a:spcBef>
                <a:spcPts val="0"/>
              </a:spcBef>
              <a:spcAft>
                <a:spcPts val="0"/>
              </a:spcAft>
              <a:buClr>
                <a:schemeClr val="dk1"/>
              </a:buClr>
              <a:buSzPts val="1100"/>
              <a:buFont typeface="Arial"/>
              <a:buNone/>
            </a:pPr>
            <a:r>
              <a:rPr lang="en-AU" b="1"/>
              <a:t>Repeated behaviour </a:t>
            </a:r>
            <a:r>
              <a:rPr lang="en-AU"/>
              <a:t>refers to the persistent nature of the behaviour and can involve a range of behaviours over time.</a:t>
            </a:r>
            <a:endParaRPr/>
          </a:p>
          <a:p>
            <a:pPr marL="0" lvl="0" indent="0" algn="l" rtl="0">
              <a:lnSpc>
                <a:spcPct val="115000"/>
              </a:lnSpc>
              <a:spcBef>
                <a:spcPts val="0"/>
              </a:spcBef>
              <a:spcAft>
                <a:spcPts val="0"/>
              </a:spcAft>
              <a:buClr>
                <a:schemeClr val="dk1"/>
              </a:buClr>
              <a:buSzPts val="1100"/>
              <a:buFont typeface="Arial"/>
              <a:buNone/>
            </a:pPr>
            <a:r>
              <a:rPr lang="en-AU" b="1"/>
              <a:t>Unreasonable behaviour </a:t>
            </a:r>
            <a:r>
              <a:rPr lang="en-AU"/>
              <a:t>means behaviour that a reasonable person, having considered the circumstances, would see as unreasonable, including behaviour that is victimising, humiliating, intimidating or threatening. Examples of workplace bullying includes things like repeated:</a:t>
            </a:r>
            <a:endParaRPr/>
          </a:p>
          <a:p>
            <a:pPr marL="457200" lvl="0" indent="-285750" algn="l" rtl="0">
              <a:lnSpc>
                <a:spcPct val="115000"/>
              </a:lnSpc>
              <a:spcBef>
                <a:spcPts val="0"/>
              </a:spcBef>
              <a:spcAft>
                <a:spcPts val="0"/>
              </a:spcAft>
              <a:buSzPts val="900"/>
              <a:buFont typeface="Calibri"/>
              <a:buChar char="●"/>
            </a:pPr>
            <a:r>
              <a:rPr lang="en-AU"/>
              <a:t>practical jokes</a:t>
            </a:r>
            <a:endParaRPr/>
          </a:p>
          <a:p>
            <a:pPr marL="457200" lvl="0" indent="-285750" algn="l" rtl="0">
              <a:lnSpc>
                <a:spcPct val="115000"/>
              </a:lnSpc>
              <a:spcBef>
                <a:spcPts val="0"/>
              </a:spcBef>
              <a:spcAft>
                <a:spcPts val="0"/>
              </a:spcAft>
              <a:buSzPts val="900"/>
              <a:buFont typeface="Calibri"/>
              <a:buChar char="●"/>
            </a:pPr>
            <a:r>
              <a:rPr lang="en-AU"/>
              <a:t>being criticised or insulted</a:t>
            </a:r>
            <a:endParaRPr/>
          </a:p>
          <a:p>
            <a:pPr marL="457200" lvl="0" indent="-285750" algn="l" rtl="0">
              <a:lnSpc>
                <a:spcPct val="115000"/>
              </a:lnSpc>
              <a:spcBef>
                <a:spcPts val="0"/>
              </a:spcBef>
              <a:spcAft>
                <a:spcPts val="0"/>
              </a:spcAft>
              <a:buSzPts val="900"/>
              <a:buFont typeface="Calibri"/>
              <a:buChar char="●"/>
            </a:pPr>
            <a:r>
              <a:rPr lang="en-AU"/>
              <a:t>rumours being spread about you</a:t>
            </a:r>
            <a:endParaRPr/>
          </a:p>
          <a:p>
            <a:pPr marL="457200" lvl="0" indent="-285750" algn="l" rtl="0">
              <a:lnSpc>
                <a:spcPct val="115000"/>
              </a:lnSpc>
              <a:spcBef>
                <a:spcPts val="0"/>
              </a:spcBef>
              <a:spcAft>
                <a:spcPts val="0"/>
              </a:spcAft>
              <a:buSzPts val="900"/>
              <a:buFont typeface="Calibri"/>
              <a:buChar char="●"/>
            </a:pPr>
            <a:r>
              <a:rPr lang="en-AU"/>
              <a:t>being threatened with losing your job</a:t>
            </a:r>
            <a:endParaRPr/>
          </a:p>
          <a:p>
            <a:pPr marL="457200" lvl="0" indent="-285750" algn="l" rtl="0">
              <a:lnSpc>
                <a:spcPct val="115000"/>
              </a:lnSpc>
              <a:spcBef>
                <a:spcPts val="0"/>
              </a:spcBef>
              <a:spcAft>
                <a:spcPts val="0"/>
              </a:spcAft>
              <a:buSzPts val="900"/>
              <a:buFont typeface="Calibri"/>
              <a:buChar char="●"/>
            </a:pPr>
            <a:r>
              <a:rPr lang="en-AU"/>
              <a:t>being overloaded with work.</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AU"/>
              <a:t>Everyone in the workplace has a role to play when it comes to spotting and calling out bullying behaviour. Remember as previously discussed as a worker you have responsibilities to: </a:t>
            </a:r>
            <a:endParaRPr/>
          </a:p>
          <a:p>
            <a:pPr marL="457200" lvl="0" indent="-285750" algn="l" rtl="0">
              <a:lnSpc>
                <a:spcPct val="115000"/>
              </a:lnSpc>
              <a:spcBef>
                <a:spcPts val="0"/>
              </a:spcBef>
              <a:spcAft>
                <a:spcPts val="0"/>
              </a:spcAft>
              <a:buSzPts val="900"/>
              <a:buFont typeface="Calibri"/>
              <a:buChar char="●"/>
            </a:pPr>
            <a:r>
              <a:rPr lang="en-AU"/>
              <a:t>Follow policies and procedures</a:t>
            </a:r>
            <a:endParaRPr/>
          </a:p>
          <a:p>
            <a:pPr marL="457200" lvl="0" indent="-285750" algn="l" rtl="0">
              <a:lnSpc>
                <a:spcPct val="115000"/>
              </a:lnSpc>
              <a:spcBef>
                <a:spcPts val="0"/>
              </a:spcBef>
              <a:spcAft>
                <a:spcPts val="0"/>
              </a:spcAft>
              <a:buSzPts val="900"/>
              <a:buFont typeface="Calibri"/>
              <a:buChar char="●"/>
            </a:pPr>
            <a:r>
              <a:rPr lang="en-AU"/>
              <a:t>Participate in training</a:t>
            </a:r>
            <a:endParaRPr/>
          </a:p>
          <a:p>
            <a:pPr marL="457200" lvl="0" indent="-285750" algn="l" rtl="0">
              <a:lnSpc>
                <a:spcPct val="115000"/>
              </a:lnSpc>
              <a:spcBef>
                <a:spcPts val="0"/>
              </a:spcBef>
              <a:spcAft>
                <a:spcPts val="0"/>
              </a:spcAft>
              <a:buSzPts val="900"/>
              <a:buFont typeface="Calibri"/>
              <a:buChar char="●"/>
            </a:pPr>
            <a:r>
              <a:rPr lang="en-AU"/>
              <a:t>Report incidents of bullying</a:t>
            </a:r>
            <a:endParaRPr/>
          </a:p>
          <a:p>
            <a:pPr marL="457200" lvl="0" indent="-285750" algn="l" rtl="0">
              <a:lnSpc>
                <a:spcPct val="115000"/>
              </a:lnSpc>
              <a:spcBef>
                <a:spcPts val="0"/>
              </a:spcBef>
              <a:spcAft>
                <a:spcPts val="0"/>
              </a:spcAft>
              <a:buSzPts val="900"/>
              <a:buFont typeface="Calibri"/>
              <a:buChar char="●"/>
            </a:pPr>
            <a:r>
              <a:rPr lang="en-AU"/>
              <a:t>Participate in return to work plans if you have been injured or become sick because of work.</a:t>
            </a:r>
            <a:endParaRPr/>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r>
              <a:rPr lang="en-AU" b="1"/>
              <a:t>What you can do about bullying - </a:t>
            </a:r>
            <a:r>
              <a:rPr lang="en-AU"/>
              <a:t>You don't have to put up with bullying!</a:t>
            </a:r>
            <a:endParaRPr/>
          </a:p>
          <a:p>
            <a:pPr marL="0" lvl="0" indent="0" algn="l" rtl="0">
              <a:lnSpc>
                <a:spcPct val="115000"/>
              </a:lnSpc>
              <a:spcBef>
                <a:spcPts val="0"/>
              </a:spcBef>
              <a:spcAft>
                <a:spcPts val="0"/>
              </a:spcAft>
              <a:buClr>
                <a:schemeClr val="dk1"/>
              </a:buClr>
              <a:buSzPts val="1100"/>
              <a:buFont typeface="Arial"/>
              <a:buNone/>
            </a:pPr>
            <a:r>
              <a:rPr lang="en-AU"/>
              <a:t>It can be difficult to tackle a bully on your own. Sometimes it's hard even if you do have the support of your friends. There are things that you can do and people to go to for help.</a:t>
            </a:r>
            <a:endParaRPr/>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r>
              <a:rPr lang="en-AU" b="1"/>
              <a:t>Talk to someone</a:t>
            </a:r>
            <a:endParaRPr b="1"/>
          </a:p>
          <a:p>
            <a:pPr marL="0" lvl="0" indent="0" algn="l" rtl="0">
              <a:lnSpc>
                <a:spcPct val="115000"/>
              </a:lnSpc>
              <a:spcBef>
                <a:spcPts val="0"/>
              </a:spcBef>
              <a:spcAft>
                <a:spcPts val="0"/>
              </a:spcAft>
              <a:buClr>
                <a:schemeClr val="dk1"/>
              </a:buClr>
              <a:buSzPts val="1100"/>
              <a:buFont typeface="Arial"/>
              <a:buNone/>
            </a:pPr>
            <a:r>
              <a:rPr lang="en-AU"/>
              <a:t>Sometimes the best way to stop bullying is to tell an adult or someone in charge. You could tell:</a:t>
            </a:r>
            <a:endParaRPr/>
          </a:p>
          <a:p>
            <a:pPr marL="457200" lvl="0" indent="-285750" algn="l" rtl="0">
              <a:lnSpc>
                <a:spcPct val="115000"/>
              </a:lnSpc>
              <a:spcBef>
                <a:spcPts val="0"/>
              </a:spcBef>
              <a:spcAft>
                <a:spcPts val="0"/>
              </a:spcAft>
              <a:buSzPts val="900"/>
              <a:buFont typeface="Calibri"/>
              <a:buChar char="●"/>
            </a:pPr>
            <a:r>
              <a:rPr lang="en-AU"/>
              <a:t>a parent or guardian</a:t>
            </a:r>
            <a:endParaRPr/>
          </a:p>
          <a:p>
            <a:pPr marL="457200" lvl="0" indent="-285750" algn="l" rtl="0">
              <a:lnSpc>
                <a:spcPct val="115000"/>
              </a:lnSpc>
              <a:spcBef>
                <a:spcPts val="0"/>
              </a:spcBef>
              <a:spcAft>
                <a:spcPts val="0"/>
              </a:spcAft>
              <a:buSzPts val="900"/>
              <a:buFont typeface="Calibri"/>
              <a:buChar char="●"/>
            </a:pPr>
            <a:r>
              <a:rPr lang="en-AU"/>
              <a:t>a grandparent</a:t>
            </a:r>
            <a:endParaRPr/>
          </a:p>
          <a:p>
            <a:pPr marL="457200" lvl="0" indent="-285750" algn="l" rtl="0">
              <a:lnSpc>
                <a:spcPct val="115000"/>
              </a:lnSpc>
              <a:spcBef>
                <a:spcPts val="0"/>
              </a:spcBef>
              <a:spcAft>
                <a:spcPts val="0"/>
              </a:spcAft>
              <a:buSzPts val="900"/>
              <a:buFont typeface="Calibri"/>
              <a:buChar char="●"/>
            </a:pPr>
            <a:r>
              <a:rPr lang="en-AU"/>
              <a:t>your year coordinator</a:t>
            </a:r>
            <a:endParaRPr/>
          </a:p>
          <a:p>
            <a:pPr marL="457200" lvl="0" indent="-285750" algn="l" rtl="0">
              <a:lnSpc>
                <a:spcPct val="115000"/>
              </a:lnSpc>
              <a:spcBef>
                <a:spcPts val="0"/>
              </a:spcBef>
              <a:spcAft>
                <a:spcPts val="0"/>
              </a:spcAft>
              <a:buSzPts val="900"/>
              <a:buFont typeface="Calibri"/>
              <a:buChar char="●"/>
            </a:pPr>
            <a:r>
              <a:rPr lang="en-AU"/>
              <a:t>a teacher</a:t>
            </a:r>
            <a:endParaRPr/>
          </a:p>
          <a:p>
            <a:pPr marL="457200" lvl="0" indent="-285750" algn="l" rtl="0">
              <a:lnSpc>
                <a:spcPct val="115000"/>
              </a:lnSpc>
              <a:spcBef>
                <a:spcPts val="0"/>
              </a:spcBef>
              <a:spcAft>
                <a:spcPts val="0"/>
              </a:spcAft>
              <a:buSzPts val="900"/>
              <a:buFont typeface="Calibri"/>
              <a:buChar char="●"/>
            </a:pPr>
            <a:r>
              <a:rPr lang="en-AU"/>
              <a:t>a manager or colleague</a:t>
            </a:r>
            <a:endParaRPr/>
          </a:p>
          <a:p>
            <a:pPr marL="457200" lvl="0" indent="-285750" algn="l" rtl="0">
              <a:lnSpc>
                <a:spcPct val="115000"/>
              </a:lnSpc>
              <a:spcBef>
                <a:spcPts val="0"/>
              </a:spcBef>
              <a:spcAft>
                <a:spcPts val="0"/>
              </a:spcAft>
              <a:buSzPts val="900"/>
              <a:buFont typeface="Calibri"/>
              <a:buChar char="●"/>
            </a:pPr>
            <a:r>
              <a:rPr lang="en-AU"/>
              <a:t>a school counsellor</a:t>
            </a:r>
            <a:endParaRPr/>
          </a:p>
          <a:p>
            <a:pPr marL="457200" lvl="0" indent="-285750" algn="l" rtl="0">
              <a:lnSpc>
                <a:spcPct val="115000"/>
              </a:lnSpc>
              <a:spcBef>
                <a:spcPts val="0"/>
              </a:spcBef>
              <a:spcAft>
                <a:spcPts val="0"/>
              </a:spcAft>
              <a:buSzPts val="900"/>
              <a:buFont typeface="Calibri"/>
              <a:buChar char="●"/>
            </a:pPr>
            <a:r>
              <a:rPr lang="en-AU"/>
              <a:t>another adult you trust.</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AU"/>
              <a:t>If that doesn’t work you can contact SafeWork NSW to make a complaint.</a:t>
            </a:r>
            <a:endParaRPr/>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r>
              <a:rPr lang="en-AU" b="1"/>
              <a:t>BACKGROUND INFORMATION</a:t>
            </a:r>
            <a:r>
              <a:rPr lang="en-AU" b="1" i="1"/>
              <a:t>: The following sections provides significantly more detail if required.</a:t>
            </a:r>
            <a:endParaRPr b="1" i="1"/>
          </a:p>
          <a:p>
            <a:pPr marL="0" lvl="0" indent="0" algn="l" rtl="0">
              <a:lnSpc>
                <a:spcPct val="115000"/>
              </a:lnSpc>
              <a:spcBef>
                <a:spcPts val="0"/>
              </a:spcBef>
              <a:spcAft>
                <a:spcPts val="0"/>
              </a:spcAft>
              <a:buClr>
                <a:schemeClr val="dk1"/>
              </a:buClr>
              <a:buSzPts val="1100"/>
              <a:buFont typeface="Arial"/>
              <a:buNone/>
            </a:pPr>
            <a:r>
              <a:rPr lang="en-AU" b="1"/>
              <a:t>COMPLAINTS ABOUT BULLYING</a:t>
            </a:r>
            <a:endParaRPr b="1"/>
          </a:p>
          <a:p>
            <a:pPr marL="0" lvl="0" indent="0" algn="l" rtl="0">
              <a:lnSpc>
                <a:spcPct val="115000"/>
              </a:lnSpc>
              <a:spcBef>
                <a:spcPts val="0"/>
              </a:spcBef>
              <a:spcAft>
                <a:spcPts val="0"/>
              </a:spcAft>
              <a:buClr>
                <a:schemeClr val="dk1"/>
              </a:buClr>
              <a:buSzPts val="1100"/>
              <a:buFont typeface="Arial"/>
              <a:buNone/>
            </a:pPr>
            <a:r>
              <a:rPr lang="en-AU"/>
              <a:t>If you believe you have been bullied at work, you should read the information on our </a:t>
            </a:r>
            <a:r>
              <a:rPr lang="en-AU" b="1" u="sng">
                <a:solidFill>
                  <a:schemeClr val="hlink"/>
                </a:solidFill>
                <a:hlinkClick r:id="rId3"/>
              </a:rPr>
              <a:t>bullying</a:t>
            </a:r>
            <a:r>
              <a:rPr lang="en-AU" b="1"/>
              <a:t> </a:t>
            </a:r>
            <a:r>
              <a:rPr lang="en-AU"/>
              <a:t>pages. This includes information on how to make a complaint about workplace bullying.</a:t>
            </a:r>
            <a:endParaRPr/>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r>
              <a:rPr lang="en-AU" b="1"/>
              <a:t>WHAT SAFEWORK NSW </a:t>
            </a:r>
            <a:r>
              <a:rPr lang="en-AU" b="1" u="sng"/>
              <a:t>CAN DO</a:t>
            </a:r>
            <a:endParaRPr b="1" u="sng"/>
          </a:p>
          <a:p>
            <a:pPr marL="0" lvl="0" indent="0" algn="l" rtl="0">
              <a:lnSpc>
                <a:spcPct val="115000"/>
              </a:lnSpc>
              <a:spcBef>
                <a:spcPts val="0"/>
              </a:spcBef>
              <a:spcAft>
                <a:spcPts val="0"/>
              </a:spcAft>
              <a:buClr>
                <a:schemeClr val="dk1"/>
              </a:buClr>
              <a:buSzPts val="1100"/>
              <a:buFont typeface="Arial"/>
              <a:buNone/>
            </a:pPr>
            <a:r>
              <a:rPr lang="en-AU"/>
              <a:t>Can only act on situations that fall within the scope of the Work Health and Safety Act 2011 (WHS Act).</a:t>
            </a:r>
            <a:endParaRPr/>
          </a:p>
          <a:p>
            <a:pPr marL="0" lvl="0" indent="0" algn="l" rtl="0">
              <a:lnSpc>
                <a:spcPct val="115000"/>
              </a:lnSpc>
              <a:spcBef>
                <a:spcPts val="0"/>
              </a:spcBef>
              <a:spcAft>
                <a:spcPts val="0"/>
              </a:spcAft>
              <a:buClr>
                <a:schemeClr val="dk1"/>
              </a:buClr>
              <a:buSzPts val="1100"/>
              <a:buFont typeface="Arial"/>
              <a:buNone/>
            </a:pPr>
            <a:r>
              <a:rPr lang="en-AU"/>
              <a:t>This includes verifying an employer or business (or other </a:t>
            </a:r>
            <a:r>
              <a:rPr lang="en-AU" b="1" u="sng">
                <a:solidFill>
                  <a:schemeClr val="hlink"/>
                </a:solidFill>
                <a:hlinkClick r:id="rId4"/>
              </a:rPr>
              <a:t>PCBU</a:t>
            </a:r>
            <a:r>
              <a:rPr lang="en-AU"/>
              <a:t>) is:</a:t>
            </a:r>
            <a:endParaRPr/>
          </a:p>
          <a:p>
            <a:pPr marL="457200" lvl="0" indent="-285750" algn="l" rtl="0">
              <a:lnSpc>
                <a:spcPct val="115000"/>
              </a:lnSpc>
              <a:spcBef>
                <a:spcPts val="0"/>
              </a:spcBef>
              <a:spcAft>
                <a:spcPts val="0"/>
              </a:spcAft>
              <a:buSzPts val="900"/>
              <a:buFont typeface="Calibri"/>
              <a:buChar char="●"/>
            </a:pPr>
            <a:r>
              <a:rPr lang="en-AU"/>
              <a:t>consulting with workers about work health and safety</a:t>
            </a:r>
            <a:endParaRPr/>
          </a:p>
          <a:p>
            <a:pPr marL="457200" lvl="0" indent="-285750" algn="l" rtl="0">
              <a:lnSpc>
                <a:spcPct val="115000"/>
              </a:lnSpc>
              <a:spcBef>
                <a:spcPts val="0"/>
              </a:spcBef>
              <a:spcAft>
                <a:spcPts val="0"/>
              </a:spcAft>
              <a:buSzPts val="900"/>
              <a:buFont typeface="Calibri"/>
              <a:buChar char="●"/>
            </a:pPr>
            <a:r>
              <a:rPr lang="en-AU"/>
              <a:t>providing and maintaining a work environment that is without risks to health and safety</a:t>
            </a:r>
            <a:endParaRPr/>
          </a:p>
          <a:p>
            <a:pPr marL="457200" lvl="0" indent="-285750" algn="l" rtl="0">
              <a:lnSpc>
                <a:spcPct val="115000"/>
              </a:lnSpc>
              <a:spcBef>
                <a:spcPts val="0"/>
              </a:spcBef>
              <a:spcAft>
                <a:spcPts val="0"/>
              </a:spcAft>
              <a:buSzPts val="900"/>
              <a:buFont typeface="Calibri"/>
              <a:buChar char="●"/>
            </a:pPr>
            <a:r>
              <a:rPr lang="en-AU"/>
              <a:t>providing and maintaining safe systems of work</a:t>
            </a:r>
            <a:endParaRPr/>
          </a:p>
          <a:p>
            <a:pPr marL="457200" lvl="0" indent="-285750" algn="l" rtl="0">
              <a:lnSpc>
                <a:spcPct val="115000"/>
              </a:lnSpc>
              <a:spcBef>
                <a:spcPts val="0"/>
              </a:spcBef>
              <a:spcAft>
                <a:spcPts val="0"/>
              </a:spcAft>
              <a:buSzPts val="900"/>
              <a:buFont typeface="Calibri"/>
              <a:buChar char="●"/>
            </a:pPr>
            <a:r>
              <a:rPr lang="en-AU"/>
              <a:t>monitoring the health and safety of workers and the conditions at the workplace, to ensure that work-related illnesses and injuries are prevented</a:t>
            </a:r>
            <a:endParaRPr/>
          </a:p>
          <a:p>
            <a:pPr marL="457200" lvl="0" indent="-285750" algn="l" rtl="0">
              <a:lnSpc>
                <a:spcPct val="115000"/>
              </a:lnSpc>
              <a:spcBef>
                <a:spcPts val="0"/>
              </a:spcBef>
              <a:spcAft>
                <a:spcPts val="0"/>
              </a:spcAft>
              <a:buSzPts val="900"/>
              <a:buFont typeface="Calibri"/>
              <a:buChar char="●"/>
            </a:pPr>
            <a:r>
              <a:rPr lang="en-AU"/>
              <a:t>providing appropriate information, instruction, training or supervision to workers and others at the workplace, to allow work to be carried out safely.</a:t>
            </a:r>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AU" b="1"/>
              <a:t>WHAT SAFEWORK NSW </a:t>
            </a:r>
            <a:r>
              <a:rPr lang="en-AU" b="1" u="sng"/>
              <a:t>CANNOT DO</a:t>
            </a:r>
            <a:endParaRPr b="1" u="sng"/>
          </a:p>
          <a:p>
            <a:pPr marL="0" lvl="0" indent="0" algn="l" rtl="0">
              <a:lnSpc>
                <a:spcPct val="115000"/>
              </a:lnSpc>
              <a:spcBef>
                <a:spcPts val="0"/>
              </a:spcBef>
              <a:spcAft>
                <a:spcPts val="0"/>
              </a:spcAft>
              <a:buClr>
                <a:schemeClr val="dk1"/>
              </a:buClr>
              <a:buSzPts val="1100"/>
              <a:buFont typeface="Arial"/>
              <a:buNone/>
            </a:pPr>
            <a:r>
              <a:rPr lang="en-AU"/>
              <a:t>There are some things we cannot do. These include:</a:t>
            </a:r>
            <a:endParaRPr/>
          </a:p>
          <a:p>
            <a:pPr marL="457200" lvl="0" indent="-285750" algn="l" rtl="0">
              <a:lnSpc>
                <a:spcPct val="115000"/>
              </a:lnSpc>
              <a:spcBef>
                <a:spcPts val="0"/>
              </a:spcBef>
              <a:spcAft>
                <a:spcPts val="0"/>
              </a:spcAft>
              <a:buSzPts val="900"/>
              <a:buFont typeface="Calibri"/>
              <a:buChar char="●"/>
            </a:pPr>
            <a:r>
              <a:rPr lang="en-AU"/>
              <a:t>mediate between the workplace parties involved</a:t>
            </a:r>
            <a:endParaRPr/>
          </a:p>
          <a:p>
            <a:pPr marL="457200" lvl="0" indent="-285750" algn="l" rtl="0">
              <a:lnSpc>
                <a:spcPct val="115000"/>
              </a:lnSpc>
              <a:spcBef>
                <a:spcPts val="0"/>
              </a:spcBef>
              <a:spcAft>
                <a:spcPts val="0"/>
              </a:spcAft>
              <a:buSzPts val="900"/>
              <a:buFont typeface="Calibri"/>
              <a:buChar char="●"/>
            </a:pPr>
            <a:r>
              <a:rPr lang="en-AU"/>
              <a:t>provide legal advice</a:t>
            </a:r>
            <a:endParaRPr/>
          </a:p>
          <a:p>
            <a:pPr marL="457200" lvl="0" indent="-285750" algn="l" rtl="0">
              <a:lnSpc>
                <a:spcPct val="115000"/>
              </a:lnSpc>
              <a:spcBef>
                <a:spcPts val="0"/>
              </a:spcBef>
              <a:spcAft>
                <a:spcPts val="0"/>
              </a:spcAft>
              <a:buSzPts val="900"/>
              <a:buFont typeface="Calibri"/>
              <a:buChar char="●"/>
            </a:pPr>
            <a:r>
              <a:rPr lang="en-AU"/>
              <a:t>provide counselling</a:t>
            </a:r>
            <a:endParaRPr/>
          </a:p>
          <a:p>
            <a:pPr marL="457200" lvl="0" indent="-285750" algn="l" rtl="0">
              <a:lnSpc>
                <a:spcPct val="115000"/>
              </a:lnSpc>
              <a:spcBef>
                <a:spcPts val="0"/>
              </a:spcBef>
              <a:spcAft>
                <a:spcPts val="0"/>
              </a:spcAft>
              <a:buSzPts val="900"/>
              <a:buFont typeface="Calibri"/>
              <a:buChar char="●"/>
            </a:pPr>
            <a:r>
              <a:rPr lang="en-AU"/>
              <a:t>order the employer or business (or other </a:t>
            </a:r>
            <a:r>
              <a:rPr lang="en-AU" b="1" u="sng">
                <a:solidFill>
                  <a:schemeClr val="hlink"/>
                </a:solidFill>
                <a:hlinkClick r:id="rId4"/>
              </a:rPr>
              <a:t>PCBU</a:t>
            </a:r>
            <a:r>
              <a:rPr lang="en-AU"/>
              <a:t>) to discipline the alleged bully or terminate their employment</a:t>
            </a:r>
            <a:endParaRPr/>
          </a:p>
          <a:p>
            <a:pPr marL="457200" lvl="0" indent="-285750" algn="l" rtl="0">
              <a:lnSpc>
                <a:spcPct val="115000"/>
              </a:lnSpc>
              <a:spcBef>
                <a:spcPts val="0"/>
              </a:spcBef>
              <a:spcAft>
                <a:spcPts val="0"/>
              </a:spcAft>
              <a:buSzPts val="900"/>
              <a:buFont typeface="Calibri"/>
              <a:buChar char="●"/>
            </a:pPr>
            <a:r>
              <a:rPr lang="en-AU"/>
              <a:t>take sides</a:t>
            </a:r>
            <a:endParaRPr/>
          </a:p>
          <a:p>
            <a:pPr marL="457200" lvl="0" indent="-285750" algn="l" rtl="0">
              <a:lnSpc>
                <a:spcPct val="115000"/>
              </a:lnSpc>
              <a:spcBef>
                <a:spcPts val="0"/>
              </a:spcBef>
              <a:spcAft>
                <a:spcPts val="0"/>
              </a:spcAft>
              <a:buSzPts val="900"/>
              <a:buFont typeface="Calibri"/>
              <a:buChar char="●"/>
            </a:pPr>
            <a:r>
              <a:rPr lang="en-AU"/>
              <a:t>deal with industrial matters or discrimination</a:t>
            </a:r>
            <a:endParaRPr/>
          </a:p>
          <a:p>
            <a:pPr marL="457200" lvl="0" indent="-285750" algn="l" rtl="0">
              <a:lnSpc>
                <a:spcPct val="115000"/>
              </a:lnSpc>
              <a:spcBef>
                <a:spcPts val="0"/>
              </a:spcBef>
              <a:spcAft>
                <a:spcPts val="0"/>
              </a:spcAft>
              <a:buSzPts val="900"/>
              <a:buFont typeface="Calibri"/>
              <a:buChar char="●"/>
            </a:pPr>
            <a:r>
              <a:rPr lang="en-AU"/>
              <a:t>issue an order to stop bullying behaviour - the </a:t>
            </a:r>
            <a:r>
              <a:rPr lang="en-AU" b="1" u="sng">
                <a:solidFill>
                  <a:schemeClr val="hlink"/>
                </a:solidFill>
                <a:hlinkClick r:id="rId5"/>
              </a:rPr>
              <a:t>Fair Work Commission</a:t>
            </a:r>
            <a:r>
              <a:rPr lang="en-AU"/>
              <a:t> have powers to issue these orders if required.</a:t>
            </a:r>
            <a:endParaRPr/>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r>
              <a:rPr lang="en-AU" b="1"/>
              <a:t>WHAT YOU CAN EXPECT FROM SAFEWORK NSW</a:t>
            </a:r>
            <a:endParaRPr b="1"/>
          </a:p>
          <a:p>
            <a:pPr marL="457200" lvl="0" indent="-285750" algn="l" rtl="0">
              <a:lnSpc>
                <a:spcPct val="115000"/>
              </a:lnSpc>
              <a:spcBef>
                <a:spcPts val="0"/>
              </a:spcBef>
              <a:spcAft>
                <a:spcPts val="0"/>
              </a:spcAft>
              <a:buSzPts val="900"/>
              <a:buFont typeface="Calibri"/>
              <a:buChar char="●"/>
            </a:pPr>
            <a:r>
              <a:rPr lang="en-AU"/>
              <a:t>We will acknowledge in writing that we have received your request.</a:t>
            </a:r>
            <a:endParaRPr/>
          </a:p>
          <a:p>
            <a:pPr marL="457200" lvl="0" indent="-285750" algn="l" rtl="0">
              <a:lnSpc>
                <a:spcPct val="115000"/>
              </a:lnSpc>
              <a:spcBef>
                <a:spcPts val="0"/>
              </a:spcBef>
              <a:spcAft>
                <a:spcPts val="0"/>
              </a:spcAft>
              <a:buSzPts val="900"/>
              <a:buFont typeface="Calibri"/>
              <a:buChar char="●"/>
            </a:pPr>
            <a:r>
              <a:rPr lang="en-AU"/>
              <a:t>We may contact you for more information.</a:t>
            </a:r>
            <a:endParaRPr/>
          </a:p>
          <a:p>
            <a:pPr marL="457200" lvl="0" indent="-285750" algn="l" rtl="0">
              <a:lnSpc>
                <a:spcPct val="115000"/>
              </a:lnSpc>
              <a:spcBef>
                <a:spcPts val="0"/>
              </a:spcBef>
              <a:spcAft>
                <a:spcPts val="0"/>
              </a:spcAft>
              <a:buSzPts val="900"/>
              <a:buFont typeface="Calibri"/>
              <a:buChar char="●"/>
            </a:pPr>
            <a:r>
              <a:rPr lang="en-AU"/>
              <a:t>We will decide on the most appropriate action by assessing the information you provide and the circumstances of your request, and by considering our </a:t>
            </a:r>
            <a:r>
              <a:rPr lang="en-AU" b="1" u="sng">
                <a:solidFill>
                  <a:schemeClr val="hlink"/>
                </a:solidFill>
                <a:hlinkClick r:id="rId6"/>
              </a:rPr>
              <a:t>compliance policy and prosecution guidelines</a:t>
            </a:r>
            <a:r>
              <a:rPr lang="en-AU"/>
              <a:t> we will contact the workplace to which the issue relates (or the place from which the relevant person generally conducts their business or undertaking) by one of the following methods:</a:t>
            </a:r>
            <a:endParaRPr/>
          </a:p>
          <a:p>
            <a:pPr marL="914400" lvl="1" indent="-285750" algn="l" rtl="0">
              <a:lnSpc>
                <a:spcPct val="115000"/>
              </a:lnSpc>
              <a:spcBef>
                <a:spcPts val="0"/>
              </a:spcBef>
              <a:spcAft>
                <a:spcPts val="0"/>
              </a:spcAft>
              <a:buSzPts val="900"/>
              <a:buFont typeface="Calibri"/>
              <a:buChar char="○"/>
            </a:pPr>
            <a:r>
              <a:rPr lang="en-AU"/>
              <a:t>letter</a:t>
            </a:r>
            <a:endParaRPr/>
          </a:p>
          <a:p>
            <a:pPr marL="914400" lvl="1" indent="-285750" algn="l" rtl="0">
              <a:lnSpc>
                <a:spcPct val="115000"/>
              </a:lnSpc>
              <a:spcBef>
                <a:spcPts val="0"/>
              </a:spcBef>
              <a:spcAft>
                <a:spcPts val="0"/>
              </a:spcAft>
              <a:buSzPts val="900"/>
              <a:buFont typeface="Calibri"/>
              <a:buChar char="○"/>
            </a:pPr>
            <a:r>
              <a:rPr lang="en-AU"/>
              <a:t>phone call</a:t>
            </a:r>
            <a:endParaRPr/>
          </a:p>
          <a:p>
            <a:pPr marL="914400" lvl="1" indent="-285750" algn="l" rtl="0">
              <a:lnSpc>
                <a:spcPct val="115000"/>
              </a:lnSpc>
              <a:spcBef>
                <a:spcPts val="0"/>
              </a:spcBef>
              <a:spcAft>
                <a:spcPts val="0"/>
              </a:spcAft>
              <a:buSzPts val="900"/>
              <a:buFont typeface="Calibri"/>
              <a:buChar char="○"/>
            </a:pPr>
            <a:r>
              <a:rPr lang="en-AU"/>
              <a:t>visit by an inspector.</a:t>
            </a:r>
            <a:endParaRPr/>
          </a:p>
          <a:p>
            <a:pPr marL="0" lvl="0" indent="0" algn="l" rtl="0">
              <a:lnSpc>
                <a:spcPct val="115000"/>
              </a:lnSpc>
              <a:spcBef>
                <a:spcPts val="0"/>
              </a:spcBef>
              <a:spcAft>
                <a:spcPts val="0"/>
              </a:spcAft>
              <a:buClr>
                <a:schemeClr val="dk1"/>
              </a:buClr>
              <a:buSzPts val="1100"/>
              <a:buFont typeface="Arial"/>
              <a:buNone/>
            </a:pPr>
            <a:r>
              <a:rPr lang="en-AU"/>
              <a:t>We will take care to not disclose any information that may identify you if you have made a request for your identity to remain confidential. However, it is possible that the workplace parties will make assumptions about who has raised the issue with us. In some circumstances, remaining anonymous may limit the scope of our action.</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AU"/>
              <a:t>We will be transparent with the workplace about why contact is being made and what their obligations are under the WHS Act. If a visit is undertaken, the inspector will make enquiries to:</a:t>
            </a:r>
            <a:endParaRPr/>
          </a:p>
          <a:p>
            <a:pPr marL="914400" lvl="0" indent="-298450" algn="l" rtl="0">
              <a:lnSpc>
                <a:spcPct val="115000"/>
              </a:lnSpc>
              <a:spcBef>
                <a:spcPts val="0"/>
              </a:spcBef>
              <a:spcAft>
                <a:spcPts val="0"/>
              </a:spcAft>
              <a:buSzPts val="1100"/>
              <a:buFont typeface="Calibri"/>
              <a:buChar char="●"/>
            </a:pPr>
            <a:r>
              <a:rPr lang="en-AU"/>
              <a:t>assess the extent of compliance by the workplace duty holders with their work health and safety obligations in relation to the alleged bullying issues</a:t>
            </a:r>
            <a:endParaRPr/>
          </a:p>
          <a:p>
            <a:pPr marL="914400" lvl="0" indent="-298450" algn="l" rtl="0">
              <a:lnSpc>
                <a:spcPct val="115000"/>
              </a:lnSpc>
              <a:spcBef>
                <a:spcPts val="0"/>
              </a:spcBef>
              <a:spcAft>
                <a:spcPts val="0"/>
              </a:spcAft>
              <a:buSzPts val="1100"/>
              <a:buFont typeface="Calibri"/>
              <a:buChar char="●"/>
            </a:pPr>
            <a:r>
              <a:rPr lang="en-AU"/>
              <a:t>support compliance with legislation.</a:t>
            </a:r>
            <a:endParaRPr/>
          </a:p>
          <a:p>
            <a:pPr marL="45720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AU"/>
              <a:t>We will not, in most circumstances, take steps to verify that bullying has occurred. Our primary purpose is to assess the extent of compliance with WHS laws and ensure compliance, not to support a person's version of events over another or examine a potential breach of a code of conduct (although this may occur whilst we are making our enquiries).</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AU"/>
              <a:t>Within 10 working days from receipt of your request, we will respond to your request which may include contacting you and/or the workplace.</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AU"/>
              <a:t>We will keep you informed of progress, and when finalised, will provide you with the outcome, the reason for the decision and any actions taken. This will usually be via a phone call.</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AU"/>
              <a:t>We will ensure that our decisions and actions are reasonable, fair and appropriate to the circumstances, based on consideration of all relevant legislation, policies and procedures.</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AU"/>
              <a:t>We take unreasonable behaviour seriously. The </a:t>
            </a:r>
            <a:r>
              <a:rPr lang="en-AU" b="1" u="sng">
                <a:solidFill>
                  <a:schemeClr val="hlink"/>
                </a:solidFill>
                <a:hlinkClick r:id="rId7"/>
              </a:rPr>
              <a:t>Customer Service Standard</a:t>
            </a:r>
            <a:r>
              <a:rPr lang="en-AU"/>
              <a:t> outlines our standards of service. We do not view abuse, threats, intimidation or harassment of our staff by customers as part of their job. If your behaviour is unacceptable, we may set limits or conditions on your contact with us and provide you with a warning. If your unacceptable behaviour continues, we may cease all direct contact with you.</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AU"/>
              <a:t>We may not be in a position to continue to respond to issues that have already been actioned by us. We may stop responding to you if we have already investigated and responded to your issues. If you have been provided with an opportunity to express your concerns, have been treated fairly, given reasons for decisions made and a reasonable explanation as to why your request can go no further, the matter will be closed. Any further correspondence from you about matters already dealt with will be noted, and no further action will be taken.</a:t>
            </a:r>
            <a:endParaRPr/>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r>
              <a:rPr lang="en-AU" b="1"/>
              <a:t>IMMEDIATE EMOTIONAL SUPPORT</a:t>
            </a:r>
            <a:endParaRPr b="1"/>
          </a:p>
          <a:p>
            <a:pPr marL="0" lvl="0" indent="0" algn="l" rtl="0">
              <a:lnSpc>
                <a:spcPct val="115000"/>
              </a:lnSpc>
              <a:spcBef>
                <a:spcPts val="0"/>
              </a:spcBef>
              <a:spcAft>
                <a:spcPts val="0"/>
              </a:spcAft>
              <a:buClr>
                <a:schemeClr val="dk1"/>
              </a:buClr>
              <a:buSzPts val="1100"/>
              <a:buFont typeface="Arial"/>
              <a:buNone/>
            </a:pPr>
            <a:r>
              <a:rPr lang="en-AU"/>
              <a:t>If you need emotional support, the following services may help:</a:t>
            </a:r>
            <a:endParaRPr/>
          </a:p>
          <a:p>
            <a:pPr marL="0" lvl="0" indent="0" algn="l" rtl="0">
              <a:lnSpc>
                <a:spcPct val="115000"/>
              </a:lnSpc>
              <a:spcBef>
                <a:spcPts val="0"/>
              </a:spcBef>
              <a:spcAft>
                <a:spcPts val="0"/>
              </a:spcAft>
              <a:buClr>
                <a:schemeClr val="dk1"/>
              </a:buClr>
              <a:buSzPts val="1100"/>
              <a:buFont typeface="Arial"/>
              <a:buNone/>
            </a:pPr>
            <a:r>
              <a:rPr lang="en-AU" b="1" u="sng">
                <a:solidFill>
                  <a:schemeClr val="hlink"/>
                </a:solidFill>
                <a:hlinkClick r:id="rId8"/>
              </a:rPr>
              <a:t>Lifeline</a:t>
            </a:r>
            <a:r>
              <a:rPr lang="en-AU"/>
              <a:t> on 13 11 14 – 24-hour counselling service providing emotional support in times of crisis</a:t>
            </a:r>
            <a:endParaRPr/>
          </a:p>
          <a:p>
            <a:pPr marL="0" lvl="0" indent="0" algn="l" rtl="0">
              <a:lnSpc>
                <a:spcPct val="115000"/>
              </a:lnSpc>
              <a:spcBef>
                <a:spcPts val="0"/>
              </a:spcBef>
              <a:spcAft>
                <a:spcPts val="0"/>
              </a:spcAft>
              <a:buClr>
                <a:schemeClr val="dk1"/>
              </a:buClr>
              <a:buSzPts val="1100"/>
              <a:buFont typeface="Arial"/>
              <a:buNone/>
            </a:pPr>
            <a:r>
              <a:rPr lang="en-AU" b="1" u="sng">
                <a:solidFill>
                  <a:schemeClr val="hlink"/>
                </a:solidFill>
                <a:hlinkClick r:id="rId9"/>
              </a:rPr>
              <a:t>Mental Health Line</a:t>
            </a:r>
            <a:r>
              <a:rPr lang="en-AU"/>
              <a:t> on 1800 011 511 – 24-hour support service across NSW that can connect you with a mental health professional</a:t>
            </a:r>
            <a:endParaRPr/>
          </a:p>
          <a:p>
            <a:pPr marL="0" lvl="0" indent="0" algn="l" rtl="0">
              <a:lnSpc>
                <a:spcPct val="115000"/>
              </a:lnSpc>
              <a:spcBef>
                <a:spcPts val="0"/>
              </a:spcBef>
              <a:spcAft>
                <a:spcPts val="0"/>
              </a:spcAft>
              <a:buClr>
                <a:schemeClr val="dk1"/>
              </a:buClr>
              <a:buSzPts val="1100"/>
              <a:buFont typeface="Arial"/>
              <a:buNone/>
            </a:pPr>
            <a:r>
              <a:rPr lang="en-AU" b="1" u="sng">
                <a:solidFill>
                  <a:schemeClr val="hlink"/>
                </a:solidFill>
                <a:hlinkClick r:id="rId10"/>
              </a:rPr>
              <a:t>Headspace</a:t>
            </a:r>
            <a:r>
              <a:rPr lang="en-AU"/>
              <a:t> on (02) 9114 4100 – a national youth mental health foundation that helps young people between 12 and 25 who are going through a tough time.</a:t>
            </a:r>
            <a:endParaRPr/>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r>
              <a:rPr lang="en-AU" b="1"/>
              <a:t>A STOP BULLYING ORDER</a:t>
            </a:r>
            <a:endParaRPr b="1"/>
          </a:p>
          <a:p>
            <a:pPr marL="0" lvl="0" indent="0" algn="l" rtl="0">
              <a:lnSpc>
                <a:spcPct val="115000"/>
              </a:lnSpc>
              <a:spcBef>
                <a:spcPts val="0"/>
              </a:spcBef>
              <a:spcAft>
                <a:spcPts val="0"/>
              </a:spcAft>
              <a:buClr>
                <a:schemeClr val="dk1"/>
              </a:buClr>
              <a:buSzPts val="1100"/>
              <a:buFont typeface="Arial"/>
              <a:buNone/>
            </a:pPr>
            <a:r>
              <a:rPr lang="en-AU"/>
              <a:t>If you believe you have been bullied at work, you may be eligible to apply to the </a:t>
            </a:r>
            <a:r>
              <a:rPr lang="en-AU" b="1" u="sng">
                <a:solidFill>
                  <a:schemeClr val="hlink"/>
                </a:solidFill>
                <a:hlinkClick r:id="rId11"/>
              </a:rPr>
              <a:t>Fair Work Commission</a:t>
            </a:r>
            <a:r>
              <a:rPr lang="en-AU"/>
              <a:t> for an order to stop the bullying.</a:t>
            </a:r>
            <a:endParaRPr/>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r>
              <a:rPr lang="en-AU" b="1"/>
              <a:t>YOUR RIGHTS AT WORK</a:t>
            </a:r>
            <a:endParaRPr b="1"/>
          </a:p>
          <a:p>
            <a:pPr marL="0" lvl="0" indent="0" algn="l" rtl="0">
              <a:lnSpc>
                <a:spcPct val="115000"/>
              </a:lnSpc>
              <a:spcBef>
                <a:spcPts val="0"/>
              </a:spcBef>
              <a:spcAft>
                <a:spcPts val="0"/>
              </a:spcAft>
              <a:buClr>
                <a:schemeClr val="dk1"/>
              </a:buClr>
              <a:buSzPts val="1100"/>
              <a:buFont typeface="Arial"/>
              <a:buNone/>
            </a:pPr>
            <a:r>
              <a:rPr lang="en-AU"/>
              <a:t>Contact the </a:t>
            </a:r>
            <a:r>
              <a:rPr lang="en-AU" b="1" u="sng">
                <a:solidFill>
                  <a:schemeClr val="hlink"/>
                </a:solidFill>
                <a:hlinkClick r:id="rId12"/>
              </a:rPr>
              <a:t>Fair Work Ombudsman</a:t>
            </a:r>
            <a:r>
              <a:rPr lang="en-AU"/>
              <a:t> if the issue is about:</a:t>
            </a:r>
            <a:endParaRPr/>
          </a:p>
          <a:p>
            <a:pPr marL="457200" lvl="0" indent="-285750" algn="l" rtl="0">
              <a:lnSpc>
                <a:spcPct val="115000"/>
              </a:lnSpc>
              <a:spcBef>
                <a:spcPts val="0"/>
              </a:spcBef>
              <a:spcAft>
                <a:spcPts val="0"/>
              </a:spcAft>
              <a:buSzPts val="900"/>
              <a:buFont typeface="Calibri"/>
              <a:buChar char="●"/>
            </a:pPr>
            <a:r>
              <a:rPr lang="en-AU"/>
              <a:t>not being paid the right amount</a:t>
            </a:r>
            <a:endParaRPr/>
          </a:p>
          <a:p>
            <a:pPr marL="457200" lvl="0" indent="-285750" algn="l" rtl="0">
              <a:lnSpc>
                <a:spcPct val="115000"/>
              </a:lnSpc>
              <a:spcBef>
                <a:spcPts val="0"/>
              </a:spcBef>
              <a:spcAft>
                <a:spcPts val="0"/>
              </a:spcAft>
              <a:buSzPts val="900"/>
              <a:buFont typeface="Calibri"/>
              <a:buChar char="●"/>
            </a:pPr>
            <a:r>
              <a:rPr lang="en-AU"/>
              <a:t>being forced to do things against your will</a:t>
            </a:r>
            <a:endParaRPr/>
          </a:p>
          <a:p>
            <a:pPr marL="457200" lvl="0" indent="-285750" algn="l" rtl="0">
              <a:lnSpc>
                <a:spcPct val="115000"/>
              </a:lnSpc>
              <a:spcBef>
                <a:spcPts val="0"/>
              </a:spcBef>
              <a:spcAft>
                <a:spcPts val="0"/>
              </a:spcAft>
              <a:buSzPts val="900"/>
              <a:buFont typeface="Calibri"/>
              <a:buChar char="●"/>
            </a:pPr>
            <a:r>
              <a:rPr lang="en-AU"/>
              <a:t>being discriminated against</a:t>
            </a:r>
            <a:endParaRPr/>
          </a:p>
          <a:p>
            <a:pPr marL="457200" lvl="0" indent="-285750" algn="l" rtl="0">
              <a:lnSpc>
                <a:spcPct val="115000"/>
              </a:lnSpc>
              <a:spcBef>
                <a:spcPts val="0"/>
              </a:spcBef>
              <a:spcAft>
                <a:spcPts val="0"/>
              </a:spcAft>
              <a:buSzPts val="900"/>
              <a:buFont typeface="Calibri"/>
              <a:buChar char="●"/>
            </a:pPr>
            <a:r>
              <a:rPr lang="en-AU"/>
              <a:t>not getting the right amount of leave or other conditions you're entitled to</a:t>
            </a:r>
            <a:endParaRPr/>
          </a:p>
          <a:p>
            <a:pPr marL="457200" lvl="0" indent="-285750" algn="l" rtl="0">
              <a:lnSpc>
                <a:spcPct val="115000"/>
              </a:lnSpc>
              <a:spcBef>
                <a:spcPts val="0"/>
              </a:spcBef>
              <a:spcAft>
                <a:spcPts val="0"/>
              </a:spcAft>
              <a:buSzPts val="900"/>
              <a:buFont typeface="Calibri"/>
              <a:buChar char="●"/>
            </a:pPr>
            <a:r>
              <a:rPr lang="en-AU"/>
              <a:t>being threatened by your employer</a:t>
            </a:r>
            <a:endParaRPr/>
          </a:p>
          <a:p>
            <a:pPr marL="457200" lvl="0" indent="-285750" algn="l" rtl="0">
              <a:lnSpc>
                <a:spcPct val="115000"/>
              </a:lnSpc>
              <a:spcBef>
                <a:spcPts val="0"/>
              </a:spcBef>
              <a:spcAft>
                <a:spcPts val="0"/>
              </a:spcAft>
              <a:buSzPts val="900"/>
              <a:buFont typeface="Calibri"/>
              <a:buChar char="●"/>
            </a:pPr>
            <a:r>
              <a:rPr lang="en-AU"/>
              <a:t>a sham contract.</a:t>
            </a:r>
            <a:endParaRPr/>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r>
              <a:rPr lang="en-AU" b="1"/>
              <a:t>UNFAIR DISMISSAL</a:t>
            </a:r>
            <a:endParaRPr b="1"/>
          </a:p>
          <a:p>
            <a:pPr marL="0" lvl="0" indent="0" algn="l" rtl="0">
              <a:lnSpc>
                <a:spcPct val="115000"/>
              </a:lnSpc>
              <a:spcBef>
                <a:spcPts val="0"/>
              </a:spcBef>
              <a:spcAft>
                <a:spcPts val="0"/>
              </a:spcAft>
              <a:buClr>
                <a:schemeClr val="dk1"/>
              </a:buClr>
              <a:buSzPts val="1100"/>
              <a:buFont typeface="Arial"/>
              <a:buNone/>
            </a:pPr>
            <a:r>
              <a:rPr lang="en-AU"/>
              <a:t>Contact the </a:t>
            </a:r>
            <a:r>
              <a:rPr lang="en-AU" b="1" u="sng">
                <a:solidFill>
                  <a:schemeClr val="hlink"/>
                </a:solidFill>
                <a:hlinkClick r:id="rId13"/>
              </a:rPr>
              <a:t>Fair Work Commission</a:t>
            </a:r>
            <a:r>
              <a:rPr lang="en-AU"/>
              <a:t> if the issue is about unfair dismissal or unlawful termination.</a:t>
            </a:r>
            <a:endParaRPr/>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r>
              <a:rPr lang="en-AU" b="1"/>
              <a:t>VIOLENCE OR THREATS OF VIOLENCE</a:t>
            </a:r>
            <a:endParaRPr b="1"/>
          </a:p>
          <a:p>
            <a:pPr marL="0" lvl="0" indent="0" algn="l" rtl="0">
              <a:spcBef>
                <a:spcPts val="0"/>
              </a:spcBef>
              <a:spcAft>
                <a:spcPts val="0"/>
              </a:spcAft>
              <a:buNone/>
            </a:pPr>
            <a:r>
              <a:rPr lang="en-AU"/>
              <a:t>Contact </a:t>
            </a:r>
            <a:r>
              <a:rPr lang="en-AU" b="1" u="sng">
                <a:solidFill>
                  <a:schemeClr val="hlink"/>
                </a:solidFill>
                <a:hlinkClick r:id="rId14"/>
              </a:rPr>
              <a:t>NSW police</a:t>
            </a:r>
            <a:r>
              <a:rPr lang="en-AU"/>
              <a:t> if the issue involves physical violence or the threat of it, or </a:t>
            </a:r>
            <a:r>
              <a:rPr lang="en-AU" b="1" u="sng">
                <a:solidFill>
                  <a:schemeClr val="hlink"/>
                </a:solidFill>
                <a:hlinkClick r:id="rId15"/>
              </a:rPr>
              <a:t>contact us</a:t>
            </a:r>
            <a:r>
              <a:rPr lang="en-AU"/>
              <a:t> (SafeWork NSW) if it involves work-related violence.</a:t>
            </a:r>
            <a:endParaRPr/>
          </a:p>
        </p:txBody>
      </p:sp>
      <p:sp>
        <p:nvSpPr>
          <p:cNvPr id="258" name="Google Shape;258;g40740202de_4_30:notes"/>
          <p:cNvSpPr txBox="1">
            <a:spLocks noGrp="1"/>
          </p:cNvSpPr>
          <p:nvPr>
            <p:ph type="sldNum" idx="12"/>
          </p:nvPr>
        </p:nvSpPr>
        <p:spPr>
          <a:xfrm>
            <a:off x="3854939" y="9440646"/>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0740202de_21_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40740202de_21_0:notes"/>
          <p:cNvSpPr txBox="1">
            <a:spLocks noGrp="1"/>
          </p:cNvSpPr>
          <p:nvPr>
            <p:ph type="body" idx="1"/>
          </p:nvPr>
        </p:nvSpPr>
        <p:spPr>
          <a:xfrm>
            <a:off x="680562" y="4721186"/>
            <a:ext cx="5444400" cy="4472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AU" b="1" dirty="0"/>
              <a:t>SPEAKER’S DISCUSSION POINTS </a:t>
            </a:r>
            <a:endParaRPr b="1" dirty="0"/>
          </a:p>
          <a:p>
            <a:pPr marL="0" lvl="0" indent="0" algn="l" rtl="0">
              <a:lnSpc>
                <a:spcPct val="115000"/>
              </a:lnSpc>
              <a:spcBef>
                <a:spcPts val="0"/>
              </a:spcBef>
              <a:spcAft>
                <a:spcPts val="0"/>
              </a:spcAft>
              <a:buClr>
                <a:schemeClr val="dk1"/>
              </a:buClr>
              <a:buSzPts val="1100"/>
              <a:buFont typeface="Arial"/>
              <a:buNone/>
            </a:pPr>
            <a:r>
              <a:rPr lang="en-AU" dirty="0"/>
              <a:t>Unreasonable behaviour (is one part of the definition of bullying) may involve unlawful discrimination or harassment, which in isolation is not workplace bullying (as it’s not repeated). However discrimination on the basis of a protected trait (see types of discrimination below) in employment may be unlawful under anti-discrimination, equal employment opportunity, workplace relations and human rights laws.</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AU" dirty="0"/>
              <a:t>Under NSW law it is illegal to discriminate against someone because of age disability, homosexuality, marital status, race, sex, transgender status, or carer’s responsibilities. NSW Anti Discrimination Act makes discrimination unlawful in the area of employment, public, education, accommodation, the provision of goods and services and in registered clubs.</a:t>
            </a:r>
            <a:endParaRPr dirty="0"/>
          </a:p>
          <a:p>
            <a:pPr marL="0" lvl="0" indent="0" algn="l" rtl="0">
              <a:lnSpc>
                <a:spcPct val="115000"/>
              </a:lnSpc>
              <a:spcBef>
                <a:spcPts val="0"/>
              </a:spcBef>
              <a:spcAft>
                <a:spcPts val="0"/>
              </a:spcAft>
              <a:buNone/>
            </a:pPr>
            <a:endParaRPr b="1" dirty="0"/>
          </a:p>
          <a:p>
            <a:pPr marL="0" lvl="0" indent="0" algn="l" rtl="0">
              <a:lnSpc>
                <a:spcPct val="115000"/>
              </a:lnSpc>
              <a:spcBef>
                <a:spcPts val="0"/>
              </a:spcBef>
              <a:spcAft>
                <a:spcPts val="0"/>
              </a:spcAft>
              <a:buClr>
                <a:schemeClr val="dk1"/>
              </a:buClr>
              <a:buSzPts val="1100"/>
              <a:buFont typeface="Arial"/>
              <a:buNone/>
            </a:pPr>
            <a:r>
              <a:rPr lang="en-AU" b="1" dirty="0"/>
              <a:t>Important difference: </a:t>
            </a:r>
            <a:r>
              <a:rPr lang="en-AU" b="1" i="1" dirty="0"/>
              <a:t>Harassment and discrimination, unlike bullying, may occur only once. You don’t have to put up with it multiple times. Once is enough.</a:t>
            </a:r>
            <a:endParaRPr b="1" i="1" dirty="0"/>
          </a:p>
          <a:p>
            <a:pPr marL="0" lvl="0" indent="0" algn="l" rtl="0">
              <a:lnSpc>
                <a:spcPct val="115000"/>
              </a:lnSpc>
              <a:spcBef>
                <a:spcPts val="0"/>
              </a:spcBef>
              <a:spcAft>
                <a:spcPts val="0"/>
              </a:spcAft>
              <a:buClr>
                <a:schemeClr val="dk1"/>
              </a:buClr>
              <a:buSzPts val="1100"/>
              <a:buFont typeface="Arial"/>
              <a:buNone/>
            </a:pPr>
            <a:r>
              <a:rPr lang="en-AU" dirty="0"/>
              <a:t>Valuing and respecting people’s differences is in everyone’s interest! </a:t>
            </a:r>
            <a:endParaRPr dirty="0"/>
          </a:p>
          <a:p>
            <a:pPr marL="0" lvl="0" indent="0" algn="l" rtl="0">
              <a:spcBef>
                <a:spcPts val="0"/>
              </a:spcBef>
              <a:spcAft>
                <a:spcPts val="0"/>
              </a:spcAft>
              <a:buNone/>
            </a:pPr>
            <a:endParaRPr dirty="0"/>
          </a:p>
        </p:txBody>
      </p:sp>
      <p:sp>
        <p:nvSpPr>
          <p:cNvPr id="267" name="Google Shape;267;g40740202de_21_0:notes"/>
          <p:cNvSpPr txBox="1">
            <a:spLocks noGrp="1"/>
          </p:cNvSpPr>
          <p:nvPr>
            <p:ph type="sldNum" idx="12"/>
          </p:nvPr>
        </p:nvSpPr>
        <p:spPr>
          <a:xfrm>
            <a:off x="3854939" y="9440646"/>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4: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b="1" i="0" u="none" strike="noStrike" cap="none" dirty="0">
                <a:solidFill>
                  <a:schemeClr val="dk1"/>
                </a:solidFill>
                <a:latin typeface="Calibri"/>
                <a:ea typeface="Calibri"/>
                <a:cs typeface="Calibri"/>
                <a:sym typeface="Calibri"/>
              </a:rPr>
              <a:t>SPEAKER’S DISCUSSION POINTS</a:t>
            </a:r>
            <a:endParaRPr dirty="0"/>
          </a:p>
          <a:p>
            <a:pPr marL="0" marR="0" lvl="0" indent="0" algn="l" rtl="0">
              <a:spcBef>
                <a:spcPts val="0"/>
              </a:spcBef>
              <a:spcAft>
                <a:spcPts val="0"/>
              </a:spcAft>
              <a:buNone/>
            </a:pPr>
            <a:r>
              <a:rPr lang="en-AU" sz="1200" b="0" i="0" u="none" strike="noStrike" cap="none" dirty="0">
                <a:solidFill>
                  <a:schemeClr val="dk1"/>
                </a:solidFill>
                <a:latin typeface="Calibri"/>
                <a:ea typeface="Calibri"/>
                <a:cs typeface="Calibri"/>
                <a:sym typeface="Calibri"/>
              </a:rPr>
              <a:t>Responses to work-related violence will vary depending on the nature and severity of the incident. Systems should be in place that document what to do at the time of, and immediately after, an incident.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dirty="0">
                <a:solidFill>
                  <a:schemeClr val="dk1"/>
                </a:solidFill>
                <a:latin typeface="Calibri"/>
                <a:ea typeface="Calibri"/>
                <a:cs typeface="Calibri"/>
                <a:sym typeface="Calibri"/>
              </a:rPr>
              <a:t>Examples of work-related violence can include:</a:t>
            </a:r>
            <a:endParaRPr sz="1200" b="1" i="0" u="none" strike="noStrike" cap="none" dirty="0">
              <a:solidFill>
                <a:schemeClr val="dk1"/>
              </a:solidFill>
              <a:latin typeface="Calibri"/>
              <a:ea typeface="Calibri"/>
              <a:cs typeface="Calibri"/>
              <a:sym typeface="Calibri"/>
            </a:endParaRPr>
          </a:p>
          <a:p>
            <a:pPr marL="457200" marR="0" lvl="0" indent="-285750" algn="l" rtl="0">
              <a:spcBef>
                <a:spcPts val="0"/>
              </a:spcBef>
              <a:spcAft>
                <a:spcPts val="0"/>
              </a:spcAft>
              <a:buClr>
                <a:schemeClr val="dk1"/>
              </a:buClr>
              <a:buSzPts val="900"/>
              <a:buFont typeface="Calibri"/>
              <a:buChar char="●"/>
            </a:pPr>
            <a:r>
              <a:rPr lang="en-AU" sz="1200" b="0" i="0" u="none" strike="noStrike" cap="none" dirty="0">
                <a:solidFill>
                  <a:schemeClr val="dk1"/>
                </a:solidFill>
                <a:latin typeface="Calibri"/>
                <a:ea typeface="Calibri"/>
                <a:cs typeface="Calibri"/>
                <a:sym typeface="Calibri"/>
              </a:rPr>
              <a:t>biting, spitting, scratching, hitting, kicking</a:t>
            </a:r>
            <a:endParaRPr dirty="0"/>
          </a:p>
          <a:p>
            <a:pPr marL="457200" marR="0" lvl="0" indent="-285750" algn="l" rtl="0">
              <a:spcBef>
                <a:spcPts val="0"/>
              </a:spcBef>
              <a:spcAft>
                <a:spcPts val="0"/>
              </a:spcAft>
              <a:buClr>
                <a:schemeClr val="dk1"/>
              </a:buClr>
              <a:buSzPts val="900"/>
              <a:buFont typeface="Calibri"/>
              <a:buChar char="●"/>
            </a:pPr>
            <a:r>
              <a:rPr lang="en-AU" sz="1200" b="0" i="0" u="none" strike="noStrike" cap="none" dirty="0">
                <a:solidFill>
                  <a:schemeClr val="dk1"/>
                </a:solidFill>
                <a:latin typeface="Calibri"/>
                <a:ea typeface="Calibri"/>
                <a:cs typeface="Calibri"/>
                <a:sym typeface="Calibri"/>
              </a:rPr>
              <a:t>pushing, shoving, tripping, grabbing</a:t>
            </a:r>
            <a:endParaRPr dirty="0"/>
          </a:p>
          <a:p>
            <a:pPr marL="457200" marR="0" lvl="0" indent="-285750" algn="l" rtl="0">
              <a:spcBef>
                <a:spcPts val="0"/>
              </a:spcBef>
              <a:spcAft>
                <a:spcPts val="0"/>
              </a:spcAft>
              <a:buClr>
                <a:schemeClr val="dk1"/>
              </a:buClr>
              <a:buSzPts val="900"/>
              <a:buFont typeface="Calibri"/>
              <a:buChar char="●"/>
            </a:pPr>
            <a:r>
              <a:rPr lang="en-AU" sz="1200" b="0" i="0" u="none" strike="noStrike" cap="none" dirty="0">
                <a:solidFill>
                  <a:schemeClr val="dk1"/>
                </a:solidFill>
                <a:latin typeface="Calibri"/>
                <a:ea typeface="Calibri"/>
                <a:cs typeface="Calibri"/>
                <a:sym typeface="Calibri"/>
              </a:rPr>
              <a:t>throwing objects</a:t>
            </a:r>
            <a:endParaRPr dirty="0"/>
          </a:p>
          <a:p>
            <a:pPr marL="457200" marR="0" lvl="0" indent="-285750" algn="l" rtl="0">
              <a:spcBef>
                <a:spcPts val="0"/>
              </a:spcBef>
              <a:spcAft>
                <a:spcPts val="0"/>
              </a:spcAft>
              <a:buClr>
                <a:schemeClr val="dk1"/>
              </a:buClr>
              <a:buSzPts val="900"/>
              <a:buFont typeface="Calibri"/>
              <a:buChar char="●"/>
            </a:pPr>
            <a:r>
              <a:rPr lang="en-AU" sz="1200" b="0" i="0" u="none" strike="noStrike" cap="none" dirty="0">
                <a:solidFill>
                  <a:schemeClr val="dk1"/>
                </a:solidFill>
                <a:latin typeface="Calibri"/>
                <a:ea typeface="Calibri"/>
                <a:cs typeface="Calibri"/>
                <a:sym typeface="Calibri"/>
              </a:rPr>
              <a:t>verbal threats</a:t>
            </a:r>
            <a:endParaRPr dirty="0"/>
          </a:p>
          <a:p>
            <a:pPr marL="457200" marR="0" lvl="0" indent="-285750" algn="l" rtl="0">
              <a:spcBef>
                <a:spcPts val="0"/>
              </a:spcBef>
              <a:spcAft>
                <a:spcPts val="0"/>
              </a:spcAft>
              <a:buClr>
                <a:schemeClr val="dk1"/>
              </a:buClr>
              <a:buSzPts val="900"/>
              <a:buFont typeface="Calibri"/>
              <a:buChar char="●"/>
            </a:pPr>
            <a:r>
              <a:rPr lang="en-AU" sz="1200" b="0" i="0" u="none" strike="noStrike" cap="none" dirty="0">
                <a:solidFill>
                  <a:schemeClr val="dk1"/>
                </a:solidFill>
                <a:latin typeface="Calibri"/>
                <a:ea typeface="Calibri"/>
                <a:cs typeface="Calibri"/>
                <a:sym typeface="Calibri"/>
              </a:rPr>
              <a:t>threatening someone with a weapon, armed robbery</a:t>
            </a:r>
            <a:endParaRPr dirty="0"/>
          </a:p>
          <a:p>
            <a:pPr marL="457200" marR="0" lvl="0" indent="-285750" algn="l" rtl="0">
              <a:spcBef>
                <a:spcPts val="0"/>
              </a:spcBef>
              <a:spcAft>
                <a:spcPts val="0"/>
              </a:spcAft>
              <a:buClr>
                <a:schemeClr val="dk1"/>
              </a:buClr>
              <a:buSzPts val="900"/>
              <a:buFont typeface="Calibri"/>
              <a:buChar char="●"/>
            </a:pPr>
            <a:r>
              <a:rPr lang="en-AU" sz="1200" b="0" i="0" u="none" strike="noStrike" cap="none" dirty="0">
                <a:solidFill>
                  <a:schemeClr val="dk1"/>
                </a:solidFill>
                <a:latin typeface="Calibri"/>
                <a:ea typeface="Calibri"/>
                <a:cs typeface="Calibri"/>
                <a:sym typeface="Calibri"/>
              </a:rPr>
              <a:t>sexual assault.</a:t>
            </a:r>
            <a:endParaRPr dirty="0"/>
          </a:p>
          <a:p>
            <a:pPr marL="0" marR="0" lvl="0" indent="0" algn="l" rtl="0">
              <a:spcBef>
                <a:spcPts val="0"/>
              </a:spcBef>
              <a:spcAft>
                <a:spcPts val="0"/>
              </a:spcAft>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dirty="0">
                <a:solidFill>
                  <a:schemeClr val="dk1"/>
                </a:solidFill>
                <a:latin typeface="Calibri"/>
                <a:ea typeface="Calibri"/>
                <a:cs typeface="Calibri"/>
                <a:sym typeface="Calibri"/>
              </a:rPr>
              <a:t>What you can do about it</a:t>
            </a:r>
            <a:endParaRPr dirty="0"/>
          </a:p>
          <a:p>
            <a:pPr marL="0" marR="0" lvl="0" indent="0" algn="l" rtl="0">
              <a:lnSpc>
                <a:spcPct val="100000"/>
              </a:lnSpc>
              <a:spcBef>
                <a:spcPts val="0"/>
              </a:spcBef>
              <a:spcAft>
                <a:spcPts val="0"/>
              </a:spcAft>
              <a:buClr>
                <a:schemeClr val="dk1"/>
              </a:buClr>
              <a:buSzPts val="1200"/>
              <a:buFont typeface="Calibri"/>
              <a:buNone/>
            </a:pPr>
            <a:r>
              <a:rPr lang="en-AU" sz="1200" b="0" i="0" u="none" strike="noStrike" cap="none" dirty="0">
                <a:solidFill>
                  <a:schemeClr val="dk1"/>
                </a:solidFill>
                <a:latin typeface="Calibri"/>
                <a:ea typeface="Calibri"/>
                <a:cs typeface="Calibri"/>
                <a:sym typeface="Calibri"/>
              </a:rPr>
              <a:t>Workplace violence counts as criminal behaviour and can be punishable by law. If you think you’ve been the victim of a crime (for example, if someone causes you serious injury) you should make a statement at your local police station.</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dirty="0">
                <a:solidFill>
                  <a:schemeClr val="dk1"/>
                </a:solidFill>
                <a:latin typeface="Calibri"/>
                <a:ea typeface="Calibri"/>
                <a:cs typeface="Calibri"/>
                <a:sym typeface="Calibri"/>
              </a:rPr>
              <a:t>You don't have to put up with violence. NSW law says that you have the right to refuse to work if you’re in immediate danger.</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dirty="0">
                <a:solidFill>
                  <a:schemeClr val="dk1"/>
                </a:solidFill>
                <a:latin typeface="Calibri"/>
                <a:ea typeface="Calibri"/>
                <a:cs typeface="Calibri"/>
                <a:sym typeface="Calibri"/>
              </a:rPr>
              <a:t>Contact </a:t>
            </a:r>
            <a:r>
              <a:rPr lang="en-AU" sz="1200" b="1" i="0" u="sng" strike="noStrike" cap="none" dirty="0">
                <a:solidFill>
                  <a:schemeClr val="hlink"/>
                </a:solidFill>
                <a:latin typeface="Calibri"/>
                <a:ea typeface="Calibri"/>
                <a:cs typeface="Calibri"/>
                <a:sym typeface="Calibri"/>
                <a:hlinkClick r:id="rId3"/>
              </a:rPr>
              <a:t>NSW police</a:t>
            </a:r>
            <a:r>
              <a:rPr lang="en-AU" sz="1200" b="0" i="0" u="none" strike="noStrike" cap="none" dirty="0">
                <a:solidFill>
                  <a:schemeClr val="dk1"/>
                </a:solidFill>
                <a:latin typeface="Calibri"/>
                <a:ea typeface="Calibri"/>
                <a:cs typeface="Calibri"/>
                <a:sym typeface="Calibri"/>
              </a:rPr>
              <a:t> if someone (including customers or other workers) have been physical violent or threat it and SafeWork NSW if it involves work-related violence.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en-AU" b="1" i="0" u="none" strike="noStrike" cap="none" dirty="0">
                <a:solidFill>
                  <a:schemeClr val="dk1"/>
                </a:solidFill>
                <a:latin typeface="Calibri"/>
                <a:ea typeface="Calibri"/>
                <a:cs typeface="Calibri"/>
                <a:sym typeface="Calibri"/>
              </a:rPr>
              <a:t>BACKGROUND INFORMATION</a:t>
            </a:r>
            <a:endParaRPr b="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AU" b="0" i="0" u="none" strike="noStrike" cap="none" dirty="0">
                <a:solidFill>
                  <a:schemeClr val="dk1"/>
                </a:solidFill>
                <a:latin typeface="Calibri"/>
                <a:ea typeface="Calibri"/>
                <a:cs typeface="Calibri"/>
                <a:sym typeface="Calibri"/>
              </a:rPr>
              <a:t>31% of mental stress claims were made by workers under 20 years from exposure to workplace violence. 26% made by workers aged 20-27 years</a:t>
            </a:r>
            <a:r>
              <a:rPr lang="en-AU" sz="2000" b="0" i="0" u="none" strike="noStrike" cap="none" dirty="0">
                <a:solidFill>
                  <a:schemeClr val="dk1"/>
                </a:solidFill>
                <a:latin typeface="Calibri"/>
                <a:ea typeface="Calibri"/>
                <a:cs typeface="Calibri"/>
                <a:sym typeface="Calibri"/>
              </a:rPr>
              <a:t> </a:t>
            </a:r>
            <a:r>
              <a:rPr lang="en-AU" sz="1200" b="0" i="0" u="none" strike="noStrike" cap="none" dirty="0">
                <a:solidFill>
                  <a:schemeClr val="dk1"/>
                </a:solidFill>
                <a:latin typeface="Calibri"/>
                <a:ea typeface="Calibri"/>
                <a:cs typeface="Calibri"/>
                <a:sym typeface="Calibri"/>
              </a:rPr>
              <a:t>(Statistics for the violence/bullying infographic have been sourced from the below SWA reports: Safe Work Australia’s National Data Set for Work-related mental disorders profile </a:t>
            </a:r>
            <a:endParaRPr dirty="0"/>
          </a:p>
          <a:p>
            <a:pPr marL="0" marR="0" lvl="0" indent="0" algn="l" rtl="0">
              <a:spcBef>
                <a:spcPts val="0"/>
              </a:spcBef>
              <a:spcAft>
                <a:spcPts val="0"/>
              </a:spcAft>
              <a:buNone/>
            </a:pPr>
            <a:r>
              <a:rPr lang="en-AU" sz="1200" b="0" i="0" u="none" strike="noStrike" cap="none" dirty="0">
                <a:solidFill>
                  <a:schemeClr val="dk1"/>
                </a:solidFill>
                <a:latin typeface="Calibri"/>
                <a:ea typeface="Calibri"/>
                <a:cs typeface="Calibri"/>
                <a:sym typeface="Calibri"/>
              </a:rPr>
              <a:t>Safe Work Australia’s National Data Set for Bullying and Harassment in Australian Workplaces: results from the Australian workplace barometer project 2014/2015)</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dirty="0">
                <a:solidFill>
                  <a:schemeClr val="dk1"/>
                </a:solidFill>
                <a:latin typeface="Calibri"/>
                <a:ea typeface="Calibri"/>
                <a:cs typeface="Calibri"/>
                <a:sym typeface="Calibri"/>
              </a:rPr>
              <a:t>If the police do not apply for an Apprehended Violence Order (AVO) on your behalf you can make a private application. For more information, see Applying for an AVO through the Local Court - Step by step guide go</a:t>
            </a:r>
            <a:r>
              <a:rPr lang="en-AU" dirty="0"/>
              <a:t> </a:t>
            </a:r>
            <a:r>
              <a:rPr lang="en-AU" sz="1200" b="0" i="0" u="sng" strike="noStrike" cap="none" dirty="0">
                <a:solidFill>
                  <a:schemeClr val="hlink"/>
                </a:solidFill>
                <a:latin typeface="Calibri"/>
                <a:ea typeface="Calibri"/>
                <a:cs typeface="Calibri"/>
                <a:sym typeface="Calibri"/>
                <a:hlinkClick r:id="rId4"/>
              </a:rPr>
              <a:t>http://www.lawaccess.nsw.gov.au/Pages/representing/lawassist_avo/lawassist_gettingavo_home/lawassist_applying_avo/lawassist_apply_avo_police.aspx</a:t>
            </a:r>
            <a:r>
              <a:rPr lang="en-AU" dirty="0"/>
              <a:t>. </a:t>
            </a:r>
            <a:r>
              <a:rPr lang="en-AU" sz="1200" b="0" i="0" u="none" strike="noStrike" cap="none" dirty="0">
                <a:solidFill>
                  <a:schemeClr val="dk1"/>
                </a:solidFill>
                <a:latin typeface="Calibri"/>
                <a:ea typeface="Calibri"/>
                <a:cs typeface="Calibri"/>
                <a:sym typeface="Calibri"/>
              </a:rPr>
              <a:t>If the protected person is a person under the age of 16, only the police can apply for an AVO on their behalf.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dirty="0">
                <a:solidFill>
                  <a:schemeClr val="dk1"/>
                </a:solidFill>
                <a:latin typeface="Calibri"/>
                <a:ea typeface="Calibri"/>
                <a:cs typeface="Calibri"/>
                <a:sym typeface="Calibri"/>
              </a:rPr>
              <a:t>If you need legal advice </a:t>
            </a:r>
            <a:r>
              <a:rPr lang="en-AU" sz="1200" b="0" i="0" u="none" strike="noStrike" cap="none" dirty="0" err="1">
                <a:solidFill>
                  <a:schemeClr val="dk1"/>
                </a:solidFill>
                <a:latin typeface="Calibri"/>
                <a:ea typeface="Calibri"/>
                <a:cs typeface="Calibri"/>
                <a:sym typeface="Calibri"/>
              </a:rPr>
              <a:t>LawAccess</a:t>
            </a:r>
            <a:r>
              <a:rPr lang="en-AU" sz="1200" b="0" i="0" u="none" strike="noStrike" cap="none" dirty="0">
                <a:solidFill>
                  <a:schemeClr val="dk1"/>
                </a:solidFill>
                <a:latin typeface="Calibri"/>
                <a:ea typeface="Calibri"/>
                <a:cs typeface="Calibri"/>
                <a:sym typeface="Calibri"/>
              </a:rPr>
              <a:t> NSW is a free government telephone service that provides legal information, referrals and in some cases, advice for people who have a legal problem in NSW. You can call </a:t>
            </a:r>
            <a:r>
              <a:rPr lang="en-AU" sz="1200" b="1" i="0" u="none" strike="noStrike" cap="none" dirty="0">
                <a:solidFill>
                  <a:schemeClr val="dk1"/>
                </a:solidFill>
                <a:latin typeface="Calibri"/>
                <a:ea typeface="Calibri"/>
                <a:cs typeface="Calibri"/>
                <a:sym typeface="Calibri"/>
              </a:rPr>
              <a:t>1300 888 529</a:t>
            </a:r>
            <a:r>
              <a:rPr lang="en-AU" sz="1200" b="0" i="0" u="none" strike="noStrike" cap="none" dirty="0">
                <a:solidFill>
                  <a:schemeClr val="dk1"/>
                </a:solidFill>
                <a:latin typeface="Calibri"/>
                <a:ea typeface="Calibri"/>
                <a:cs typeface="Calibri"/>
                <a:sym typeface="Calibri"/>
              </a:rPr>
              <a:t> between 9am to 5pm, Monday to Friday (excluding public holidays).</a:t>
            </a: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dirty="0">
              <a:solidFill>
                <a:schemeClr val="dk1"/>
              </a:solidFill>
              <a:latin typeface="Calibri"/>
              <a:ea typeface="Calibri"/>
              <a:cs typeface="Calibri"/>
              <a:sym typeface="Calibri"/>
            </a:endParaRPr>
          </a:p>
        </p:txBody>
      </p:sp>
      <p:sp>
        <p:nvSpPr>
          <p:cNvPr id="281" name="Google Shape;281;p14: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40740202de_21_53: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40740202de_21_53:notes"/>
          <p:cNvSpPr txBox="1">
            <a:spLocks noGrp="1"/>
          </p:cNvSpPr>
          <p:nvPr>
            <p:ph type="body" idx="1"/>
          </p:nvPr>
        </p:nvSpPr>
        <p:spPr>
          <a:xfrm>
            <a:off x="680562" y="4721186"/>
            <a:ext cx="5444400" cy="447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AU" b="1"/>
              <a:t>SPEAKER’S DISCUSSION POINTS</a:t>
            </a:r>
            <a:endParaRPr/>
          </a:p>
          <a:p>
            <a:pPr marL="0" lvl="0" indent="0" algn="l" rtl="0">
              <a:spcBef>
                <a:spcPts val="0"/>
              </a:spcBef>
              <a:spcAft>
                <a:spcPts val="0"/>
              </a:spcAft>
              <a:buNone/>
            </a:pPr>
            <a:r>
              <a:rPr lang="en-AU">
                <a:solidFill>
                  <a:srgbClr val="000000"/>
                </a:solidFill>
              </a:rPr>
              <a:t>You don’t necessarily have to be in a typical ‘employee’ relationship to be covered by workers compensation. Workers compensation can cover both workers and contractors, if you are a contractor and injured check with your employer or State Insurance Regulatory Authority (SIRA) if you are eligible. </a:t>
            </a:r>
            <a:endParaRPr>
              <a:solidFill>
                <a:srgbClr val="000000"/>
              </a:solidFill>
            </a:endParaRPr>
          </a:p>
        </p:txBody>
      </p:sp>
      <p:sp>
        <p:nvSpPr>
          <p:cNvPr id="290" name="Google Shape;290;g40740202de_21_53:notes"/>
          <p:cNvSpPr txBox="1">
            <a:spLocks noGrp="1"/>
          </p:cNvSpPr>
          <p:nvPr>
            <p:ph type="sldNum" idx="12"/>
          </p:nvPr>
        </p:nvSpPr>
        <p:spPr>
          <a:xfrm>
            <a:off x="3854939" y="9440646"/>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6: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6: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b="1"/>
              <a:t>A</a:t>
            </a:r>
            <a:r>
              <a:rPr lang="en-AU" sz="1200" b="1" i="0" u="none" strike="noStrike" cap="none">
                <a:solidFill>
                  <a:schemeClr val="dk1"/>
                </a:solidFill>
              </a:rPr>
              <a:t>nswers</a:t>
            </a:r>
            <a:endParaRPr b="1"/>
          </a:p>
          <a:p>
            <a:pPr marL="457200" marR="0" lvl="0" indent="-304800" algn="l" rtl="0">
              <a:spcBef>
                <a:spcPts val="0"/>
              </a:spcBef>
              <a:spcAft>
                <a:spcPts val="0"/>
              </a:spcAft>
              <a:buClr>
                <a:schemeClr val="dk1"/>
              </a:buClr>
              <a:buSzPts val="1200"/>
              <a:buFont typeface="Calibri"/>
              <a:buAutoNum type="arabicPeriod"/>
            </a:pPr>
            <a:r>
              <a:rPr lang="en-AU" sz="1200" b="0" i="0" u="none" strike="noStrike" cap="none">
                <a:solidFill>
                  <a:schemeClr val="dk1"/>
                </a:solidFill>
                <a:latin typeface="Calibri"/>
                <a:ea typeface="Calibri"/>
                <a:cs typeface="Calibri"/>
                <a:sym typeface="Calibri"/>
              </a:rPr>
              <a:t>Repeated episodes of being criticised or insulted, rumours being spread about you, being threatened with losing your job, being overloaded with work.</a:t>
            </a:r>
            <a:endParaRPr/>
          </a:p>
          <a:p>
            <a:pPr marL="457200" marR="0" lvl="0" indent="-304800" algn="l" rtl="0">
              <a:spcBef>
                <a:spcPts val="0"/>
              </a:spcBef>
              <a:spcAft>
                <a:spcPts val="0"/>
              </a:spcAft>
              <a:buClr>
                <a:schemeClr val="dk1"/>
              </a:buClr>
              <a:buSzPts val="1200"/>
              <a:buFont typeface="Calibri"/>
              <a:buAutoNum type="arabicPeriod"/>
            </a:pPr>
            <a:r>
              <a:rPr lang="en-AU" sz="1200" b="0" i="0" u="none" strike="noStrike" cap="none">
                <a:solidFill>
                  <a:schemeClr val="dk1"/>
                </a:solidFill>
                <a:latin typeface="Calibri"/>
                <a:ea typeface="Calibri"/>
                <a:cs typeface="Calibri"/>
                <a:sym typeface="Calibri"/>
              </a:rPr>
              <a:t>The first thing you should do is get first aid, go to a doctor or hospital to get appropriate treatment for your injury. Also you need to let your boss know what happened as soon as you can. </a:t>
            </a:r>
            <a:endParaRPr/>
          </a:p>
          <a:p>
            <a:pPr marL="457200" marR="0" lvl="0" indent="0" algn="l" rtl="0">
              <a:spcBef>
                <a:spcPts val="0"/>
              </a:spcBef>
              <a:spcAft>
                <a:spcPts val="0"/>
              </a:spcAft>
              <a:buNone/>
            </a:pPr>
            <a:r>
              <a:rPr lang="en-AU"/>
              <a:t>     </a:t>
            </a:r>
            <a:r>
              <a:rPr lang="en-AU" sz="1200" b="0" i="0" u="none" strike="noStrike" cap="none">
                <a:solidFill>
                  <a:schemeClr val="dk1"/>
                </a:solidFill>
                <a:latin typeface="Calibri"/>
                <a:ea typeface="Calibri"/>
                <a:cs typeface="Calibri"/>
                <a:sym typeface="Calibri"/>
              </a:rPr>
              <a:t>If you're a worker...</a:t>
            </a:r>
            <a:endParaRPr/>
          </a:p>
          <a:p>
            <a:pPr marL="914400" marR="0" lvl="1" indent="0" algn="l" rtl="0">
              <a:spcBef>
                <a:spcPts val="0"/>
              </a:spcBef>
              <a:spcAft>
                <a:spcPts val="0"/>
              </a:spcAft>
              <a:buClr>
                <a:schemeClr val="dk1"/>
              </a:buClr>
              <a:buSzPts val="1200"/>
              <a:buFont typeface="Calibri"/>
              <a:buNone/>
            </a:pPr>
            <a:r>
              <a:rPr lang="en-AU" sz="1200" b="0" i="0" u="none" strike="noStrike" cap="none">
                <a:solidFill>
                  <a:schemeClr val="dk1"/>
                </a:solidFill>
                <a:latin typeface="Calibri"/>
                <a:ea typeface="Calibri"/>
                <a:cs typeface="Calibri"/>
                <a:sym typeface="Calibri"/>
              </a:rPr>
              <a:t>I. You must notify your employer that you've sustained a work related injury or illness.</a:t>
            </a:r>
            <a:endParaRPr/>
          </a:p>
          <a:p>
            <a:pPr marL="1371600" marR="0" lvl="2"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Give them:</a:t>
            </a:r>
            <a:endParaRPr/>
          </a:p>
          <a:p>
            <a:pPr marL="1543050" marR="0" lvl="2"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the date and time of the injury, or the period over which the injury</a:t>
            </a:r>
            <a:r>
              <a:rPr lang="en-AU"/>
              <a:t> or</a:t>
            </a:r>
            <a:r>
              <a:rPr lang="en-AU" sz="1200" b="0" i="0" u="none" strike="noStrike" cap="none">
                <a:solidFill>
                  <a:schemeClr val="dk1"/>
                </a:solidFill>
                <a:latin typeface="Calibri"/>
                <a:ea typeface="Calibri"/>
                <a:cs typeface="Calibri"/>
                <a:sym typeface="Calibri"/>
              </a:rPr>
              <a:t> illness emerged</a:t>
            </a:r>
            <a:endParaRPr/>
          </a:p>
          <a:p>
            <a:pPr marL="1543050" marR="0" lvl="2"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 description of how the injury happened</a:t>
            </a:r>
            <a:endParaRPr/>
          </a:p>
          <a:p>
            <a:pPr marL="1543050" marR="0" lvl="2"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 description of the injury.</a:t>
            </a:r>
            <a:endParaRPr/>
          </a:p>
          <a:p>
            <a:pPr marL="914400" marR="0" lvl="1"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II. You can also notify your employer's insurer as well if you wish.</a:t>
            </a:r>
            <a:endParaRPr/>
          </a:p>
          <a:p>
            <a:pPr marL="457200" marR="0" lvl="0" indent="0" algn="l" rtl="0">
              <a:spcBef>
                <a:spcPts val="0"/>
              </a:spcBef>
              <a:spcAft>
                <a:spcPts val="0"/>
              </a:spcAft>
              <a:buNone/>
            </a:pPr>
            <a:r>
              <a:rPr lang="en-AU"/>
              <a:t>      </a:t>
            </a:r>
            <a:r>
              <a:rPr lang="en-AU" sz="1200" b="0" i="0" u="none" strike="noStrike" cap="none">
                <a:solidFill>
                  <a:schemeClr val="dk1"/>
                </a:solidFill>
                <a:latin typeface="Calibri"/>
                <a:ea typeface="Calibri"/>
                <a:cs typeface="Calibri"/>
                <a:sym typeface="Calibri"/>
              </a:rPr>
              <a:t>To learn more, please refer to the </a:t>
            </a:r>
            <a:r>
              <a:rPr lang="en-AU" sz="1200" b="0" i="0" u="sng" strike="noStrike" cap="none">
                <a:solidFill>
                  <a:schemeClr val="hlink"/>
                </a:solidFill>
                <a:latin typeface="Calibri"/>
                <a:ea typeface="Calibri"/>
                <a:cs typeface="Calibri"/>
                <a:sym typeface="Calibri"/>
                <a:hlinkClick r:id="rId3"/>
              </a:rPr>
              <a:t>Guidelines for claiming workers compensation</a:t>
            </a:r>
            <a:r>
              <a:rPr lang="en-AU" sz="1200" b="0" i="0" u="none" strike="noStrike" cap="none">
                <a:solidFill>
                  <a:schemeClr val="dk1"/>
                </a:solidFill>
                <a:latin typeface="Calibri"/>
                <a:ea typeface="Calibri"/>
                <a:cs typeface="Calibri"/>
                <a:sym typeface="Calibri"/>
              </a:rPr>
              <a:t> o</a:t>
            </a:r>
            <a:r>
              <a:rPr lang="en-AU"/>
              <a:t>r call</a:t>
            </a:r>
            <a:r>
              <a:rPr lang="en-AU" sz="1200" b="0" i="0" u="none" strike="noStrike" cap="none">
                <a:solidFill>
                  <a:schemeClr val="dk1"/>
                </a:solidFill>
                <a:latin typeface="Calibri"/>
                <a:ea typeface="Calibri"/>
                <a:cs typeface="Calibri"/>
                <a:sym typeface="Calibri"/>
              </a:rPr>
              <a:t> </a:t>
            </a:r>
            <a:r>
              <a:rPr lang="en-AU" sz="1200" b="0" i="0" u="sng" strike="noStrike" cap="none">
                <a:solidFill>
                  <a:schemeClr val="hlink"/>
                </a:solidFill>
                <a:latin typeface="Calibri"/>
                <a:ea typeface="Calibri"/>
                <a:cs typeface="Calibri"/>
                <a:sym typeface="Calibri"/>
                <a:hlinkClick r:id="rId4"/>
              </a:rPr>
              <a:t>13 10 50</a:t>
            </a:r>
            <a:r>
              <a:rPr lang="en-AU"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Arial"/>
              <a:buNone/>
            </a:pPr>
            <a:r>
              <a:rPr lang="en-AU" sz="1200" b="0" i="0" u="none" strike="noStrike" cap="none">
                <a:solidFill>
                  <a:schemeClr val="dk1"/>
                </a:solidFill>
                <a:latin typeface="Calibri"/>
                <a:ea typeface="Calibri"/>
                <a:cs typeface="Calibri"/>
                <a:sym typeface="Calibri"/>
              </a:rPr>
              <a:t>3. My employers workers compensation insur</a:t>
            </a:r>
            <a:r>
              <a:rPr lang="en-AU"/>
              <a:t>er</a:t>
            </a:r>
            <a:r>
              <a:rPr lang="en-AU" sz="1200" b="0" i="0" u="none" strike="noStrike" cap="none">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AU"/>
              <a:t>Reinforce messaging of </a:t>
            </a:r>
            <a:r>
              <a:rPr lang="en-AU" sz="1200" b="0" i="0" u="none" strike="noStrike" cap="none">
                <a:solidFill>
                  <a:schemeClr val="dk1"/>
                </a:solidFill>
                <a:latin typeface="Calibri"/>
                <a:ea typeface="Calibri"/>
                <a:cs typeface="Calibri"/>
                <a:sym typeface="Calibri"/>
              </a:rPr>
              <a:t> </a:t>
            </a:r>
            <a:r>
              <a:rPr lang="en-AU" sz="1200" b="1" i="0" u="none" strike="noStrike" cap="none">
                <a:solidFill>
                  <a:schemeClr val="dk1"/>
                </a:solidFill>
                <a:latin typeface="Calibri"/>
                <a:ea typeface="Calibri"/>
                <a:cs typeface="Calibri"/>
                <a:sym typeface="Calibri"/>
              </a:rPr>
              <a:t>Wait Take</a:t>
            </a:r>
            <a:r>
              <a:rPr lang="en-AU" b="1"/>
              <a:t> </a:t>
            </a:r>
            <a:r>
              <a:rPr lang="en-AU" sz="1200" b="1" i="0" u="none" strike="noStrike" cap="none">
                <a:solidFill>
                  <a:schemeClr val="dk1"/>
                </a:solidFill>
                <a:latin typeface="Calibri"/>
                <a:ea typeface="Calibri"/>
                <a:cs typeface="Calibri"/>
                <a:sym typeface="Calibri"/>
              </a:rPr>
              <a:t>Five. </a:t>
            </a:r>
            <a:r>
              <a:rPr lang="en-AU" sz="1200" i="0" u="none" strike="noStrike" cap="none">
                <a:solidFill>
                  <a:schemeClr val="dk1"/>
                </a:solidFill>
              </a:rPr>
              <a:t>This is a simple way to </a:t>
            </a:r>
            <a:r>
              <a:rPr lang="en-AU"/>
              <a:t>remember</a:t>
            </a:r>
            <a:r>
              <a:rPr lang="en-AU" sz="1200" i="0" u="none" strike="noStrike" cap="none">
                <a:solidFill>
                  <a:schemeClr val="dk1"/>
                </a:solidFill>
              </a:rPr>
              <a:t> what actions you should take to </a:t>
            </a:r>
            <a:r>
              <a:rPr lang="en-AU"/>
              <a:t>stay</a:t>
            </a:r>
            <a:r>
              <a:rPr lang="en-AU" sz="1200" i="0" u="none" strike="noStrike" cap="none">
                <a:solidFill>
                  <a:schemeClr val="dk1"/>
                </a:solidFill>
              </a:rPr>
              <a:t> safe.</a:t>
            </a:r>
            <a:endParaRPr/>
          </a:p>
          <a:p>
            <a:pPr marL="0" marR="0" lvl="0" indent="0" algn="l" rtl="0">
              <a:lnSpc>
                <a:spcPct val="100000"/>
              </a:lnSpc>
              <a:spcBef>
                <a:spcPts val="0"/>
              </a:spcBef>
              <a:spcAft>
                <a:spcPts val="0"/>
              </a:spcAft>
              <a:buClr>
                <a:schemeClr val="dk1"/>
              </a:buClr>
              <a:buSzPts val="1200"/>
              <a:buFont typeface="Arial"/>
              <a:buNone/>
            </a:pPr>
            <a:r>
              <a:rPr lang="en-AU" sz="1200" b="0" i="0" u="none" strike="noStrike" cap="none">
                <a:solidFill>
                  <a:schemeClr val="dk1"/>
                </a:solidFill>
                <a:latin typeface="Calibri"/>
                <a:ea typeface="Calibri"/>
                <a:cs typeface="Calibri"/>
                <a:sym typeface="Calibri"/>
              </a:rPr>
              <a:t>1. Stop</a:t>
            </a:r>
            <a:r>
              <a:rPr lang="en-AU"/>
              <a:t>…..</a:t>
            </a:r>
            <a:r>
              <a:rPr lang="en-AU"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Arial"/>
              <a:buNone/>
            </a:pPr>
            <a:r>
              <a:rPr lang="en-AU" sz="1200" b="0" i="0" u="none" strike="noStrike" cap="none">
                <a:solidFill>
                  <a:schemeClr val="dk1"/>
                </a:solidFill>
                <a:latin typeface="Calibri"/>
                <a:ea typeface="Calibri"/>
                <a:cs typeface="Calibri"/>
                <a:sym typeface="Calibri"/>
              </a:rPr>
              <a:t>2. Is it safe?</a:t>
            </a:r>
            <a:endParaRPr/>
          </a:p>
          <a:p>
            <a:pPr marL="0" marR="0" lvl="0" indent="0" algn="l" rtl="0">
              <a:lnSpc>
                <a:spcPct val="100000"/>
              </a:lnSpc>
              <a:spcBef>
                <a:spcPts val="0"/>
              </a:spcBef>
              <a:spcAft>
                <a:spcPts val="0"/>
              </a:spcAft>
              <a:buClr>
                <a:schemeClr val="dk1"/>
              </a:buClr>
              <a:buSzPts val="1200"/>
              <a:buFont typeface="Arial"/>
              <a:buNone/>
            </a:pPr>
            <a:r>
              <a:rPr lang="en-AU" sz="1200" b="0" i="0" u="none" strike="noStrike" cap="none">
                <a:solidFill>
                  <a:schemeClr val="dk1"/>
                </a:solidFill>
                <a:latin typeface="Calibri"/>
                <a:ea typeface="Calibri"/>
                <a:cs typeface="Calibri"/>
                <a:sym typeface="Calibri"/>
              </a:rPr>
              <a:t>3. Could it hurt someone? </a:t>
            </a:r>
            <a:endParaRPr/>
          </a:p>
          <a:p>
            <a:pPr marL="0" marR="0" lvl="0" indent="0" algn="l" rtl="0">
              <a:lnSpc>
                <a:spcPct val="100000"/>
              </a:lnSpc>
              <a:spcBef>
                <a:spcPts val="0"/>
              </a:spcBef>
              <a:spcAft>
                <a:spcPts val="0"/>
              </a:spcAft>
              <a:buClr>
                <a:schemeClr val="dk1"/>
              </a:buClr>
              <a:buSzPts val="1200"/>
              <a:buFont typeface="Arial"/>
              <a:buNone/>
            </a:pPr>
            <a:r>
              <a:rPr lang="en-AU" sz="1200" b="0" i="0" u="none" strike="noStrike" cap="none">
                <a:solidFill>
                  <a:schemeClr val="dk1"/>
                </a:solidFill>
                <a:latin typeface="Calibri"/>
                <a:ea typeface="Calibri"/>
                <a:cs typeface="Calibri"/>
                <a:sym typeface="Calibri"/>
              </a:rPr>
              <a:t>4. </a:t>
            </a:r>
            <a:r>
              <a:rPr lang="en-AU"/>
              <a:t>S</a:t>
            </a:r>
            <a:r>
              <a:rPr lang="en-AU" sz="1200" b="0" i="0" u="none" strike="noStrike" cap="none">
                <a:solidFill>
                  <a:schemeClr val="dk1"/>
                </a:solidFill>
                <a:latin typeface="Calibri"/>
                <a:ea typeface="Calibri"/>
                <a:cs typeface="Calibri"/>
                <a:sym typeface="Calibri"/>
              </a:rPr>
              <a:t>peak up. </a:t>
            </a:r>
            <a:endParaRPr/>
          </a:p>
          <a:p>
            <a:pPr marL="0" marR="0" lvl="0" indent="0" algn="l" rtl="0">
              <a:lnSpc>
                <a:spcPct val="100000"/>
              </a:lnSpc>
              <a:spcBef>
                <a:spcPts val="0"/>
              </a:spcBef>
              <a:spcAft>
                <a:spcPts val="0"/>
              </a:spcAft>
              <a:buClr>
                <a:schemeClr val="dk1"/>
              </a:buClr>
              <a:buSzPts val="1200"/>
              <a:buFont typeface="Arial"/>
              <a:buNone/>
            </a:pPr>
            <a:r>
              <a:rPr lang="en-AU" sz="1200" b="0" i="0" u="none" strike="noStrike" cap="none">
                <a:solidFill>
                  <a:schemeClr val="dk1"/>
                </a:solidFill>
                <a:latin typeface="Calibri"/>
                <a:ea typeface="Calibri"/>
                <a:cs typeface="Calibri"/>
                <a:sym typeface="Calibri"/>
              </a:rPr>
              <a:t>5. Ask.</a:t>
            </a:r>
            <a:r>
              <a:rPr lang="en-AU"/>
              <a:t> (</a:t>
            </a:r>
            <a:r>
              <a:rPr lang="en-AU" sz="1100"/>
              <a:t>for help or if they are not sure)</a:t>
            </a:r>
            <a:endParaRPr sz="1200" b="0" i="0" u="none" strike="noStrike" cap="none">
              <a:solidFill>
                <a:schemeClr val="dk1"/>
              </a:solidFill>
              <a:latin typeface="Calibri"/>
              <a:ea typeface="Calibri"/>
              <a:cs typeface="Calibri"/>
              <a:sym typeface="Calibri"/>
            </a:endParaRPr>
          </a:p>
        </p:txBody>
      </p:sp>
      <p:sp>
        <p:nvSpPr>
          <p:cNvPr id="300" name="Google Shape;300;p16: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46cca1ee81_1_5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46cca1ee81_1_52:notes"/>
          <p:cNvSpPr txBox="1">
            <a:spLocks noGrp="1"/>
          </p:cNvSpPr>
          <p:nvPr>
            <p:ph type="body" idx="1"/>
          </p:nvPr>
        </p:nvSpPr>
        <p:spPr>
          <a:xfrm>
            <a:off x="680562" y="4721186"/>
            <a:ext cx="5444400" cy="447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AU" b="1"/>
              <a:t>ACTION - Depending on your audience play the either Tiffany’s, Joany’s or Tim’s story</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AU" b="1"/>
              <a:t>WARNING: </a:t>
            </a:r>
            <a:r>
              <a:rPr lang="en-AU"/>
              <a:t>Tiffany’s story contains footage some viewers may find distressing as it contains images of injuries.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AU" b="1"/>
              <a:t>SPEAKER’S DISCUSSION POINTS </a:t>
            </a:r>
            <a:endParaRPr b="1"/>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AU"/>
              <a:t>The film </a:t>
            </a:r>
            <a:r>
              <a:rPr lang="en-AU" i="1"/>
              <a:t>In it for the long haul: The Tiffany Ward Story,</a:t>
            </a:r>
            <a:r>
              <a:rPr lang="en-AU"/>
              <a:t> is an example of what can go wrong.</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AU"/>
              <a:t>In 2008, Tiffany was 18 when both her arms were trapped and dragged into a potato processing machine at work.</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r>
              <a:rPr lang="en-AU"/>
              <a:t>Tiffany’s film tells of the physical and emotional impact that a work related injury can have on someone, particularly a young person, their future and those around them.</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AU"/>
              <a:t>Reinforce messaging of  </a:t>
            </a:r>
            <a:r>
              <a:rPr lang="en-AU" b="1"/>
              <a:t>Wait Take Five. </a:t>
            </a:r>
            <a:r>
              <a:rPr lang="en-AU"/>
              <a:t>This is a simple way to remember what actions you should take to stay safe.</a:t>
            </a:r>
            <a:endParaRPr/>
          </a:p>
          <a:p>
            <a:pPr marL="0" lvl="0" indent="0" algn="l" rtl="0">
              <a:spcBef>
                <a:spcPts val="0"/>
              </a:spcBef>
              <a:spcAft>
                <a:spcPts val="0"/>
              </a:spcAft>
              <a:buClr>
                <a:schemeClr val="dk1"/>
              </a:buClr>
              <a:buSzPts val="1100"/>
              <a:buFont typeface="Arial"/>
              <a:buNone/>
            </a:pPr>
            <a:r>
              <a:rPr lang="en-AU"/>
              <a:t>1. Stop…... </a:t>
            </a:r>
            <a:endParaRPr/>
          </a:p>
          <a:p>
            <a:pPr marL="0" lvl="0" indent="0" algn="l" rtl="0">
              <a:spcBef>
                <a:spcPts val="0"/>
              </a:spcBef>
              <a:spcAft>
                <a:spcPts val="0"/>
              </a:spcAft>
              <a:buClr>
                <a:schemeClr val="dk1"/>
              </a:buClr>
              <a:buSzPts val="1100"/>
              <a:buFont typeface="Arial"/>
              <a:buNone/>
            </a:pPr>
            <a:r>
              <a:rPr lang="en-AU"/>
              <a:t>2. Is it safe?</a:t>
            </a:r>
            <a:endParaRPr/>
          </a:p>
          <a:p>
            <a:pPr marL="0" lvl="0" indent="0" algn="l" rtl="0">
              <a:spcBef>
                <a:spcPts val="0"/>
              </a:spcBef>
              <a:spcAft>
                <a:spcPts val="0"/>
              </a:spcAft>
              <a:buClr>
                <a:schemeClr val="dk1"/>
              </a:buClr>
              <a:buSzPts val="1100"/>
              <a:buFont typeface="Arial"/>
              <a:buNone/>
            </a:pPr>
            <a:r>
              <a:rPr lang="en-AU"/>
              <a:t>3. Could it hurt someone? </a:t>
            </a:r>
            <a:endParaRPr/>
          </a:p>
          <a:p>
            <a:pPr marL="0" lvl="0" indent="0" algn="l" rtl="0">
              <a:spcBef>
                <a:spcPts val="0"/>
              </a:spcBef>
              <a:spcAft>
                <a:spcPts val="0"/>
              </a:spcAft>
              <a:buClr>
                <a:schemeClr val="dk1"/>
              </a:buClr>
              <a:buSzPts val="1100"/>
              <a:buFont typeface="Arial"/>
              <a:buNone/>
            </a:pPr>
            <a:r>
              <a:rPr lang="en-AU"/>
              <a:t>4. Speak up. </a:t>
            </a:r>
            <a:endParaRPr/>
          </a:p>
          <a:p>
            <a:pPr marL="0" lvl="0" indent="0" algn="l" rtl="0">
              <a:spcBef>
                <a:spcPts val="0"/>
              </a:spcBef>
              <a:spcAft>
                <a:spcPts val="0"/>
              </a:spcAft>
              <a:buClr>
                <a:schemeClr val="dk1"/>
              </a:buClr>
              <a:buSzPts val="1100"/>
              <a:buFont typeface="Arial"/>
              <a:buNone/>
            </a:pPr>
            <a:r>
              <a:rPr lang="en-AU"/>
              <a:t>5. Ask. (</a:t>
            </a:r>
            <a:r>
              <a:rPr lang="en-AU" sz="1100"/>
              <a:t>for help or if they are not sure)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07" name="Google Shape;307;g46cca1ee81_1_52:notes"/>
          <p:cNvSpPr txBox="1">
            <a:spLocks noGrp="1"/>
          </p:cNvSpPr>
          <p:nvPr>
            <p:ph type="sldNum" idx="12"/>
          </p:nvPr>
        </p:nvSpPr>
        <p:spPr>
          <a:xfrm>
            <a:off x="3854939" y="9440646"/>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46cca1ee81_1_63: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46cca1ee81_1_63:notes"/>
          <p:cNvSpPr txBox="1">
            <a:spLocks noGrp="1"/>
          </p:cNvSpPr>
          <p:nvPr>
            <p:ph type="body" idx="1"/>
          </p:nvPr>
        </p:nvSpPr>
        <p:spPr>
          <a:xfrm>
            <a:off x="680562" y="4721186"/>
            <a:ext cx="5444400" cy="447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1"/>
              <a:t>ACTION - Depending on your audience play the either Tiffany’s, Joany’s or Tim’s story </a:t>
            </a:r>
            <a:endParaRPr b="1"/>
          </a:p>
          <a:p>
            <a:pPr marL="0" lvl="0" indent="0" algn="l" rtl="0">
              <a:spcBef>
                <a:spcPts val="0"/>
              </a:spcBef>
              <a:spcAft>
                <a:spcPts val="0"/>
              </a:spcAft>
              <a:buNone/>
            </a:pPr>
            <a:endParaRPr b="1"/>
          </a:p>
          <a:p>
            <a:pPr marL="0" lvl="0" indent="0" algn="l" rtl="0">
              <a:lnSpc>
                <a:spcPct val="115000"/>
              </a:lnSpc>
              <a:spcBef>
                <a:spcPts val="0"/>
              </a:spcBef>
              <a:spcAft>
                <a:spcPts val="0"/>
              </a:spcAft>
              <a:buClr>
                <a:schemeClr val="dk1"/>
              </a:buClr>
              <a:buSzPts val="1100"/>
              <a:buFont typeface="Arial"/>
              <a:buNone/>
            </a:pPr>
            <a:r>
              <a:rPr lang="en-AU" b="1"/>
              <a:t>SPEAKER’S DISCUSSION POINTS</a:t>
            </a:r>
            <a:endParaRPr b="1"/>
          </a:p>
          <a:p>
            <a:pPr marL="0" lvl="0" indent="0" algn="l" rtl="0">
              <a:lnSpc>
                <a:spcPct val="115000"/>
              </a:lnSpc>
              <a:spcBef>
                <a:spcPts val="0"/>
              </a:spcBef>
              <a:spcAft>
                <a:spcPts val="0"/>
              </a:spcAft>
              <a:buClr>
                <a:schemeClr val="dk1"/>
              </a:buClr>
              <a:buSzPts val="1100"/>
              <a:buFont typeface="Arial"/>
              <a:buNone/>
            </a:pPr>
            <a:r>
              <a:rPr lang="en-AU"/>
              <a:t>Tim was a second year electrical apprentice when he was involved in a fatal incident.</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AU"/>
              <a:t>What was meant to be a routine electrical task, ultimately cost him his life. As a young worker at only 17 years of age, Tim didn't have the experience and skills to do this job by himself without adequate supervision and guidance.</a:t>
            </a:r>
            <a:endParaRPr/>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AU" i="1"/>
              <a:t>Forever young</a:t>
            </a:r>
            <a:r>
              <a:rPr lang="en-AU"/>
              <a:t> – Tim's story is told by Bill Martin, Tim's father who now lives with the consequences of a terrible and unnecessary workplace incident.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AU"/>
              <a:t>Reinforce messaging of  </a:t>
            </a:r>
            <a:r>
              <a:rPr lang="en-AU" b="1"/>
              <a:t>Wait Take Five. </a:t>
            </a:r>
            <a:r>
              <a:rPr lang="en-AU"/>
              <a:t>This is a simple way to remember what actions you should take to stay safe.</a:t>
            </a:r>
            <a:endParaRPr/>
          </a:p>
          <a:p>
            <a:pPr marL="0" lvl="0" indent="0" algn="l" rtl="0">
              <a:spcBef>
                <a:spcPts val="0"/>
              </a:spcBef>
              <a:spcAft>
                <a:spcPts val="0"/>
              </a:spcAft>
              <a:buClr>
                <a:schemeClr val="dk1"/>
              </a:buClr>
              <a:buSzPts val="1100"/>
              <a:buFont typeface="Arial"/>
              <a:buNone/>
            </a:pPr>
            <a:r>
              <a:rPr lang="en-AU"/>
              <a:t>1. Stop…... </a:t>
            </a:r>
            <a:endParaRPr/>
          </a:p>
          <a:p>
            <a:pPr marL="0" lvl="0" indent="0" algn="l" rtl="0">
              <a:spcBef>
                <a:spcPts val="0"/>
              </a:spcBef>
              <a:spcAft>
                <a:spcPts val="0"/>
              </a:spcAft>
              <a:buClr>
                <a:schemeClr val="dk1"/>
              </a:buClr>
              <a:buSzPts val="1100"/>
              <a:buFont typeface="Arial"/>
              <a:buNone/>
            </a:pPr>
            <a:r>
              <a:rPr lang="en-AU"/>
              <a:t>2. Is it safe?</a:t>
            </a:r>
            <a:endParaRPr/>
          </a:p>
          <a:p>
            <a:pPr marL="0" lvl="0" indent="0" algn="l" rtl="0">
              <a:spcBef>
                <a:spcPts val="0"/>
              </a:spcBef>
              <a:spcAft>
                <a:spcPts val="0"/>
              </a:spcAft>
              <a:buClr>
                <a:schemeClr val="dk1"/>
              </a:buClr>
              <a:buSzPts val="1100"/>
              <a:buFont typeface="Arial"/>
              <a:buNone/>
            </a:pPr>
            <a:r>
              <a:rPr lang="en-AU"/>
              <a:t>3. Could it hurt someone? </a:t>
            </a:r>
            <a:endParaRPr/>
          </a:p>
          <a:p>
            <a:pPr marL="0" lvl="0" indent="0" algn="l" rtl="0">
              <a:spcBef>
                <a:spcPts val="0"/>
              </a:spcBef>
              <a:spcAft>
                <a:spcPts val="0"/>
              </a:spcAft>
              <a:buClr>
                <a:schemeClr val="dk1"/>
              </a:buClr>
              <a:buSzPts val="1100"/>
              <a:buFont typeface="Arial"/>
              <a:buNone/>
            </a:pPr>
            <a:r>
              <a:rPr lang="en-AU"/>
              <a:t>4. Speak up. </a:t>
            </a:r>
            <a:endParaRPr/>
          </a:p>
          <a:p>
            <a:pPr marL="0" lvl="0" indent="0" algn="l" rtl="0">
              <a:spcBef>
                <a:spcPts val="0"/>
              </a:spcBef>
              <a:spcAft>
                <a:spcPts val="0"/>
              </a:spcAft>
              <a:buClr>
                <a:schemeClr val="dk1"/>
              </a:buClr>
              <a:buSzPts val="1100"/>
              <a:buFont typeface="Arial"/>
              <a:buNone/>
            </a:pPr>
            <a:r>
              <a:rPr lang="en-AU"/>
              <a:t>5. Ask. (</a:t>
            </a:r>
            <a:r>
              <a:rPr lang="en-AU" sz="1100"/>
              <a:t>for help or if they are not sure)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317" name="Google Shape;317;g46cca1ee81_1_63:notes"/>
          <p:cNvSpPr txBox="1">
            <a:spLocks noGrp="1"/>
          </p:cNvSpPr>
          <p:nvPr>
            <p:ph type="sldNum" idx="12"/>
          </p:nvPr>
        </p:nvSpPr>
        <p:spPr>
          <a:xfrm>
            <a:off x="3854939" y="9440646"/>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6cca1ee81_1_7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46cca1ee81_1_72:notes"/>
          <p:cNvSpPr txBox="1">
            <a:spLocks noGrp="1"/>
          </p:cNvSpPr>
          <p:nvPr>
            <p:ph type="body" idx="1"/>
          </p:nvPr>
        </p:nvSpPr>
        <p:spPr>
          <a:xfrm>
            <a:off x="680562" y="4721186"/>
            <a:ext cx="5444400" cy="447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1"/>
              <a:t>ACTION - Depending on your audience play the either Tiffany’s, Joany’s or Tim’s story </a:t>
            </a:r>
            <a:endParaRPr b="1"/>
          </a:p>
          <a:p>
            <a:pPr marL="0" lvl="0" indent="0" algn="l" rtl="0">
              <a:spcBef>
                <a:spcPts val="0"/>
              </a:spcBef>
              <a:spcAft>
                <a:spcPts val="0"/>
              </a:spcAft>
              <a:buNone/>
            </a:pPr>
            <a:endParaRPr b="1"/>
          </a:p>
          <a:p>
            <a:pPr marL="0" lvl="0" indent="0" algn="l" rtl="0">
              <a:lnSpc>
                <a:spcPct val="115000"/>
              </a:lnSpc>
              <a:spcBef>
                <a:spcPts val="0"/>
              </a:spcBef>
              <a:spcAft>
                <a:spcPts val="0"/>
              </a:spcAft>
              <a:buNone/>
            </a:pPr>
            <a:r>
              <a:rPr lang="en-AU" b="1"/>
              <a:t>SPEAKER’S DISCUSSION POINTS</a:t>
            </a:r>
            <a:endParaRPr b="1"/>
          </a:p>
          <a:p>
            <a:pPr marL="0" lvl="0" indent="0" algn="l" rtl="0">
              <a:spcBef>
                <a:spcPts val="0"/>
              </a:spcBef>
              <a:spcAft>
                <a:spcPts val="0"/>
              </a:spcAft>
              <a:buClr>
                <a:schemeClr val="dk1"/>
              </a:buClr>
              <a:buSzPts val="1200"/>
              <a:buFont typeface="Calibri"/>
              <a:buNone/>
            </a:pPr>
            <a:r>
              <a:rPr lang="en-AU"/>
              <a:t>Joany’s film tells of the physical and emotional impact that a work related injury can have on someone, particularly a young person, their future and those around them.</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AU"/>
              <a:t>Reinforce messaging of  </a:t>
            </a:r>
            <a:r>
              <a:rPr lang="en-AU" b="1"/>
              <a:t>Wait Take Five. </a:t>
            </a:r>
            <a:r>
              <a:rPr lang="en-AU"/>
              <a:t>This is a simple way to remember what actions you should take to stay safe.</a:t>
            </a:r>
            <a:endParaRPr/>
          </a:p>
          <a:p>
            <a:pPr marL="0" lvl="0" indent="0" algn="l" rtl="0">
              <a:spcBef>
                <a:spcPts val="0"/>
              </a:spcBef>
              <a:spcAft>
                <a:spcPts val="0"/>
              </a:spcAft>
              <a:buClr>
                <a:schemeClr val="dk1"/>
              </a:buClr>
              <a:buSzPts val="1100"/>
              <a:buFont typeface="Arial"/>
              <a:buNone/>
            </a:pPr>
            <a:r>
              <a:rPr lang="en-AU"/>
              <a:t>1. Stop…... </a:t>
            </a:r>
            <a:endParaRPr/>
          </a:p>
          <a:p>
            <a:pPr marL="0" lvl="0" indent="0" algn="l" rtl="0">
              <a:spcBef>
                <a:spcPts val="0"/>
              </a:spcBef>
              <a:spcAft>
                <a:spcPts val="0"/>
              </a:spcAft>
              <a:buClr>
                <a:schemeClr val="dk1"/>
              </a:buClr>
              <a:buSzPts val="1100"/>
              <a:buFont typeface="Arial"/>
              <a:buNone/>
            </a:pPr>
            <a:r>
              <a:rPr lang="en-AU"/>
              <a:t>2. Is it safe?</a:t>
            </a:r>
            <a:endParaRPr/>
          </a:p>
          <a:p>
            <a:pPr marL="0" lvl="0" indent="0" algn="l" rtl="0">
              <a:spcBef>
                <a:spcPts val="0"/>
              </a:spcBef>
              <a:spcAft>
                <a:spcPts val="0"/>
              </a:spcAft>
              <a:buClr>
                <a:schemeClr val="dk1"/>
              </a:buClr>
              <a:buSzPts val="1100"/>
              <a:buFont typeface="Arial"/>
              <a:buNone/>
            </a:pPr>
            <a:r>
              <a:rPr lang="en-AU"/>
              <a:t>3. Could it hurt someone? </a:t>
            </a:r>
            <a:endParaRPr/>
          </a:p>
          <a:p>
            <a:pPr marL="0" lvl="0" indent="0" algn="l" rtl="0">
              <a:spcBef>
                <a:spcPts val="0"/>
              </a:spcBef>
              <a:spcAft>
                <a:spcPts val="0"/>
              </a:spcAft>
              <a:buClr>
                <a:schemeClr val="dk1"/>
              </a:buClr>
              <a:buSzPts val="1100"/>
              <a:buFont typeface="Arial"/>
              <a:buNone/>
            </a:pPr>
            <a:r>
              <a:rPr lang="en-AU"/>
              <a:t>4. Speak up. </a:t>
            </a:r>
            <a:endParaRPr/>
          </a:p>
          <a:p>
            <a:pPr marL="0" lvl="0" indent="0" algn="l" rtl="0">
              <a:spcBef>
                <a:spcPts val="0"/>
              </a:spcBef>
              <a:spcAft>
                <a:spcPts val="0"/>
              </a:spcAft>
              <a:buClr>
                <a:schemeClr val="dk1"/>
              </a:buClr>
              <a:buSzPts val="1100"/>
              <a:buFont typeface="Arial"/>
              <a:buNone/>
            </a:pPr>
            <a:r>
              <a:rPr lang="en-AU"/>
              <a:t>5. Ask. (</a:t>
            </a:r>
            <a:r>
              <a:rPr lang="en-AU" sz="1100"/>
              <a:t>for help or if they are not sure)</a:t>
            </a:r>
            <a:endParaRPr/>
          </a:p>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327" name="Google Shape;327;g46cca1ee81_1_72:notes"/>
          <p:cNvSpPr txBox="1">
            <a:spLocks noGrp="1"/>
          </p:cNvSpPr>
          <p:nvPr>
            <p:ph type="sldNum" idx="12"/>
          </p:nvPr>
        </p:nvSpPr>
        <p:spPr>
          <a:xfrm>
            <a:off x="3854939" y="9440646"/>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40740202de_21_4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40740202de_21_40:notes"/>
          <p:cNvSpPr txBox="1">
            <a:spLocks noGrp="1"/>
          </p:cNvSpPr>
          <p:nvPr>
            <p:ph type="body" idx="1"/>
          </p:nvPr>
        </p:nvSpPr>
        <p:spPr>
          <a:xfrm>
            <a:off x="680562" y="4721186"/>
            <a:ext cx="5444400" cy="4472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AU"/>
              <a:t>Reinforce messaging of </a:t>
            </a:r>
            <a:r>
              <a:rPr lang="en-AU" b="1"/>
              <a:t>Wait Take  Five.</a:t>
            </a:r>
            <a:endParaRPr b="1"/>
          </a:p>
          <a:p>
            <a:pPr marL="0" lvl="0" indent="0" algn="l" rtl="0">
              <a:lnSpc>
                <a:spcPct val="115000"/>
              </a:lnSpc>
              <a:spcBef>
                <a:spcPts val="0"/>
              </a:spcBef>
              <a:spcAft>
                <a:spcPts val="0"/>
              </a:spcAft>
              <a:buClr>
                <a:schemeClr val="dk1"/>
              </a:buClr>
              <a:buSzPts val="1100"/>
              <a:buFont typeface="Arial"/>
              <a:buNone/>
            </a:pPr>
            <a:r>
              <a:rPr lang="en-AU"/>
              <a:t>1. Stop…..</a:t>
            </a:r>
            <a:endParaRPr/>
          </a:p>
          <a:p>
            <a:pPr marL="0" lvl="0" indent="0" algn="l" rtl="0">
              <a:lnSpc>
                <a:spcPct val="115000"/>
              </a:lnSpc>
              <a:spcBef>
                <a:spcPts val="0"/>
              </a:spcBef>
              <a:spcAft>
                <a:spcPts val="0"/>
              </a:spcAft>
              <a:buClr>
                <a:schemeClr val="dk1"/>
              </a:buClr>
              <a:buSzPts val="1100"/>
              <a:buFont typeface="Arial"/>
              <a:buNone/>
            </a:pPr>
            <a:r>
              <a:rPr lang="en-AU"/>
              <a:t>2. Is it safe?</a:t>
            </a:r>
            <a:endParaRPr/>
          </a:p>
          <a:p>
            <a:pPr marL="0" lvl="0" indent="0" algn="l" rtl="0">
              <a:lnSpc>
                <a:spcPct val="115000"/>
              </a:lnSpc>
              <a:spcBef>
                <a:spcPts val="0"/>
              </a:spcBef>
              <a:spcAft>
                <a:spcPts val="0"/>
              </a:spcAft>
              <a:buClr>
                <a:schemeClr val="dk1"/>
              </a:buClr>
              <a:buSzPts val="1100"/>
              <a:buFont typeface="Arial"/>
              <a:buNone/>
            </a:pPr>
            <a:r>
              <a:rPr lang="en-AU"/>
              <a:t>3. Could it hurt someone?</a:t>
            </a:r>
            <a:endParaRPr/>
          </a:p>
          <a:p>
            <a:pPr marL="0" lvl="0" indent="0" algn="l" rtl="0">
              <a:lnSpc>
                <a:spcPct val="115000"/>
              </a:lnSpc>
              <a:spcBef>
                <a:spcPts val="0"/>
              </a:spcBef>
              <a:spcAft>
                <a:spcPts val="0"/>
              </a:spcAft>
              <a:buClr>
                <a:schemeClr val="dk1"/>
              </a:buClr>
              <a:buSzPts val="1100"/>
              <a:buFont typeface="Arial"/>
              <a:buNone/>
            </a:pPr>
            <a:r>
              <a:rPr lang="en-AU"/>
              <a:t>4. Speak up.</a:t>
            </a:r>
            <a:endParaRPr/>
          </a:p>
          <a:p>
            <a:pPr marL="0" lvl="0" indent="0" algn="l" rtl="0">
              <a:lnSpc>
                <a:spcPct val="115000"/>
              </a:lnSpc>
              <a:spcBef>
                <a:spcPts val="0"/>
              </a:spcBef>
              <a:spcAft>
                <a:spcPts val="0"/>
              </a:spcAft>
              <a:buClr>
                <a:schemeClr val="dk1"/>
              </a:buClr>
              <a:buSzPts val="1100"/>
              <a:buFont typeface="Arial"/>
              <a:buNone/>
            </a:pPr>
            <a:r>
              <a:rPr lang="en-AU"/>
              <a:t>5. Ask. (</a:t>
            </a:r>
            <a:r>
              <a:rPr lang="en-AU" sz="1100"/>
              <a:t>for help or if they are not sure)</a:t>
            </a:r>
            <a:endParaRPr/>
          </a:p>
          <a:p>
            <a:pPr marL="0" lvl="0" indent="0" algn="l" rtl="0">
              <a:spcBef>
                <a:spcPts val="0"/>
              </a:spcBef>
              <a:spcAft>
                <a:spcPts val="0"/>
              </a:spcAft>
              <a:buNone/>
            </a:pPr>
            <a:endParaRPr/>
          </a:p>
        </p:txBody>
      </p:sp>
      <p:sp>
        <p:nvSpPr>
          <p:cNvPr id="337" name="Google Shape;337;g40740202de_21_40:notes"/>
          <p:cNvSpPr txBox="1">
            <a:spLocks noGrp="1"/>
          </p:cNvSpPr>
          <p:nvPr>
            <p:ph type="sldNum" idx="12"/>
          </p:nvPr>
        </p:nvSpPr>
        <p:spPr>
          <a:xfrm>
            <a:off x="3854939" y="9440646"/>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ef9dcb8df_0_13: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3ef9dcb8df_0_13:notes"/>
          <p:cNvSpPr txBox="1">
            <a:spLocks noGrp="1"/>
          </p:cNvSpPr>
          <p:nvPr>
            <p:ph type="body" idx="1"/>
          </p:nvPr>
        </p:nvSpPr>
        <p:spPr>
          <a:xfrm>
            <a:off x="680562" y="4721186"/>
            <a:ext cx="5444400" cy="4472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b="1" i="0" u="none" strike="noStrike" cap="none" dirty="0">
                <a:solidFill>
                  <a:schemeClr val="dk1"/>
                </a:solidFill>
                <a:latin typeface="Calibri"/>
                <a:ea typeface="Calibri"/>
                <a:cs typeface="Calibri"/>
                <a:sym typeface="Calibri"/>
              </a:rPr>
              <a:t>WARNING</a:t>
            </a:r>
            <a:r>
              <a:rPr lang="en-AU" sz="1200" b="0" i="0" u="none" strike="noStrike" cap="none" dirty="0">
                <a:solidFill>
                  <a:schemeClr val="dk1"/>
                </a:solidFill>
                <a:latin typeface="Calibri"/>
                <a:ea typeface="Calibri"/>
                <a:cs typeface="Calibri"/>
                <a:sym typeface="Calibri"/>
              </a:rPr>
              <a:t>: This video contains footage some viewers may find distressing as it contains blood and people being hurt.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dirty="0">
                <a:solidFill>
                  <a:schemeClr val="dk1"/>
                </a:solidFill>
                <a:latin typeface="Calibri"/>
                <a:ea typeface="Calibri"/>
                <a:cs typeface="Calibri"/>
                <a:sym typeface="Calibri"/>
              </a:rPr>
              <a:t>SESSION ACTIVITY</a:t>
            </a:r>
            <a:endParaRPr dirty="0"/>
          </a:p>
          <a:p>
            <a:pPr marL="0" marR="0" lvl="0" indent="0" algn="l" rtl="0">
              <a:spcBef>
                <a:spcPts val="0"/>
              </a:spcBef>
              <a:spcAft>
                <a:spcPts val="0"/>
              </a:spcAft>
              <a:buNone/>
            </a:pPr>
            <a:r>
              <a:rPr lang="en-AU" sz="1200" b="0" i="0" u="none" strike="noStrike" cap="none" dirty="0">
                <a:solidFill>
                  <a:schemeClr val="dk1"/>
                </a:solidFill>
                <a:latin typeface="Calibri"/>
                <a:ea typeface="Calibri"/>
                <a:cs typeface="Calibri"/>
                <a:sym typeface="Calibri"/>
              </a:rPr>
              <a:t>Step 1 -  </a:t>
            </a:r>
            <a:r>
              <a:rPr lang="en-AU" dirty="0"/>
              <a:t>P</a:t>
            </a:r>
            <a:r>
              <a:rPr lang="en-AU" sz="1200" b="0" i="0" u="none" strike="noStrike" cap="none" dirty="0">
                <a:solidFill>
                  <a:schemeClr val="dk1"/>
                </a:solidFill>
                <a:latin typeface="Calibri"/>
                <a:ea typeface="Calibri"/>
                <a:cs typeface="Calibri"/>
                <a:sym typeface="Calibri"/>
              </a:rPr>
              <a:t>lay video </a:t>
            </a:r>
            <a:r>
              <a:rPr lang="en-AU" sz="1200" b="0" i="0" u="sng" strike="noStrike" cap="none" dirty="0">
                <a:solidFill>
                  <a:schemeClr val="hlink"/>
                </a:solidFill>
                <a:latin typeface="Calibri"/>
                <a:ea typeface="Calibri"/>
                <a:cs typeface="Calibri"/>
                <a:sym typeface="Calibri"/>
                <a:hlinkClick r:id="rId3"/>
              </a:rPr>
              <a:t>https://www.youtube.com/watch?v=uMecBA_MHfA</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dirty="0">
                <a:solidFill>
                  <a:schemeClr val="dk1"/>
                </a:solidFill>
                <a:latin typeface="Calibri"/>
                <a:ea typeface="Calibri"/>
                <a:cs typeface="Calibri"/>
                <a:sym typeface="Calibri"/>
              </a:rPr>
              <a:t>Step 2  - Take a vote on who they believe was at fault for the young worker (girl) (Warning that incident occurs at approx. </a:t>
            </a:r>
            <a:r>
              <a:rPr lang="en-AU" sz="1200" b="1" i="1" u="none" strike="noStrike" cap="none" dirty="0">
                <a:solidFill>
                  <a:schemeClr val="dk1"/>
                </a:solidFill>
                <a:latin typeface="Calibri"/>
                <a:ea typeface="Calibri"/>
                <a:cs typeface="Calibri"/>
                <a:sym typeface="Calibri"/>
              </a:rPr>
              <a:t>0.24sec </a:t>
            </a:r>
            <a:r>
              <a:rPr lang="en-AU" sz="1200" b="0" i="0" u="none" strike="noStrike" cap="none" dirty="0">
                <a:solidFill>
                  <a:schemeClr val="dk1"/>
                </a:solidFill>
                <a:latin typeface="Calibri"/>
                <a:ea typeface="Calibri"/>
                <a:cs typeface="Calibri"/>
                <a:sym typeface="Calibri"/>
              </a:rPr>
              <a:t>into video for people who wish to look away)</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dirty="0">
                <a:solidFill>
                  <a:schemeClr val="dk1"/>
                </a:solidFill>
                <a:latin typeface="Calibri"/>
                <a:ea typeface="Calibri"/>
                <a:cs typeface="Calibri"/>
                <a:sym typeface="Calibri"/>
              </a:rPr>
              <a:t>Vote - put your hands up if you think </a:t>
            </a:r>
            <a:r>
              <a:rPr lang="en-AU" sz="1200" b="1" i="0" u="sng" strike="noStrike" cap="none" dirty="0">
                <a:solidFill>
                  <a:schemeClr val="dk1"/>
                </a:solidFill>
                <a:latin typeface="Calibri"/>
                <a:ea typeface="Calibri"/>
                <a:cs typeface="Calibri"/>
                <a:sym typeface="Calibri"/>
              </a:rPr>
              <a:t>it</a:t>
            </a:r>
            <a:r>
              <a:rPr lang="en-AU" b="1" u="sng" dirty="0"/>
              <a:t>’</a:t>
            </a:r>
            <a:r>
              <a:rPr lang="en-AU" sz="1200" b="1" i="0" u="sng" strike="noStrike" cap="none" dirty="0">
                <a:solidFill>
                  <a:schemeClr val="dk1"/>
                </a:solidFill>
                <a:latin typeface="Calibri"/>
                <a:ea typeface="Calibri"/>
                <a:cs typeface="Calibri"/>
                <a:sym typeface="Calibri"/>
              </a:rPr>
              <a:t>s entirely </a:t>
            </a:r>
            <a:r>
              <a:rPr lang="en-AU" sz="1200" b="0" i="0" u="none" strike="noStrike" cap="none" dirty="0">
                <a:solidFill>
                  <a:schemeClr val="dk1"/>
                </a:solidFill>
                <a:latin typeface="Calibri"/>
                <a:ea typeface="Calibri"/>
                <a:cs typeface="Calibri"/>
                <a:sym typeface="Calibri"/>
              </a:rPr>
              <a:t>the young worker’s (girl) fault?</a:t>
            </a:r>
            <a:endParaRPr dirty="0"/>
          </a:p>
          <a:p>
            <a:pPr marL="0" marR="0" lvl="0" indent="0" algn="l" rtl="0">
              <a:lnSpc>
                <a:spcPct val="100000"/>
              </a:lnSpc>
              <a:spcBef>
                <a:spcPts val="0"/>
              </a:spcBef>
              <a:spcAft>
                <a:spcPts val="0"/>
              </a:spcAft>
              <a:buClr>
                <a:schemeClr val="dk1"/>
              </a:buClr>
              <a:buSzPts val="1200"/>
              <a:buFont typeface="Calibri"/>
              <a:buNone/>
            </a:pPr>
            <a:r>
              <a:rPr lang="en-AU" sz="1200" b="0" i="0" u="none" strike="noStrike" cap="none" dirty="0">
                <a:solidFill>
                  <a:schemeClr val="dk1"/>
                </a:solidFill>
                <a:latin typeface="Calibri"/>
                <a:ea typeface="Calibri"/>
                <a:cs typeface="Calibri"/>
                <a:sym typeface="Calibri"/>
              </a:rPr>
              <a:t>Vote - put your hands up if you think </a:t>
            </a:r>
            <a:r>
              <a:rPr lang="en-AU" sz="1200" b="1" i="0" u="sng" strike="noStrike" cap="none" dirty="0">
                <a:solidFill>
                  <a:schemeClr val="dk1"/>
                </a:solidFill>
                <a:latin typeface="Calibri"/>
                <a:ea typeface="Calibri"/>
                <a:cs typeface="Calibri"/>
                <a:sym typeface="Calibri"/>
              </a:rPr>
              <a:t>it</a:t>
            </a:r>
            <a:r>
              <a:rPr lang="en-AU" b="1" u="sng" dirty="0"/>
              <a:t>’</a:t>
            </a:r>
            <a:r>
              <a:rPr lang="en-AU" sz="1200" b="1" i="0" u="sng" strike="noStrike" cap="none" dirty="0">
                <a:solidFill>
                  <a:schemeClr val="dk1"/>
                </a:solidFill>
                <a:latin typeface="Calibri"/>
                <a:ea typeface="Calibri"/>
                <a:cs typeface="Calibri"/>
                <a:sym typeface="Calibri"/>
              </a:rPr>
              <a:t>s entirely </a:t>
            </a:r>
            <a:r>
              <a:rPr lang="en-AU" sz="1200" b="0" i="0" u="none" strike="noStrike" cap="none" dirty="0">
                <a:solidFill>
                  <a:schemeClr val="dk1"/>
                </a:solidFill>
                <a:latin typeface="Calibri"/>
                <a:ea typeface="Calibri"/>
                <a:cs typeface="Calibri"/>
                <a:sym typeface="Calibri"/>
              </a:rPr>
              <a:t>the employer’s (person who owns the business / lady on the phone)?</a:t>
            </a:r>
            <a:endParaRPr dirty="0"/>
          </a:p>
          <a:p>
            <a:pPr marL="0" marR="0" lvl="0" indent="0" algn="l" rtl="0">
              <a:lnSpc>
                <a:spcPct val="100000"/>
              </a:lnSpc>
              <a:spcBef>
                <a:spcPts val="0"/>
              </a:spcBef>
              <a:spcAft>
                <a:spcPts val="0"/>
              </a:spcAft>
              <a:buClr>
                <a:schemeClr val="dk1"/>
              </a:buClr>
              <a:buSzPts val="1200"/>
              <a:buFont typeface="Calibri"/>
              <a:buNone/>
            </a:pPr>
            <a:r>
              <a:rPr lang="en-AU" sz="1200" b="0" i="0" u="none" strike="noStrike" cap="none" dirty="0">
                <a:solidFill>
                  <a:schemeClr val="dk1"/>
                </a:solidFill>
                <a:latin typeface="Calibri"/>
                <a:ea typeface="Calibri"/>
                <a:cs typeface="Calibri"/>
                <a:sym typeface="Calibri"/>
              </a:rPr>
              <a:t>Vote – put your hands up if you think </a:t>
            </a:r>
            <a:r>
              <a:rPr lang="en-AU" sz="1200" b="1" i="0" u="sng" strike="noStrike" cap="none" dirty="0">
                <a:solidFill>
                  <a:schemeClr val="dk1"/>
                </a:solidFill>
              </a:rPr>
              <a:t>it</a:t>
            </a:r>
            <a:r>
              <a:rPr lang="en-AU" b="1" u="sng" dirty="0"/>
              <a:t>’</a:t>
            </a:r>
            <a:r>
              <a:rPr lang="en-AU" sz="1200" b="1" i="0" u="sng" strike="noStrike" cap="none" dirty="0">
                <a:solidFill>
                  <a:schemeClr val="dk1"/>
                </a:solidFill>
              </a:rPr>
              <a:t>s both </a:t>
            </a:r>
            <a:r>
              <a:rPr lang="en-AU" sz="1200" b="0" i="0" u="none" strike="noStrike" cap="none" dirty="0">
                <a:solidFill>
                  <a:schemeClr val="dk1"/>
                </a:solidFill>
                <a:latin typeface="Calibri"/>
                <a:ea typeface="Calibri"/>
                <a:cs typeface="Calibri"/>
                <a:sym typeface="Calibri"/>
              </a:rPr>
              <a:t>the employer (lady on the phone) and the young worker (girl)?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b="0" i="0" u="none" strike="noStrike" cap="none" dirty="0">
                <a:solidFill>
                  <a:schemeClr val="dk1"/>
                </a:solidFill>
                <a:latin typeface="Calibri"/>
                <a:ea typeface="Calibri"/>
                <a:cs typeface="Calibri"/>
                <a:sym typeface="Calibri"/>
              </a:rPr>
              <a:t>Step 3 – Ask the following questions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AU" sz="1200" b="0" i="0" u="none" strike="noStrike" cap="none" dirty="0">
                <a:solidFill>
                  <a:schemeClr val="dk1"/>
                </a:solidFill>
                <a:latin typeface="Calibri"/>
                <a:ea typeface="Calibri"/>
                <a:cs typeface="Calibri"/>
                <a:sym typeface="Calibri"/>
              </a:rPr>
              <a:t>Why do you think that? Work through with the audience the reasoning of why they think that the individual(s) was responsible.  </a:t>
            </a:r>
            <a:endParaRPr dirty="0"/>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AU" sz="1200" b="0" i="0" u="none" strike="noStrike" cap="none" dirty="0">
                <a:solidFill>
                  <a:schemeClr val="dk1"/>
                </a:solidFill>
                <a:latin typeface="Calibri"/>
                <a:ea typeface="Calibri"/>
                <a:cs typeface="Calibri"/>
                <a:sym typeface="Calibri"/>
              </a:rPr>
              <a:t>Do you think the young girl was properly trained to use the bread slicer? (</a:t>
            </a:r>
            <a:r>
              <a:rPr lang="en-AU" sz="1200" b="1" i="0" u="none" strike="noStrike" cap="none" dirty="0">
                <a:solidFill>
                  <a:schemeClr val="dk1"/>
                </a:solidFill>
                <a:latin typeface="Calibri"/>
                <a:ea typeface="Calibri"/>
                <a:cs typeface="Calibri"/>
                <a:sym typeface="Calibri"/>
              </a:rPr>
              <a:t>Background Information for speaker</a:t>
            </a:r>
            <a:r>
              <a:rPr lang="en-AU" sz="1200" b="0" i="0" u="none" strike="noStrike" cap="none" dirty="0">
                <a:solidFill>
                  <a:schemeClr val="dk1"/>
                </a:solidFill>
                <a:latin typeface="Calibri"/>
                <a:ea typeface="Calibri"/>
                <a:cs typeface="Calibri"/>
                <a:sym typeface="Calibri"/>
              </a:rPr>
              <a:t> -  the young girl’s internal monologue suggests she was shown however is not confident in using it a</a:t>
            </a:r>
            <a:r>
              <a:rPr lang="en-AU" dirty="0"/>
              <a:t>s she</a:t>
            </a:r>
            <a:r>
              <a:rPr lang="en-AU" sz="1200" b="0" i="0" u="none" strike="noStrike" cap="none" dirty="0">
                <a:solidFill>
                  <a:schemeClr val="dk1"/>
                </a:solidFill>
                <a:latin typeface="Calibri"/>
                <a:ea typeface="Calibri"/>
                <a:cs typeface="Calibri"/>
                <a:sym typeface="Calibri"/>
              </a:rPr>
              <a:t> can</a:t>
            </a:r>
            <a:r>
              <a:rPr lang="en-AU" dirty="0"/>
              <a:t>’t remember</a:t>
            </a:r>
            <a:r>
              <a:rPr lang="en-AU" sz="1200" b="0" i="0" u="none" strike="noStrike" cap="none" dirty="0">
                <a:solidFill>
                  <a:schemeClr val="dk1"/>
                </a:solidFill>
                <a:latin typeface="Calibri"/>
                <a:ea typeface="Calibri"/>
                <a:cs typeface="Calibri"/>
                <a:sym typeface="Calibri"/>
              </a:rPr>
              <a:t>). </a:t>
            </a:r>
            <a:endParaRPr dirty="0"/>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AU" sz="1200" b="0" i="0" u="none" strike="noStrike" cap="none" dirty="0">
                <a:solidFill>
                  <a:schemeClr val="dk1"/>
                </a:solidFill>
                <a:latin typeface="Calibri"/>
                <a:ea typeface="Calibri"/>
                <a:cs typeface="Calibri"/>
                <a:sym typeface="Calibri"/>
              </a:rPr>
              <a:t>What do you think would happen if the young worker said to the customer “sorry, do you mind waiting, I need to get my boss, I’m still in training and don’t know how to use the slicer yet”? </a:t>
            </a:r>
            <a:endParaRPr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AU" sz="1200" b="0" i="0" u="none" strike="noStrike" cap="none" dirty="0">
                <a:solidFill>
                  <a:schemeClr val="dk1"/>
                </a:solidFill>
                <a:latin typeface="Calibri"/>
                <a:ea typeface="Calibri"/>
                <a:cs typeface="Calibri"/>
                <a:sym typeface="Calibri"/>
              </a:rPr>
              <a:t>But what if the customer or her boss yelled at her for making the customer wait? Do you think it</a:t>
            </a:r>
            <a:r>
              <a:rPr lang="en-AU" dirty="0"/>
              <a:t>’</a:t>
            </a:r>
            <a:r>
              <a:rPr lang="en-AU" sz="1200" b="0" i="0" u="none" strike="noStrike" cap="none" dirty="0">
                <a:solidFill>
                  <a:schemeClr val="dk1"/>
                </a:solidFill>
                <a:latin typeface="Calibri"/>
                <a:ea typeface="Calibri"/>
                <a:cs typeface="Calibri"/>
                <a:sym typeface="Calibri"/>
              </a:rPr>
              <a:t>s worth being possibly yelled at? </a:t>
            </a:r>
            <a:endParaRPr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AU" sz="1200" b="0" i="0" u="none" strike="noStrike" cap="none" dirty="0">
                <a:solidFill>
                  <a:schemeClr val="dk1"/>
                </a:solidFill>
                <a:latin typeface="Calibri"/>
                <a:ea typeface="Calibri"/>
                <a:cs typeface="Calibri"/>
                <a:sym typeface="Calibri"/>
              </a:rPr>
              <a:t>There are laws to protect your health and safety in the workplace and people that may be able to help / support you when things go wrong, if you get hurt or just aren’t shown correctly how to do your job. Today we’re going to explore your rights and where you can go for help.  </a:t>
            </a:r>
            <a:endParaRPr dirty="0"/>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AU" b="1" dirty="0"/>
              <a:t>BACKGROUND</a:t>
            </a:r>
            <a:r>
              <a:rPr lang="en-AU" sz="1200" b="1" i="0" u="none" strike="noStrike" cap="none" dirty="0">
                <a:solidFill>
                  <a:schemeClr val="dk1"/>
                </a:solidFill>
                <a:latin typeface="Calibri"/>
                <a:ea typeface="Calibri"/>
                <a:cs typeface="Calibri"/>
                <a:sym typeface="Calibri"/>
              </a:rPr>
              <a:t> INFORMATION </a:t>
            </a:r>
            <a:endParaRPr dirty="0"/>
          </a:p>
          <a:p>
            <a:pPr marL="0" marR="0" lvl="0" indent="0" algn="l" rtl="0">
              <a:spcBef>
                <a:spcPts val="0"/>
              </a:spcBef>
              <a:spcAft>
                <a:spcPts val="0"/>
              </a:spcAft>
              <a:buNone/>
            </a:pPr>
            <a:r>
              <a:rPr lang="en-AU" sz="1200" b="0" i="0" u="none" strike="noStrike" cap="none" dirty="0">
                <a:solidFill>
                  <a:schemeClr val="dk1"/>
                </a:solidFill>
                <a:latin typeface="Calibri"/>
                <a:ea typeface="Calibri"/>
                <a:cs typeface="Calibri"/>
                <a:sym typeface="Calibri"/>
              </a:rPr>
              <a:t>Listen carefully to the young worker’s inner monologue. </a:t>
            </a:r>
            <a:endParaRPr dirty="0"/>
          </a:p>
          <a:p>
            <a:pPr marL="0" marR="0" lvl="0" indent="0" algn="l" rtl="0">
              <a:spcBef>
                <a:spcPts val="0"/>
              </a:spcBef>
              <a:spcAft>
                <a:spcPts val="0"/>
              </a:spcAft>
              <a:buNone/>
            </a:pPr>
            <a:r>
              <a:rPr lang="en-AU" sz="1200" b="0" i="0" u="none" strike="noStrike" cap="none" dirty="0">
                <a:solidFill>
                  <a:schemeClr val="dk1"/>
                </a:solidFill>
                <a:latin typeface="Calibri"/>
                <a:ea typeface="Calibri"/>
                <a:cs typeface="Calibri"/>
                <a:sym typeface="Calibri"/>
              </a:rPr>
              <a:t>The aims in showing the video is to promote discussion and affirm the importance why you’re talking about work health and safety.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5" name="Google Shape;165;g3ef9dcb8df_0_13:notes"/>
          <p:cNvSpPr txBox="1">
            <a:spLocks noGrp="1"/>
          </p:cNvSpPr>
          <p:nvPr>
            <p:ph type="sldNum" idx="12"/>
          </p:nvPr>
        </p:nvSpPr>
        <p:spPr>
          <a:xfrm>
            <a:off x="3854939" y="9440646"/>
            <a:ext cx="2949000" cy="4971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1: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sz="1200" b="0" i="0" u="none" strike="noStrike" cap="none" dirty="0">
                <a:solidFill>
                  <a:schemeClr val="dk1"/>
                </a:solidFill>
                <a:latin typeface="Calibri"/>
                <a:ea typeface="Calibri"/>
                <a:cs typeface="Calibri"/>
                <a:sym typeface="Calibri"/>
              </a:rPr>
              <a:t>This is the last slide in the main presentation. However the following slides are additional. </a:t>
            </a:r>
            <a:endParaRPr sz="1200" b="0" i="0" u="none" strike="noStrike" cap="none" dirty="0">
              <a:solidFill>
                <a:schemeClr val="dk1"/>
              </a:solidFill>
              <a:latin typeface="Calibri"/>
              <a:ea typeface="Calibri"/>
              <a:cs typeface="Calibri"/>
              <a:sym typeface="Calibri"/>
            </a:endParaRPr>
          </a:p>
        </p:txBody>
      </p:sp>
      <p:sp>
        <p:nvSpPr>
          <p:cNvPr id="348" name="Google Shape;348;p21: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cf1838d69_4_0: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3cf1838d69_4_0:notes"/>
          <p:cNvSpPr txBox="1">
            <a:spLocks noGrp="1"/>
          </p:cNvSpPr>
          <p:nvPr>
            <p:ph type="body" idx="1"/>
          </p:nvPr>
        </p:nvSpPr>
        <p:spPr>
          <a:xfrm>
            <a:off x="685802" y="4343406"/>
            <a:ext cx="5486410" cy="41148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96" name="Google Shape;196;g3cf1838d69_4_0:notes"/>
          <p:cNvSpPr txBox="1">
            <a:spLocks noGrp="1"/>
          </p:cNvSpPr>
          <p:nvPr>
            <p:ph type="sldNum" idx="12"/>
          </p:nvPr>
        </p:nvSpPr>
        <p:spPr>
          <a:xfrm>
            <a:off x="3884620" y="8685224"/>
            <a:ext cx="2971806" cy="45720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53190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cf1838d69_4_0: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3cf1838d69_4_0:notes"/>
          <p:cNvSpPr txBox="1">
            <a:spLocks noGrp="1"/>
          </p:cNvSpPr>
          <p:nvPr>
            <p:ph type="body" idx="1"/>
          </p:nvPr>
        </p:nvSpPr>
        <p:spPr>
          <a:xfrm>
            <a:off x="685802" y="4343406"/>
            <a:ext cx="5486410" cy="41148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6" name="Google Shape;196;g3cf1838d69_4_0:notes"/>
          <p:cNvSpPr txBox="1">
            <a:spLocks noGrp="1"/>
          </p:cNvSpPr>
          <p:nvPr>
            <p:ph type="sldNum" idx="12"/>
          </p:nvPr>
        </p:nvSpPr>
        <p:spPr>
          <a:xfrm>
            <a:off x="3884620" y="8685224"/>
            <a:ext cx="2971806" cy="45720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93898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cf1838d69_4_7: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3cf1838d69_4_7:notes"/>
          <p:cNvSpPr txBox="1">
            <a:spLocks noGrp="1"/>
          </p:cNvSpPr>
          <p:nvPr>
            <p:ph type="body" idx="1"/>
          </p:nvPr>
        </p:nvSpPr>
        <p:spPr>
          <a:xfrm>
            <a:off x="685802" y="4343406"/>
            <a:ext cx="5486410" cy="411480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231F20"/>
                </a:solidFill>
              </a:rPr>
              <a:t>The Pay and Conditions Tool (the P.A.C.T) is made up of 4 calculators for:</a:t>
            </a:r>
            <a:endParaRPr sz="1050">
              <a:solidFill>
                <a:srgbClr val="231F20"/>
              </a:solidFill>
            </a:endParaRPr>
          </a:p>
          <a:p>
            <a:pPr marL="457200" lvl="0" indent="-295275" algn="l" rtl="0">
              <a:lnSpc>
                <a:spcPct val="115000"/>
              </a:lnSpc>
              <a:spcBef>
                <a:spcPts val="800"/>
              </a:spcBef>
              <a:spcAft>
                <a:spcPts val="0"/>
              </a:spcAft>
              <a:buClr>
                <a:srgbClr val="444444"/>
              </a:buClr>
              <a:buSzPts val="1050"/>
              <a:buChar char="●"/>
            </a:pPr>
            <a:r>
              <a:rPr lang="en" sz="1050">
                <a:solidFill>
                  <a:srgbClr val="444444"/>
                </a:solidFill>
                <a:highlight>
                  <a:srgbClr val="FFFFFF"/>
                </a:highlight>
              </a:rPr>
              <a:t>pay rates - includes penalty rates and allowances</a:t>
            </a:r>
            <a:endParaRPr sz="1050">
              <a:solidFill>
                <a:srgbClr val="444444"/>
              </a:solidFill>
              <a:highlight>
                <a:srgbClr val="FFFFFF"/>
              </a:highlight>
            </a:endParaRPr>
          </a:p>
          <a:p>
            <a:pPr marL="457200" lvl="0" indent="-295275" algn="l" rtl="0">
              <a:lnSpc>
                <a:spcPct val="115000"/>
              </a:lnSpc>
              <a:spcBef>
                <a:spcPts val="0"/>
              </a:spcBef>
              <a:spcAft>
                <a:spcPts val="0"/>
              </a:spcAft>
              <a:buClr>
                <a:srgbClr val="444444"/>
              </a:buClr>
              <a:buSzPts val="1050"/>
              <a:buChar char="●"/>
            </a:pPr>
            <a:r>
              <a:rPr lang="en" sz="1050">
                <a:solidFill>
                  <a:srgbClr val="444444"/>
                </a:solidFill>
                <a:highlight>
                  <a:srgbClr val="FFFFFF"/>
                </a:highlight>
              </a:rPr>
              <a:t>shift calculations  - a sum of pay rates for up to 4 weeks of shifts</a:t>
            </a:r>
            <a:endParaRPr sz="1050">
              <a:solidFill>
                <a:srgbClr val="444444"/>
              </a:solidFill>
              <a:highlight>
                <a:srgbClr val="FFFFFF"/>
              </a:highlight>
            </a:endParaRPr>
          </a:p>
          <a:p>
            <a:pPr marL="457200" lvl="0" indent="-295275" algn="l" rtl="0">
              <a:lnSpc>
                <a:spcPct val="115000"/>
              </a:lnSpc>
              <a:spcBef>
                <a:spcPts val="0"/>
              </a:spcBef>
              <a:spcAft>
                <a:spcPts val="0"/>
              </a:spcAft>
              <a:buClr>
                <a:srgbClr val="444444"/>
              </a:buClr>
              <a:buSzPts val="1050"/>
              <a:buChar char="●"/>
            </a:pPr>
            <a:r>
              <a:rPr lang="en" sz="1050">
                <a:solidFill>
                  <a:srgbClr val="444444"/>
                </a:solidFill>
                <a:highlight>
                  <a:srgbClr val="FFFFFF"/>
                </a:highlight>
              </a:rPr>
              <a:t>annual and sick leave</a:t>
            </a:r>
            <a:endParaRPr sz="1050">
              <a:solidFill>
                <a:srgbClr val="444444"/>
              </a:solidFill>
              <a:highlight>
                <a:srgbClr val="FFFFFF"/>
              </a:highlight>
            </a:endParaRPr>
          </a:p>
          <a:p>
            <a:pPr marL="457200" lvl="0" indent="-295275" algn="l" rtl="0">
              <a:lnSpc>
                <a:spcPct val="115000"/>
              </a:lnSpc>
              <a:spcBef>
                <a:spcPts val="0"/>
              </a:spcBef>
              <a:spcAft>
                <a:spcPts val="0"/>
              </a:spcAft>
              <a:buClr>
                <a:srgbClr val="444444"/>
              </a:buClr>
              <a:buSzPts val="1050"/>
              <a:buChar char="●"/>
            </a:pPr>
            <a:r>
              <a:rPr lang="en" sz="1050">
                <a:solidFill>
                  <a:srgbClr val="444444"/>
                </a:solidFill>
                <a:highlight>
                  <a:srgbClr val="FFFFFF"/>
                </a:highlight>
              </a:rPr>
              <a:t>notice and redundancy entitlements.</a:t>
            </a:r>
            <a:endParaRPr sz="1050">
              <a:solidFill>
                <a:srgbClr val="444444"/>
              </a:solidFill>
              <a:highlight>
                <a:srgbClr val="FFFFFF"/>
              </a:highlight>
            </a:endParaRPr>
          </a:p>
          <a:p>
            <a:pPr marL="0" lvl="0" indent="0" algn="l" rtl="0">
              <a:lnSpc>
                <a:spcPct val="115000"/>
              </a:lnSpc>
              <a:spcBef>
                <a:spcPts val="1600"/>
              </a:spcBef>
              <a:spcAft>
                <a:spcPts val="0"/>
              </a:spcAft>
              <a:buClr>
                <a:srgbClr val="000000"/>
              </a:buClr>
              <a:buSzPts val="1100"/>
              <a:buFont typeface="Arial"/>
              <a:buNone/>
            </a:pPr>
            <a:r>
              <a:rPr lang="en" sz="1150" b="1">
                <a:solidFill>
                  <a:srgbClr val="444444"/>
                </a:solidFill>
                <a:highlight>
                  <a:srgbClr val="FFFFFF"/>
                </a:highlight>
              </a:rPr>
              <a:t>Who can use the Pay and Conditions Tool?</a:t>
            </a:r>
            <a:endParaRPr sz="1150" b="1">
              <a:solidFill>
                <a:srgbClr val="444444"/>
              </a:solidFill>
              <a:highlight>
                <a:srgbClr val="FFFFFF"/>
              </a:highlight>
            </a:endParaRPr>
          </a:p>
          <a:p>
            <a:pPr marL="0" lvl="0" indent="0" algn="l" rtl="0">
              <a:lnSpc>
                <a:spcPct val="115000"/>
              </a:lnSpc>
              <a:spcBef>
                <a:spcPts val="1600"/>
              </a:spcBef>
              <a:spcAft>
                <a:spcPts val="0"/>
              </a:spcAft>
              <a:buNone/>
            </a:pPr>
            <a:r>
              <a:rPr lang="en" sz="1050">
                <a:solidFill>
                  <a:srgbClr val="444444"/>
                </a:solidFill>
                <a:highlight>
                  <a:srgbClr val="FFFFFF"/>
                </a:highlight>
              </a:rPr>
              <a:t>The tool helps you find and calculate your minimum award pay rates and entitlements for the Fair Work System. The leave and ending employment calculators also allow you to find an entitlement without entering an award. To check if you are covered by the Fair Work System, go to our</a:t>
            </a:r>
            <a:r>
              <a:rPr lang="en" sz="1050">
                <a:solidFill>
                  <a:srgbClr val="0000FF"/>
                </a:solidFill>
                <a:highlight>
                  <a:srgbClr val="FFFFFF"/>
                </a:highlight>
              </a:rPr>
              <a:t> </a:t>
            </a:r>
            <a:r>
              <a:rPr lang="en" sz="1050" u="sng">
                <a:solidFill>
                  <a:srgbClr val="0000FF"/>
                </a:solidFill>
                <a:highlight>
                  <a:srgbClr val="FFFFFF"/>
                </a:highlight>
                <a:hlinkClick r:id="rId3"/>
              </a:rPr>
              <a:t>Fair Work System</a:t>
            </a:r>
            <a:r>
              <a:rPr lang="en" sz="1050">
                <a:solidFill>
                  <a:srgbClr val="0000FF"/>
                </a:solidFill>
                <a:highlight>
                  <a:srgbClr val="FFFFFF"/>
                </a:highlight>
              </a:rPr>
              <a:t> </a:t>
            </a:r>
            <a:r>
              <a:rPr lang="en" sz="1050">
                <a:solidFill>
                  <a:srgbClr val="444444"/>
                </a:solidFill>
                <a:highlight>
                  <a:srgbClr val="FFFFFF"/>
                </a:highlight>
              </a:rPr>
              <a:t>page.</a:t>
            </a:r>
            <a:endParaRPr sz="1050">
              <a:solidFill>
                <a:srgbClr val="444444"/>
              </a:solidFill>
              <a:highlight>
                <a:srgbClr val="FFFFFF"/>
              </a:highlight>
            </a:endParaRPr>
          </a:p>
          <a:p>
            <a:pPr marL="0" marR="0" lvl="0" indent="0" algn="l" rtl="0">
              <a:spcBef>
                <a:spcPts val="1600"/>
              </a:spcBef>
              <a:spcAft>
                <a:spcPts val="0"/>
              </a:spcAft>
              <a:buNone/>
            </a:pPr>
            <a:endParaRPr/>
          </a:p>
        </p:txBody>
      </p:sp>
      <p:sp>
        <p:nvSpPr>
          <p:cNvPr id="203" name="Google Shape;203;g3cf1838d69_4_7:notes"/>
          <p:cNvSpPr txBox="1">
            <a:spLocks noGrp="1"/>
          </p:cNvSpPr>
          <p:nvPr>
            <p:ph type="sldNum" idx="12"/>
          </p:nvPr>
        </p:nvSpPr>
        <p:spPr>
          <a:xfrm>
            <a:off x="3884620" y="8685224"/>
            <a:ext cx="2971806" cy="45720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77434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cf1838d69_4_15:notes"/>
          <p:cNvSpPr txBox="1">
            <a:spLocks noGrp="1"/>
          </p:cNvSpPr>
          <p:nvPr>
            <p:ph type="body" idx="1"/>
          </p:nvPr>
        </p:nvSpPr>
        <p:spPr>
          <a:xfrm>
            <a:off x="685802" y="4343406"/>
            <a:ext cx="5486410" cy="41148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young workers find themselves in a situation where they are not being paid for work when they should be. Here are some examples to help distinguish what is paid vs unpaid work. </a:t>
            </a:r>
            <a:endParaRPr/>
          </a:p>
          <a:p>
            <a:pPr marL="0" lvl="0" indent="0" algn="l" rtl="0">
              <a:spcBef>
                <a:spcPts val="0"/>
              </a:spcBef>
              <a:spcAft>
                <a:spcPts val="0"/>
              </a:spcAft>
              <a:buNone/>
            </a:pPr>
            <a:endParaRPr/>
          </a:p>
          <a:p>
            <a:pPr marL="0" lvl="0" indent="0" algn="l" rtl="0">
              <a:spcBef>
                <a:spcPts val="0"/>
              </a:spcBef>
              <a:spcAft>
                <a:spcPts val="0"/>
              </a:spcAft>
              <a:buNone/>
            </a:pPr>
            <a:r>
              <a:rPr lang="en"/>
              <a:t>Sourced -  </a:t>
            </a:r>
            <a:r>
              <a:rPr lang="en" u="sng">
                <a:solidFill>
                  <a:schemeClr val="hlink"/>
                </a:solidFill>
                <a:hlinkClick r:id="rId3"/>
              </a:rPr>
              <a:t>https://www.fairwork.gov.au/pay/unpaid-work/student-placements</a:t>
            </a:r>
            <a:endParaRPr/>
          </a:p>
          <a:p>
            <a:pPr marL="0" lvl="0" indent="0" algn="l" rtl="0">
              <a:spcBef>
                <a:spcPts val="0"/>
              </a:spcBef>
              <a:spcAft>
                <a:spcPts val="0"/>
              </a:spcAft>
              <a:buNone/>
            </a:pPr>
            <a:endParaRPr/>
          </a:p>
        </p:txBody>
      </p:sp>
      <p:sp>
        <p:nvSpPr>
          <p:cNvPr id="211" name="Google Shape;211;g3cf1838d69_4_15: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731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cf1838d69_4_2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3cf1838d69_4_23:notes"/>
          <p:cNvSpPr txBox="1">
            <a:spLocks noGrp="1"/>
          </p:cNvSpPr>
          <p:nvPr>
            <p:ph type="body" idx="1"/>
          </p:nvPr>
        </p:nvSpPr>
        <p:spPr>
          <a:xfrm>
            <a:off x="685802" y="4343406"/>
            <a:ext cx="5486410" cy="411480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Many young workers find themselves in a situation where they are not being paid for work when they should be. Here are some examples to help distinguish what is paid vs unpaid work. </a:t>
            </a:r>
            <a:endParaRPr>
              <a:solidFill>
                <a:schemeClr val="dk1"/>
              </a:solidFill>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Sourced - </a:t>
            </a:r>
            <a:r>
              <a:rPr lang="en" sz="1200" b="0" i="0" u="sng" strike="noStrike" cap="none">
                <a:solidFill>
                  <a:schemeClr val="hlink"/>
                </a:solidFill>
                <a:latin typeface="Calibri"/>
                <a:ea typeface="Calibri"/>
                <a:cs typeface="Calibri"/>
                <a:sym typeface="Calibri"/>
                <a:hlinkClick r:id="rId3"/>
              </a:rPr>
              <a:t>http://www.fairwork.gov.au/pay/unpaid-work/work-experience-and-internships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9" name="Google Shape;219;g3cf1838d69_4_23:notes"/>
          <p:cNvSpPr txBox="1">
            <a:spLocks noGrp="1"/>
          </p:cNvSpPr>
          <p:nvPr>
            <p:ph type="sldNum" idx="12"/>
          </p:nvPr>
        </p:nvSpPr>
        <p:spPr>
          <a:xfrm>
            <a:off x="3884620" y="8685224"/>
            <a:ext cx="2971806" cy="45720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45717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cf1838d69_4_32: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3cf1838d69_4_32:notes"/>
          <p:cNvSpPr txBox="1">
            <a:spLocks noGrp="1"/>
          </p:cNvSpPr>
          <p:nvPr>
            <p:ph type="body" idx="1"/>
          </p:nvPr>
        </p:nvSpPr>
        <p:spPr>
          <a:xfrm>
            <a:off x="685802" y="4343406"/>
            <a:ext cx="5486410" cy="411480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Many young workers find themselves in a situation where they are not being paid for work when they should be. Here are some examples to help distinguish what is paid vs unpaid work. </a:t>
            </a:r>
            <a:endParaRPr>
              <a:solidFill>
                <a:schemeClr val="dk1"/>
              </a:solidFill>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Sourced - </a:t>
            </a:r>
            <a:r>
              <a:rPr lang="en" sz="1200" u="sng">
                <a:solidFill>
                  <a:schemeClr val="hlink"/>
                </a:solidFill>
                <a:latin typeface="Calibri"/>
                <a:ea typeface="Calibri"/>
                <a:cs typeface="Calibri"/>
                <a:sym typeface="Calibri"/>
                <a:hlinkClick r:id="rId3"/>
              </a:rPr>
              <a:t>https://www.fairwork.gov.au/pay/unpaid-work/unpaid-trials</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7" name="Google Shape;227;g3cf1838d69_4_32:notes"/>
          <p:cNvSpPr txBox="1">
            <a:spLocks noGrp="1"/>
          </p:cNvSpPr>
          <p:nvPr>
            <p:ph type="sldNum" idx="12"/>
          </p:nvPr>
        </p:nvSpPr>
        <p:spPr>
          <a:xfrm>
            <a:off x="3884620" y="8685224"/>
            <a:ext cx="2971806" cy="45720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72238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cf1838d69_4_41: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3cf1838d69_4_41:notes"/>
          <p:cNvSpPr txBox="1">
            <a:spLocks noGrp="1"/>
          </p:cNvSpPr>
          <p:nvPr>
            <p:ph type="body" idx="1"/>
          </p:nvPr>
        </p:nvSpPr>
        <p:spPr>
          <a:xfrm>
            <a:off x="685802" y="4343406"/>
            <a:ext cx="5486410" cy="41148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Minimum leave entitlements for employees come from the </a:t>
            </a:r>
            <a:r>
              <a:rPr lang="en" sz="1200" b="0" i="0" u="sng" strike="noStrike" cap="none">
                <a:solidFill>
                  <a:schemeClr val="hlink"/>
                </a:solidFill>
                <a:latin typeface="Calibri"/>
                <a:ea typeface="Calibri"/>
                <a:cs typeface="Calibri"/>
                <a:sym typeface="Calibri"/>
                <a:hlinkClick r:id="rId3"/>
              </a:rPr>
              <a:t>National Employment Standards (NES)</a:t>
            </a:r>
            <a:r>
              <a:rPr lang="en" sz="1200" b="0" i="0" u="none" strike="noStrike" cap="none">
                <a:solidFill>
                  <a:schemeClr val="dk1"/>
                </a:solidFill>
                <a:latin typeface="Calibri"/>
                <a:ea typeface="Calibri"/>
                <a:cs typeface="Calibri"/>
                <a:sym typeface="Calibri"/>
              </a:rPr>
              <a:t>. An award, </a:t>
            </a:r>
            <a:r>
              <a:rPr lang="en" sz="1200" b="0" i="0" u="sng" strike="noStrike" cap="none">
                <a:solidFill>
                  <a:schemeClr val="hlink"/>
                </a:solidFill>
                <a:latin typeface="Calibri"/>
                <a:ea typeface="Calibri"/>
                <a:cs typeface="Calibri"/>
                <a:sym typeface="Calibri"/>
                <a:hlinkClick r:id="rId4"/>
              </a:rPr>
              <a:t>registered agreement</a:t>
            </a:r>
            <a:r>
              <a:rPr lang="en" sz="1200" b="0" i="0" u="none" strike="noStrike" cap="none">
                <a:solidFill>
                  <a:schemeClr val="dk1"/>
                </a:solidFill>
                <a:latin typeface="Calibri"/>
                <a:ea typeface="Calibri"/>
                <a:cs typeface="Calibri"/>
                <a:sym typeface="Calibri"/>
              </a:rPr>
              <a:t> or contract of employment can provide for other leave entitlements but they can’t be less than what’s in the NES.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A rest break is a 10 minute paid break that counts as time worked.</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A meal break is a 30 - 60 minute unpaid break that doesn’t count as time worked, except for shift workers.</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Meal breaks for shift workers are paid and count as time worked.</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An employee gets the following number of breaks, depending on the hours they actually work (not their roistered hours).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Taking breaks</a:t>
            </a:r>
            <a:endParaRPr b="1"/>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The time to take breaks and the length of breaks form part of an employee’s roster. This means an employee has to be told about when to take their breaks and how long they</a:t>
            </a:r>
            <a:r>
              <a:rPr lang="en" sz="1200">
                <a:solidFill>
                  <a:schemeClr val="dk1"/>
                </a:solidFill>
                <a:latin typeface="Calibri"/>
                <a:ea typeface="Calibri"/>
                <a:cs typeface="Calibri"/>
                <a:sym typeface="Calibri"/>
              </a:rPr>
              <a:t> </a:t>
            </a:r>
            <a:r>
              <a:rPr lang="en" sz="1200" b="0" i="0" u="none" strike="noStrike" cap="none">
                <a:solidFill>
                  <a:schemeClr val="dk1"/>
                </a:solidFill>
                <a:latin typeface="Calibri"/>
                <a:ea typeface="Calibri"/>
                <a:cs typeface="Calibri"/>
                <a:sym typeface="Calibri"/>
              </a:rPr>
              <a:t>are.</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An employee who gets 2 rest breaks has to take 1 break in the first half of their shift, and the other break in the second half of their shift. </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Employees can't be asked to:</a:t>
            </a:r>
            <a:endParaRPr/>
          </a:p>
          <a:p>
            <a:pPr marL="457200" marR="0" lvl="0" indent="-285750" algn="l" rtl="0">
              <a:spcBef>
                <a:spcPts val="0"/>
              </a:spcBef>
              <a:spcAft>
                <a:spcPts val="0"/>
              </a:spcAft>
              <a:buClr>
                <a:schemeClr val="dk1"/>
              </a:buClr>
              <a:buSzPts val="900"/>
              <a:buFont typeface="Calibri"/>
              <a:buChar char="●"/>
            </a:pPr>
            <a:r>
              <a:rPr lang="en" sz="1200" b="0" i="0" u="none" strike="noStrike" cap="none">
                <a:solidFill>
                  <a:schemeClr val="dk1"/>
                </a:solidFill>
                <a:latin typeface="Calibri"/>
                <a:ea typeface="Calibri"/>
                <a:cs typeface="Calibri"/>
                <a:sym typeface="Calibri"/>
              </a:rPr>
              <a:t>take a rest or meal break within 1 hour of starting or finishing work</a:t>
            </a:r>
            <a:endParaRPr/>
          </a:p>
          <a:p>
            <a:pPr marL="457200" marR="0" lvl="0" indent="-285750" algn="l" rtl="0">
              <a:spcBef>
                <a:spcPts val="0"/>
              </a:spcBef>
              <a:spcAft>
                <a:spcPts val="0"/>
              </a:spcAft>
              <a:buClr>
                <a:schemeClr val="dk1"/>
              </a:buClr>
              <a:buSzPts val="900"/>
              <a:buFont typeface="Calibri"/>
              <a:buChar char="●"/>
            </a:pPr>
            <a:r>
              <a:rPr lang="en" sz="1200" b="0" i="0" u="none" strike="noStrike" cap="none">
                <a:solidFill>
                  <a:schemeClr val="dk1"/>
                </a:solidFill>
                <a:latin typeface="Calibri"/>
                <a:ea typeface="Calibri"/>
                <a:cs typeface="Calibri"/>
                <a:sym typeface="Calibri"/>
              </a:rPr>
              <a:t>take a rest break combined with a meal break</a:t>
            </a:r>
            <a:endParaRPr/>
          </a:p>
          <a:p>
            <a:pPr marL="457200" marR="0" lvl="0" indent="-285750" algn="l" rtl="0">
              <a:spcBef>
                <a:spcPts val="0"/>
              </a:spcBef>
              <a:spcAft>
                <a:spcPts val="0"/>
              </a:spcAft>
              <a:buClr>
                <a:schemeClr val="dk1"/>
              </a:buClr>
              <a:buSzPts val="900"/>
              <a:buFont typeface="Calibri"/>
              <a:buChar char="●"/>
            </a:pPr>
            <a:r>
              <a:rPr lang="en" sz="1200" b="0" i="0" u="none" strike="noStrike" cap="none">
                <a:solidFill>
                  <a:schemeClr val="dk1"/>
                </a:solidFill>
                <a:latin typeface="Calibri"/>
                <a:ea typeface="Calibri"/>
                <a:cs typeface="Calibri"/>
                <a:sym typeface="Calibri"/>
              </a:rPr>
              <a:t>work more than 5 hours without a meal break.</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When a meal break isn't given</a:t>
            </a:r>
            <a:r>
              <a:rPr lang="en" b="1"/>
              <a:t> </a:t>
            </a:r>
            <a:endParaRPr b="1"/>
          </a:p>
          <a:p>
            <a:pPr marL="0" marR="0" lvl="0" indent="0" algn="l" rtl="0">
              <a:spcBef>
                <a:spcPts val="0"/>
              </a:spcBef>
              <a:spcAft>
                <a:spcPts val="0"/>
              </a:spcAft>
              <a:buNone/>
            </a:pPr>
            <a:r>
              <a:rPr lang="en" sz="1200">
                <a:solidFill>
                  <a:schemeClr val="dk1"/>
                </a:solidFill>
                <a:latin typeface="Calibri"/>
                <a:ea typeface="Calibri"/>
                <a:cs typeface="Calibri"/>
                <a:sym typeface="Calibri"/>
              </a:rPr>
              <a:t>T</a:t>
            </a:r>
            <a:r>
              <a:rPr lang="en" sz="1200" b="0" i="0" u="none" strike="noStrike" cap="none">
                <a:solidFill>
                  <a:schemeClr val="dk1"/>
                </a:solidFill>
                <a:latin typeface="Calibri"/>
                <a:ea typeface="Calibri"/>
                <a:cs typeface="Calibri"/>
                <a:sym typeface="Calibri"/>
              </a:rPr>
              <a:t>here is no extra payment (eg penalty rate) for not getting a meal break.</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Breaks between shifts</a:t>
            </a:r>
            <a:endParaRPr b="1"/>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Employees have to get a minimum break of 12 hours between finishing work on one day and starting work the next day.</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An employer and employee can agree to reduce the break to between 10 and 12 hours.</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If an employee doesn't get a break between shifts</a:t>
            </a:r>
            <a:endParaRPr b="1"/>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When employees don't get a 12 hour break between shifts and they start at their normal shift time the next day they get paid:</a:t>
            </a:r>
            <a:endParaRPr/>
          </a:p>
          <a:p>
            <a:pPr marL="457200" marR="0" lvl="0" indent="-285750" algn="l" rtl="0">
              <a:spcBef>
                <a:spcPts val="0"/>
              </a:spcBef>
              <a:spcAft>
                <a:spcPts val="0"/>
              </a:spcAft>
              <a:buClr>
                <a:schemeClr val="dk1"/>
              </a:buClr>
              <a:buSzPts val="900"/>
              <a:buFont typeface="Calibri"/>
              <a:buChar char="●"/>
            </a:pPr>
            <a:r>
              <a:rPr lang="en" sz="1200" b="0" i="0" u="none" strike="noStrike" cap="none">
                <a:solidFill>
                  <a:schemeClr val="dk1"/>
                </a:solidFill>
                <a:latin typeface="Calibri"/>
                <a:ea typeface="Calibri"/>
                <a:cs typeface="Calibri"/>
                <a:sym typeface="Calibri"/>
              </a:rPr>
              <a:t>double time for the hours they work, until they are released from duty to have a 12 hour break between shifts and</a:t>
            </a:r>
            <a:endParaRPr sz="1200" b="0" i="0" u="none" strike="noStrike" cap="none">
              <a:solidFill>
                <a:schemeClr val="dk1"/>
              </a:solidFill>
              <a:latin typeface="Calibri"/>
              <a:ea typeface="Calibri"/>
              <a:cs typeface="Calibri"/>
              <a:sym typeface="Calibri"/>
            </a:endParaRPr>
          </a:p>
          <a:p>
            <a:pPr marL="457200" marR="0" lvl="0" indent="-285750" algn="l" rtl="0">
              <a:spcBef>
                <a:spcPts val="0"/>
              </a:spcBef>
              <a:spcAft>
                <a:spcPts val="0"/>
              </a:spcAft>
              <a:buClr>
                <a:schemeClr val="dk1"/>
              </a:buClr>
              <a:buSzPts val="900"/>
              <a:buFont typeface="Calibri"/>
              <a:buChar char="●"/>
            </a:pPr>
            <a:r>
              <a:rPr lang="en" sz="1200" b="0" i="0" u="none" strike="noStrike" cap="none">
                <a:solidFill>
                  <a:schemeClr val="dk1"/>
                </a:solidFill>
                <a:latin typeface="Calibri"/>
                <a:ea typeface="Calibri"/>
                <a:cs typeface="Calibri"/>
                <a:sym typeface="Calibri"/>
              </a:rPr>
              <a:t>when they eventually get their break between shifts, the ordinary hourly pay rate for any ordinary hours they don't work because they are taking the break.</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When employees get a 12 hour break between shifts but start work later than their normal shift the next day so they get a break they get paid:</a:t>
            </a:r>
            <a:endParaRPr/>
          </a:p>
          <a:p>
            <a:pPr marL="457200" marR="0" lvl="0" indent="-285750" algn="l" rtl="0">
              <a:spcBef>
                <a:spcPts val="0"/>
              </a:spcBef>
              <a:spcAft>
                <a:spcPts val="0"/>
              </a:spcAft>
              <a:buClr>
                <a:schemeClr val="dk1"/>
              </a:buClr>
              <a:buSzPts val="900"/>
              <a:buFont typeface="Calibri"/>
              <a:buChar char="●"/>
            </a:pPr>
            <a:r>
              <a:rPr lang="en" sz="1200" b="0" i="0" u="none" strike="noStrike" cap="none">
                <a:solidFill>
                  <a:schemeClr val="dk1"/>
                </a:solidFill>
                <a:latin typeface="Calibri"/>
                <a:ea typeface="Calibri"/>
                <a:cs typeface="Calibri"/>
                <a:sym typeface="Calibri"/>
              </a:rPr>
              <a:t>for all the hours they work</a:t>
            </a:r>
            <a:endParaRPr/>
          </a:p>
          <a:p>
            <a:pPr marL="457200" marR="0" lvl="0" indent="-285750" algn="l" rtl="0">
              <a:spcBef>
                <a:spcPts val="0"/>
              </a:spcBef>
              <a:spcAft>
                <a:spcPts val="0"/>
              </a:spcAft>
              <a:buClr>
                <a:schemeClr val="dk1"/>
              </a:buClr>
              <a:buSzPts val="900"/>
              <a:buFont typeface="Calibri"/>
              <a:buChar char="●"/>
            </a:pPr>
            <a:r>
              <a:rPr lang="en" sz="1200" b="0" i="0" u="none" strike="noStrike" cap="none">
                <a:solidFill>
                  <a:schemeClr val="dk1"/>
                </a:solidFill>
                <a:latin typeface="Calibri"/>
                <a:ea typeface="Calibri"/>
                <a:cs typeface="Calibri"/>
                <a:sym typeface="Calibri"/>
              </a:rPr>
              <a:t>the ordinary pay rate for the hours between when they were originally rostered to start work and when they actually started work.</a:t>
            </a:r>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p:txBody>
      </p:sp>
      <p:sp>
        <p:nvSpPr>
          <p:cNvPr id="236" name="Google Shape;236;g3cf1838d69_4_41:notes"/>
          <p:cNvSpPr txBox="1">
            <a:spLocks noGrp="1"/>
          </p:cNvSpPr>
          <p:nvPr>
            <p:ph type="sldNum" idx="12"/>
          </p:nvPr>
        </p:nvSpPr>
        <p:spPr>
          <a:xfrm>
            <a:off x="3884620" y="8685224"/>
            <a:ext cx="2971806" cy="45720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63928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cf1838d69_4_48: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3cf1838d69_4_48:notes"/>
          <p:cNvSpPr txBox="1">
            <a:spLocks noGrp="1"/>
          </p:cNvSpPr>
          <p:nvPr>
            <p:ph type="body" idx="1"/>
          </p:nvPr>
        </p:nvSpPr>
        <p:spPr>
          <a:xfrm>
            <a:off x="685802" y="4343406"/>
            <a:ext cx="5486410" cy="41148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4" name="Google Shape;244;g3cf1838d69_4_48:notes"/>
          <p:cNvSpPr txBox="1">
            <a:spLocks noGrp="1"/>
          </p:cNvSpPr>
          <p:nvPr>
            <p:ph type="sldNum" idx="12"/>
          </p:nvPr>
        </p:nvSpPr>
        <p:spPr>
          <a:xfrm>
            <a:off x="3884620" y="8685224"/>
            <a:ext cx="2971806" cy="45720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78251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cf1838d69_4_5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3cf1838d69_4_53:notes"/>
          <p:cNvSpPr txBox="1">
            <a:spLocks noGrp="1"/>
          </p:cNvSpPr>
          <p:nvPr>
            <p:ph type="body" idx="1"/>
          </p:nvPr>
        </p:nvSpPr>
        <p:spPr>
          <a:xfrm>
            <a:off x="685802" y="4343406"/>
            <a:ext cx="5486410" cy="41148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There’s no right or wrong answer when it comes to telling people at work about your mental health condition. Whether you choose to tell others can depend on how much your condition affects your role, the amount of support you have outside the workplace and your relationships with your colleagues.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Disclosure tool - </a:t>
            </a:r>
            <a:r>
              <a:rPr lang="en" sz="1200" b="0" i="0" u="sng" strike="noStrike" cap="none">
                <a:solidFill>
                  <a:schemeClr val="hlink"/>
                </a:solidFill>
                <a:latin typeface="Calibri"/>
                <a:ea typeface="Calibri"/>
                <a:cs typeface="Calibri"/>
                <a:sym typeface="Calibri"/>
                <a:hlinkClick r:id="rId3"/>
              </a:rPr>
              <a:t>https://www.headsup.org.au/your-mental-health/talking-about-a-mental-health-condition-at-work/disclosure-tool</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51" name="Google Shape;251;g3cf1838d69_4_53:notes"/>
          <p:cNvSpPr txBox="1">
            <a:spLocks noGrp="1"/>
          </p:cNvSpPr>
          <p:nvPr>
            <p:ph type="sldNum" idx="12"/>
          </p:nvPr>
        </p:nvSpPr>
        <p:spPr>
          <a:xfrm>
            <a:off x="3884620" y="8685224"/>
            <a:ext cx="2971806" cy="45720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40619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3: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SPEAKER’S DISCUSSION POINTS</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The law says that your employer must do all they can to ensure your job does not hurt you or make you sick. These laws are generally called the work health and safety (WHS) laws. </a:t>
            </a:r>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However, the laws also say that workers have responsibilities to: take reasonable care of themselves, as well as others. </a:t>
            </a:r>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6" name="Google Shape;176;p3: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cf1838d69_4_61: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3cf1838d69_4_61:notes"/>
          <p:cNvSpPr txBox="1">
            <a:spLocks noGrp="1"/>
          </p:cNvSpPr>
          <p:nvPr>
            <p:ph type="body" idx="1"/>
          </p:nvPr>
        </p:nvSpPr>
        <p:spPr>
          <a:xfrm>
            <a:off x="685802" y="4343406"/>
            <a:ext cx="5486410" cy="41148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ACTION</a:t>
            </a:r>
            <a:r>
              <a:rPr lang="en" sz="1200" b="0" i="0" u="none" strike="noStrike" cap="none">
                <a:solidFill>
                  <a:schemeClr val="dk1"/>
                </a:solidFill>
                <a:latin typeface="Calibri"/>
                <a:ea typeface="Calibri"/>
                <a:cs typeface="Calibri"/>
                <a:sym typeface="Calibri"/>
              </a:rPr>
              <a:t> – hand out spot the hazard handout </a:t>
            </a:r>
            <a:r>
              <a:rPr lang="en" sz="1200" b="0" i="1" u="none" strike="noStrike" cap="none">
                <a:solidFill>
                  <a:schemeClr val="dk1"/>
                </a:solidFill>
                <a:latin typeface="Calibri"/>
                <a:ea typeface="Calibri"/>
                <a:cs typeface="Calibri"/>
                <a:sym typeface="Calibri"/>
              </a:rPr>
              <a:t>(</a:t>
            </a:r>
            <a:r>
              <a:rPr lang="en" sz="1200" i="1">
                <a:solidFill>
                  <a:schemeClr val="dk1"/>
                </a:solidFill>
                <a:latin typeface="Calibri"/>
                <a:ea typeface="Calibri"/>
                <a:cs typeface="Calibri"/>
                <a:sym typeface="Calibri"/>
              </a:rPr>
              <a:t>go to SafeWork NSW website, Young Worker toolkit, Educator section, below the presentation) </a:t>
            </a:r>
            <a:endParaRPr i="1"/>
          </a:p>
          <a:p>
            <a:pPr marL="0" marR="0" lvl="0" indent="0" algn="l" rtl="0">
              <a:spcBef>
                <a:spcPts val="0"/>
              </a:spcBef>
              <a:spcAft>
                <a:spcPts val="0"/>
              </a:spcAft>
              <a:buNone/>
            </a:pPr>
            <a:endParaRPr sz="1200" b="0" i="0" u="none" strike="noStrike" cap="none">
              <a:solidFill>
                <a:schemeClr val="dk1"/>
              </a:solidFill>
              <a:highlight>
                <a:srgbClr val="FFFF00"/>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b="0" i="0" u="none" strike="noStrike" cap="none">
                <a:solidFill>
                  <a:schemeClr val="dk1"/>
                </a:solidFill>
                <a:highlight>
                  <a:schemeClr val="lt1"/>
                </a:highlight>
                <a:latin typeface="Calibri"/>
                <a:ea typeface="Calibri"/>
                <a:cs typeface="Calibri"/>
                <a:sym typeface="Calibri"/>
              </a:rPr>
              <a:t>Question - How many hazards can you find?</a:t>
            </a:r>
            <a:endParaRPr>
              <a:highlight>
                <a:schemeClr val="lt1"/>
              </a:highlight>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b="0" i="0" u="none" strike="noStrike" cap="none">
                <a:solidFill>
                  <a:schemeClr val="dk1"/>
                </a:solidFill>
                <a:highlight>
                  <a:schemeClr val="lt1"/>
                </a:highlight>
                <a:latin typeface="Calibri"/>
                <a:ea typeface="Calibri"/>
                <a:cs typeface="Calibri"/>
                <a:sym typeface="Calibri"/>
              </a:rPr>
              <a:t>Answer - </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Tractor is turned on without a driver in the seat.</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Farmer not wearing his protective clothing when pouring the chemicals which are also spilling.</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Farmer standing on wobbly pipes. </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The long pipe he is holding is too close to power lines.</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Driver has only one hand on the wheel and he is not wearing hearing protection. </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Child sitting on the guard. </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Tractor has no Roll-over Protective Structure (ROPS). </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No guards on slasher and power take-off (PTO). </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Farmers smoking near petrol. </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Farmer sitting on the truck smoking while grain is being unloaded.</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Hazardous chemicals are not locked away.</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Sheep in overfilled pen with farmer working inside. </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Rubbish on ground.</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Incorrect use of quad bike: farmer carrying a child as a passenger and a big, heavy tank on the back. He is not wearing a helmet. </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Farmer in the silo. </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Unguarded drive pulleys on the auger. </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Farmer standing over the power take-off shaft. </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He is also not wearing the correct clothing for sun protection.</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Farmer standing on wobbly surface using a chainsaw. </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He is underneath the tree he is cutting. </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He is not wearing safety gear. </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Unguarded post hole digger/driver. </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Small children wandered off with no adult supervision, playing near the edge of the dam.</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Farmer is not bending or lifting properly and has his back turned to the angry bull.</a:t>
            </a:r>
            <a:endParaRPr>
              <a:highlight>
                <a:schemeClr val="lt1"/>
              </a:highlight>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highlight>
                  <a:schemeClr val="lt1"/>
                </a:highlight>
                <a:latin typeface="Calibri"/>
                <a:ea typeface="Calibri"/>
                <a:cs typeface="Calibri"/>
                <a:sym typeface="Calibri"/>
              </a:rPr>
              <a:t>Open hatch on silo. Child climbing ladder. Ladder is not secured and doesn’t stop access to it.</a:t>
            </a:r>
            <a:endParaRPr>
              <a:highlight>
                <a:schemeClr val="lt1"/>
              </a:highlight>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highlight>
                <a:schemeClr val="lt1"/>
              </a:highlight>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highlight>
                  <a:schemeClr val="lt1"/>
                </a:highlight>
                <a:latin typeface="Calibri"/>
                <a:ea typeface="Calibri"/>
                <a:cs typeface="Calibri"/>
                <a:sym typeface="Calibri"/>
              </a:rPr>
              <a:t>Now introduce the hierarchy of controls (slide 10) and you could workshop with one of the hazards identified. Or you could use the example in the speaker notes </a:t>
            </a:r>
            <a:r>
              <a:rPr lang="en" sz="1200">
                <a:solidFill>
                  <a:schemeClr val="dk1"/>
                </a:solidFill>
                <a:highlight>
                  <a:schemeClr val="lt1"/>
                </a:highlight>
                <a:latin typeface="Calibri"/>
                <a:ea typeface="Calibri"/>
                <a:cs typeface="Calibri"/>
                <a:sym typeface="Calibri"/>
              </a:rPr>
              <a:t>in</a:t>
            </a:r>
            <a:r>
              <a:rPr lang="en" sz="1200" b="0" i="0" u="none" strike="noStrike" cap="none">
                <a:solidFill>
                  <a:schemeClr val="dk1"/>
                </a:solidFill>
                <a:highlight>
                  <a:schemeClr val="lt1"/>
                </a:highlight>
                <a:latin typeface="Calibri"/>
                <a:ea typeface="Calibri"/>
                <a:cs typeface="Calibri"/>
                <a:sym typeface="Calibri"/>
              </a:rPr>
              <a:t> slide</a:t>
            </a:r>
            <a:r>
              <a:rPr lang="en" sz="1200">
                <a:solidFill>
                  <a:schemeClr val="dk1"/>
                </a:solidFill>
                <a:highlight>
                  <a:schemeClr val="lt1"/>
                </a:highlight>
                <a:latin typeface="Calibri"/>
                <a:ea typeface="Calibri"/>
                <a:cs typeface="Calibri"/>
                <a:sym typeface="Calibri"/>
              </a:rPr>
              <a:t> 10.</a:t>
            </a:r>
            <a:endParaRPr>
              <a:highlight>
                <a:schemeClr val="lt1"/>
              </a:highlight>
            </a:endParaRPr>
          </a:p>
        </p:txBody>
      </p:sp>
      <p:sp>
        <p:nvSpPr>
          <p:cNvPr id="261" name="Google Shape;261;g3cf1838d69_4_61:notes"/>
          <p:cNvSpPr txBox="1">
            <a:spLocks noGrp="1"/>
          </p:cNvSpPr>
          <p:nvPr>
            <p:ph type="sldNum" idx="12"/>
          </p:nvPr>
        </p:nvSpPr>
        <p:spPr>
          <a:xfrm>
            <a:off x="3884620" y="8685224"/>
            <a:ext cx="2971806" cy="45720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02717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cf1838d69_4_67: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3cf1838d69_4_67:notes"/>
          <p:cNvSpPr txBox="1">
            <a:spLocks noGrp="1"/>
          </p:cNvSpPr>
          <p:nvPr>
            <p:ph type="body" idx="1"/>
          </p:nvPr>
        </p:nvSpPr>
        <p:spPr>
          <a:xfrm>
            <a:off x="685802" y="4343406"/>
            <a:ext cx="5486410" cy="41148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SPEAKER’S DISCUSSION POINTS</a:t>
            </a:r>
            <a:endParaRPr/>
          </a:p>
          <a:p>
            <a:pPr marL="0" marR="0" lvl="0" indent="0" algn="l" rtl="0">
              <a:spcBef>
                <a:spcPts val="0"/>
              </a:spcBef>
              <a:spcAft>
                <a:spcPts val="0"/>
              </a:spcAft>
              <a:buNone/>
            </a:pPr>
            <a:r>
              <a:rPr lang="en" sz="1200" i="0" u="none" strike="noStrike" cap="none">
                <a:solidFill>
                  <a:schemeClr val="dk1"/>
                </a:solidFill>
                <a:latin typeface="Calibri"/>
                <a:ea typeface="Calibri"/>
                <a:cs typeface="Calibri"/>
                <a:sym typeface="Calibri"/>
              </a:rPr>
              <a:t>Walk through an example </a:t>
            </a:r>
            <a:endParaRPr sz="1200">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Slips, trips and falls</a:t>
            </a:r>
            <a:endParaRPr sz="1200">
              <a:latin typeface="Calibri"/>
              <a:ea typeface="Calibri"/>
              <a:cs typeface="Calibri"/>
              <a:sym typeface="Calibri"/>
            </a:endParaRPr>
          </a:p>
          <a:p>
            <a:pPr marL="0" marR="0" lvl="0" indent="0" algn="l" rtl="0">
              <a:spcBef>
                <a:spcPts val="0"/>
              </a:spcBef>
              <a:spcAft>
                <a:spcPts val="0"/>
              </a:spcAft>
              <a:buNone/>
            </a:pPr>
            <a:r>
              <a:rPr lang="en" sz="1200">
                <a:solidFill>
                  <a:schemeClr val="dk1"/>
                </a:solidFill>
                <a:highlight>
                  <a:srgbClr val="FFFFFF"/>
                </a:highlight>
                <a:latin typeface="Calibri"/>
                <a:ea typeface="Calibri"/>
                <a:cs typeface="Calibri"/>
                <a:sym typeface="Calibri"/>
              </a:rPr>
              <a:t>Slips occur when a person's foot loses traction with the ground surface, trips occur when a person unexpectedly catches their foot on an object or surface. Falls may result from a slip or trip but many occur during falls from low heights or into a hole, ditch or body of water.</a:t>
            </a:r>
            <a:endParaRPr sz="1200" b="1">
              <a:solidFill>
                <a:schemeClr val="dk1"/>
              </a:solidFill>
              <a:latin typeface="Calibri"/>
              <a:ea typeface="Calibri"/>
              <a:cs typeface="Calibri"/>
              <a:sym typeface="Calibri"/>
            </a:endParaRPr>
          </a:p>
          <a:p>
            <a:pPr marL="0" marR="0" lvl="0" indent="0" algn="l" rtl="0">
              <a:spcBef>
                <a:spcPts val="0"/>
              </a:spcBef>
              <a:spcAft>
                <a:spcPts val="0"/>
              </a:spcAft>
              <a:buNone/>
            </a:pPr>
            <a:endParaRPr sz="1200" b="1">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Risk</a:t>
            </a:r>
            <a:endParaRPr sz="1200">
              <a:latin typeface="Calibri"/>
              <a:ea typeface="Calibri"/>
              <a:cs typeface="Calibri"/>
              <a:sym typeface="Calibri"/>
            </a:endParaRPr>
          </a:p>
          <a:p>
            <a:pPr marL="0" marR="0" lvl="0" indent="0" algn="l" rtl="0">
              <a:spcBef>
                <a:spcPts val="0"/>
              </a:spcBef>
              <a:spcAft>
                <a:spcPts val="0"/>
              </a:spcAft>
              <a:buNone/>
            </a:pPr>
            <a:r>
              <a:rPr lang="en" sz="1200">
                <a:solidFill>
                  <a:schemeClr val="dk1"/>
                </a:solidFill>
                <a:highlight>
                  <a:srgbClr val="FFFFFF"/>
                </a:highlight>
                <a:latin typeface="Calibri"/>
                <a:ea typeface="Calibri"/>
                <a:cs typeface="Calibri"/>
                <a:sym typeface="Calibri"/>
              </a:rPr>
              <a:t>Slips and trips result in thousands of injuries each year with the most common injuries being musculoskeletal. Cuts, bruises, fractures, dislocations and more serious injuries also occur.</a:t>
            </a:r>
            <a:endParaRPr sz="1200" b="1">
              <a:solidFill>
                <a:schemeClr val="dk1"/>
              </a:solidFill>
              <a:latin typeface="Calibri"/>
              <a:ea typeface="Calibri"/>
              <a:cs typeface="Calibri"/>
              <a:sym typeface="Calibri"/>
            </a:endParaRPr>
          </a:p>
          <a:p>
            <a:pPr marL="0" marR="0" lvl="0" indent="0" algn="l" rtl="0">
              <a:spcBef>
                <a:spcPts val="0"/>
              </a:spcBef>
              <a:spcAft>
                <a:spcPts val="0"/>
              </a:spcAft>
              <a:buNone/>
            </a:pPr>
            <a:endParaRPr sz="1200" b="1">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Remedy</a:t>
            </a:r>
            <a:endParaRPr sz="1200">
              <a:latin typeface="Calibri"/>
              <a:ea typeface="Calibri"/>
              <a:cs typeface="Calibri"/>
              <a:sym typeface="Calibri"/>
            </a:endParaRPr>
          </a:p>
          <a:p>
            <a:pPr marL="0" marR="0" lvl="0" indent="0" algn="l" rtl="0">
              <a:spcBef>
                <a:spcPts val="0"/>
              </a:spcBef>
              <a:spcAft>
                <a:spcPts val="0"/>
              </a:spcAft>
              <a:buNone/>
            </a:pPr>
            <a:r>
              <a:rPr lang="en" sz="1200">
                <a:solidFill>
                  <a:schemeClr val="dk1"/>
                </a:solidFill>
                <a:highlight>
                  <a:srgbClr val="FFFFFF"/>
                </a:highlight>
                <a:latin typeface="Calibri"/>
                <a:ea typeface="Calibri"/>
                <a:cs typeface="Calibri"/>
                <a:sym typeface="Calibri"/>
              </a:rPr>
              <a:t>Using a hazard identification and risk management process the hierarchy of controls can mitigate risks involved with slips, trips and falls at every level. For example;</a:t>
            </a:r>
            <a:endParaRPr sz="1200">
              <a:solidFill>
                <a:schemeClr val="dk1"/>
              </a:solidFill>
              <a:highlight>
                <a:srgbClr val="FFFFFF"/>
              </a:highlight>
              <a:latin typeface="Calibri"/>
              <a:ea typeface="Calibri"/>
              <a:cs typeface="Calibri"/>
              <a:sym typeface="Calibri"/>
            </a:endParaRPr>
          </a:p>
          <a:p>
            <a:pPr marL="0" marR="0" lvl="0" indent="0" algn="l" rtl="0">
              <a:spcBef>
                <a:spcPts val="0"/>
              </a:spcBef>
              <a:spcAft>
                <a:spcPts val="0"/>
              </a:spcAft>
              <a:buNone/>
            </a:pPr>
            <a:endParaRPr>
              <a:solidFill>
                <a:schemeClr val="dk1"/>
              </a:solidFill>
              <a:highlight>
                <a:srgbClr val="FFFFFF"/>
              </a:highlight>
              <a:latin typeface="Raleway"/>
              <a:ea typeface="Raleway"/>
              <a:cs typeface="Raleway"/>
              <a:sym typeface="Raleway"/>
            </a:endParaRPr>
          </a:p>
          <a:p>
            <a:pPr marL="457200" marR="0" lvl="0" indent="0" algn="l" rtl="0">
              <a:spcBef>
                <a:spcPts val="0"/>
              </a:spcBef>
              <a:spcAft>
                <a:spcPts val="0"/>
              </a:spcAft>
              <a:buNone/>
            </a:pPr>
            <a:r>
              <a:rPr lang="en" sz="1200" i="0" u="none" strike="noStrike" cap="none">
                <a:solidFill>
                  <a:schemeClr val="dk1"/>
                </a:solidFill>
                <a:latin typeface="Calibri"/>
                <a:ea typeface="Calibri"/>
                <a:cs typeface="Calibri"/>
                <a:sym typeface="Calibri"/>
              </a:rPr>
              <a:t>Hierarchy of Control</a:t>
            </a:r>
            <a:endParaRPr/>
          </a:p>
          <a:p>
            <a:pPr marL="457200" marR="0" lvl="0" indent="0" algn="l" rtl="0">
              <a:spcBef>
                <a:spcPts val="0"/>
              </a:spcBef>
              <a:spcAft>
                <a:spcPts val="0"/>
              </a:spcAft>
              <a:buNone/>
            </a:pPr>
            <a:r>
              <a:rPr lang="en" sz="1200" b="0" i="1" u="none" strike="noStrike" cap="none">
                <a:solidFill>
                  <a:schemeClr val="dk1"/>
                </a:solidFill>
                <a:latin typeface="Calibri"/>
                <a:ea typeface="Calibri"/>
                <a:cs typeface="Calibri"/>
                <a:sym typeface="Calibri"/>
              </a:rPr>
              <a:t>Eliminate the hazard  </a:t>
            </a:r>
            <a:endParaRPr sz="1200" i="1">
              <a:solidFill>
                <a:schemeClr val="dk1"/>
              </a:solidFill>
              <a:latin typeface="Calibri"/>
              <a:ea typeface="Calibri"/>
              <a:cs typeface="Calibri"/>
              <a:sym typeface="Calibri"/>
            </a:endParaRPr>
          </a:p>
          <a:p>
            <a:pPr marL="45720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Remove slip and trip hazards at the design stage such as eliminating changes in floor levels and installing more power outlets to avoid trailing cords.</a:t>
            </a:r>
            <a:endParaRPr/>
          </a:p>
          <a:p>
            <a:pPr marL="45720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None/>
            </a:pPr>
            <a:r>
              <a:rPr lang="en" sz="1200" b="0" i="1" u="none" strike="noStrike" cap="none">
                <a:solidFill>
                  <a:schemeClr val="dk1"/>
                </a:solidFill>
                <a:latin typeface="Calibri"/>
                <a:ea typeface="Calibri"/>
                <a:cs typeface="Calibri"/>
                <a:sym typeface="Calibri"/>
              </a:rPr>
              <a:t>Substitution</a:t>
            </a:r>
            <a:r>
              <a:rPr lang="en" sz="1200" b="0" i="0" u="none" strike="noStrike" cap="none">
                <a:solidFill>
                  <a:schemeClr val="dk1"/>
                </a:solidFill>
                <a:latin typeface="Calibri"/>
                <a:ea typeface="Calibri"/>
                <a:cs typeface="Calibri"/>
                <a:sym typeface="Calibri"/>
              </a:rPr>
              <a:t> </a:t>
            </a:r>
            <a:endParaRPr sz="1200" i="1">
              <a:solidFill>
                <a:schemeClr val="dk1"/>
              </a:solidFill>
              <a:latin typeface="Calibri"/>
              <a:ea typeface="Calibri"/>
              <a:cs typeface="Calibri"/>
              <a:sym typeface="Calibri"/>
            </a:endParaRPr>
          </a:p>
          <a:p>
            <a:pPr marL="45720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Replace flooring with a more slip-resistant surface. </a:t>
            </a:r>
            <a:endParaRPr sz="12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None/>
            </a:pPr>
            <a:endParaRPr sz="1200">
              <a:solidFill>
                <a:schemeClr val="dk1"/>
              </a:solidFill>
              <a:latin typeface="Calibri"/>
              <a:ea typeface="Calibri"/>
              <a:cs typeface="Calibri"/>
              <a:sym typeface="Calibri"/>
            </a:endParaRPr>
          </a:p>
          <a:p>
            <a:pPr marL="457200" marR="0" lvl="0" indent="0" algn="l" rtl="0">
              <a:spcBef>
                <a:spcPts val="0"/>
              </a:spcBef>
              <a:spcAft>
                <a:spcPts val="0"/>
              </a:spcAft>
              <a:buNone/>
            </a:pPr>
            <a:r>
              <a:rPr lang="en" sz="1200" b="0" i="1" u="none" strike="noStrike" cap="none">
                <a:solidFill>
                  <a:schemeClr val="dk1"/>
                </a:solidFill>
                <a:latin typeface="Calibri"/>
                <a:ea typeface="Calibri"/>
                <a:cs typeface="Calibri"/>
                <a:sym typeface="Calibri"/>
              </a:rPr>
              <a:t>Isolation</a:t>
            </a:r>
            <a:r>
              <a:rPr lang="en"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Prevent access to high risk areas, for example cordon off wet floor areas while cleaning is in progress. </a:t>
            </a:r>
            <a:endParaRPr/>
          </a:p>
          <a:p>
            <a:pPr marL="45720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None/>
            </a:pPr>
            <a:r>
              <a:rPr lang="en" sz="1200" b="0" i="1" u="none" strike="noStrike" cap="none">
                <a:solidFill>
                  <a:schemeClr val="dk1"/>
                </a:solidFill>
                <a:latin typeface="Calibri"/>
                <a:ea typeface="Calibri"/>
                <a:cs typeface="Calibri"/>
                <a:sym typeface="Calibri"/>
              </a:rPr>
              <a:t>Engineering controls (redesign)  </a:t>
            </a:r>
            <a:endParaRPr sz="1200" b="0" i="1" u="none" strike="noStrike" cap="none">
              <a:solidFill>
                <a:schemeClr val="dk1"/>
              </a:solidFill>
              <a:latin typeface="Calibri"/>
              <a:ea typeface="Calibri"/>
              <a:cs typeface="Calibri"/>
              <a:sym typeface="Calibri"/>
            </a:endParaRPr>
          </a:p>
          <a:p>
            <a:pPr marL="45720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Apply floor treatments to increase slip resistance, Improve lighting, Stop leaks from equipment or pipes, Provide adequate drainage, Clearly mark edges of steps and any changes in floor heights.</a:t>
            </a:r>
            <a:endParaRPr/>
          </a:p>
          <a:p>
            <a:pPr marL="45720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None/>
            </a:pPr>
            <a:r>
              <a:rPr lang="en" sz="1200" b="0" i="1" u="none" strike="noStrike" cap="none">
                <a:solidFill>
                  <a:schemeClr val="dk1"/>
                </a:solidFill>
                <a:latin typeface="Calibri"/>
                <a:ea typeface="Calibri"/>
                <a:cs typeface="Calibri"/>
                <a:sym typeface="Calibri"/>
              </a:rPr>
              <a:t>Administrative controls </a:t>
            </a:r>
            <a:endParaRPr sz="1200" b="0" i="1" u="none" strike="noStrike" cap="none">
              <a:solidFill>
                <a:schemeClr val="dk1"/>
              </a:solidFill>
              <a:latin typeface="Calibri"/>
              <a:ea typeface="Calibri"/>
              <a:cs typeface="Calibri"/>
              <a:sym typeface="Calibri"/>
            </a:endParaRPr>
          </a:p>
          <a:p>
            <a:pPr marL="45720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Implement good housekeeping practices including keeping access ways clear and cleaning up spills promptly, Use signage to warn of wet or slippery areas, Provide training and supervision.</a:t>
            </a:r>
            <a:endParaRPr/>
          </a:p>
          <a:p>
            <a:pPr marL="457200" marR="0" lvl="0" indent="0" algn="l" rtl="0">
              <a:spcBef>
                <a:spcPts val="0"/>
              </a:spcBef>
              <a:spcAft>
                <a:spcPts val="0"/>
              </a:spcAft>
              <a:buNone/>
            </a:pPr>
            <a:endParaRPr sz="1200">
              <a:solidFill>
                <a:schemeClr val="dk1"/>
              </a:solidFill>
              <a:latin typeface="Calibri"/>
              <a:ea typeface="Calibri"/>
              <a:cs typeface="Calibri"/>
              <a:sym typeface="Calibri"/>
            </a:endParaRPr>
          </a:p>
          <a:p>
            <a:pPr marL="457200" marR="0" lvl="0" indent="0" algn="l" rtl="0">
              <a:spcBef>
                <a:spcPts val="0"/>
              </a:spcBef>
              <a:spcAft>
                <a:spcPts val="0"/>
              </a:spcAft>
              <a:buNone/>
            </a:pPr>
            <a:r>
              <a:rPr lang="en" sz="1200" b="0" i="1" u="none" strike="noStrike" cap="none">
                <a:solidFill>
                  <a:schemeClr val="dk1"/>
                </a:solidFill>
                <a:latin typeface="Calibri"/>
                <a:ea typeface="Calibri"/>
                <a:cs typeface="Calibri"/>
                <a:sym typeface="Calibri"/>
              </a:rPr>
              <a:t>Personal protective equipment</a:t>
            </a:r>
            <a:r>
              <a:rPr lang="en"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Wear slip-resistant footwear.</a:t>
            </a:r>
            <a:endParaRPr/>
          </a:p>
          <a:p>
            <a:pPr marL="0" marR="0" lvl="0" indent="0" algn="l" rtl="0">
              <a:spcBef>
                <a:spcPts val="0"/>
              </a:spcBef>
              <a:spcAft>
                <a:spcPts val="0"/>
              </a:spcAft>
              <a:buNone/>
            </a:pPr>
            <a:endParaRPr sz="1200" b="0" i="1"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Example sourced from Comcare </a:t>
            </a:r>
            <a:r>
              <a:rPr lang="en" sz="1200" b="0" i="0" u="sng" strike="noStrike" cap="none">
                <a:solidFill>
                  <a:schemeClr val="hlink"/>
                </a:solidFill>
                <a:latin typeface="Calibri"/>
                <a:ea typeface="Calibri"/>
                <a:cs typeface="Calibri"/>
                <a:sym typeface="Calibri"/>
                <a:hlinkClick r:id="rId3"/>
              </a:rPr>
              <a:t>https://www.comcare.gov.au/preventing/hazards/physical_hazards/slips,_trips_and_falls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68" name="Google Shape;268;g3cf1838d69_4_67:notes"/>
          <p:cNvSpPr txBox="1">
            <a:spLocks noGrp="1"/>
          </p:cNvSpPr>
          <p:nvPr>
            <p:ph type="sldNum" idx="12"/>
          </p:nvPr>
        </p:nvSpPr>
        <p:spPr>
          <a:xfrm>
            <a:off x="3884620" y="8685224"/>
            <a:ext cx="2971806" cy="45720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38338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cf1838d69_4_7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3cf1838d69_4_73:notes"/>
          <p:cNvSpPr txBox="1">
            <a:spLocks noGrp="1"/>
          </p:cNvSpPr>
          <p:nvPr>
            <p:ph type="body" idx="1"/>
          </p:nvPr>
        </p:nvSpPr>
        <p:spPr>
          <a:xfrm>
            <a:off x="685802" y="4343406"/>
            <a:ext cx="5486410" cy="41148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You can use these quotes to generate discussion and provoke questions.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Or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As an activity for the class</a:t>
            </a:r>
            <a:r>
              <a:rPr lang="en" sz="1200">
                <a:solidFill>
                  <a:schemeClr val="dk1"/>
                </a:solidFill>
                <a:latin typeface="Calibri"/>
                <a:ea typeface="Calibri"/>
                <a:cs typeface="Calibri"/>
                <a:sym typeface="Calibri"/>
              </a:rPr>
              <a:t>, ask w</a:t>
            </a:r>
            <a:r>
              <a:rPr lang="en" sz="1200" b="0" i="0" u="none" strike="noStrike" cap="none">
                <a:solidFill>
                  <a:schemeClr val="dk1"/>
                </a:solidFill>
                <a:latin typeface="Calibri"/>
                <a:ea typeface="Calibri"/>
                <a:cs typeface="Calibri"/>
                <a:sym typeface="Calibri"/>
              </a:rPr>
              <a:t>hat they would do in these situations, knowing what you know now?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Comments sourced from - </a:t>
            </a:r>
            <a:r>
              <a:rPr lang="en" sz="1200" b="0" i="0" u="sng" strike="noStrike" cap="none">
                <a:solidFill>
                  <a:schemeClr val="hlink"/>
                </a:solidFill>
                <a:latin typeface="Calibri"/>
                <a:ea typeface="Calibri"/>
                <a:cs typeface="Calibri"/>
                <a:sym typeface="Calibri"/>
                <a:hlinkClick r:id="rId3"/>
              </a:rPr>
              <a:t>http://www.youngworkers.org.au/publications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5" name="Google Shape;275;g3cf1838d69_4_73:notes"/>
          <p:cNvSpPr txBox="1">
            <a:spLocks noGrp="1"/>
          </p:cNvSpPr>
          <p:nvPr>
            <p:ph type="sldNum" idx="12"/>
          </p:nvPr>
        </p:nvSpPr>
        <p:spPr>
          <a:xfrm>
            <a:off x="3884620" y="8685224"/>
            <a:ext cx="2971806" cy="45720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46548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cf1838d69_4_84: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3cf1838d69_4_84:notes"/>
          <p:cNvSpPr txBox="1">
            <a:spLocks noGrp="1"/>
          </p:cNvSpPr>
          <p:nvPr>
            <p:ph type="body" idx="1"/>
          </p:nvPr>
        </p:nvSpPr>
        <p:spPr>
          <a:xfrm>
            <a:off x="685802" y="4343406"/>
            <a:ext cx="5486410" cy="41148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87" name="Google Shape;287;g3cf1838d69_4_84:notes"/>
          <p:cNvSpPr txBox="1">
            <a:spLocks noGrp="1"/>
          </p:cNvSpPr>
          <p:nvPr>
            <p:ph type="sldNum" idx="12"/>
          </p:nvPr>
        </p:nvSpPr>
        <p:spPr>
          <a:xfrm>
            <a:off x="3884620" y="8685224"/>
            <a:ext cx="2971806" cy="45720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8031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55091083f_2_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55091083f_2_0:notes"/>
          <p:cNvSpPr txBox="1">
            <a:spLocks noGrp="1"/>
          </p:cNvSpPr>
          <p:nvPr>
            <p:ph type="body" idx="1"/>
          </p:nvPr>
        </p:nvSpPr>
        <p:spPr>
          <a:xfrm>
            <a:off x="680562" y="4721186"/>
            <a:ext cx="5444400" cy="4472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AU" b="1"/>
              <a:t>SPEAKER’S DISCUSSION POINTS</a:t>
            </a:r>
            <a:endParaRPr b="1"/>
          </a:p>
          <a:p>
            <a:pPr marL="0" lvl="0" indent="0" algn="l" rtl="0">
              <a:lnSpc>
                <a:spcPct val="115000"/>
              </a:lnSpc>
              <a:spcBef>
                <a:spcPts val="0"/>
              </a:spcBef>
              <a:spcAft>
                <a:spcPts val="0"/>
              </a:spcAft>
              <a:buClr>
                <a:schemeClr val="dk1"/>
              </a:buClr>
              <a:buSzPts val="1100"/>
              <a:buFont typeface="Arial"/>
              <a:buNone/>
            </a:pPr>
            <a:r>
              <a:rPr lang="en-AU"/>
              <a:t>This includes -</a:t>
            </a:r>
            <a:endParaRPr/>
          </a:p>
          <a:p>
            <a:pPr marL="457200" lvl="0" indent="-285750" algn="l" rtl="0">
              <a:lnSpc>
                <a:spcPct val="115000"/>
              </a:lnSpc>
              <a:spcBef>
                <a:spcPts val="0"/>
              </a:spcBef>
              <a:spcAft>
                <a:spcPts val="0"/>
              </a:spcAft>
              <a:buSzPts val="900"/>
              <a:buFont typeface="Calibri"/>
              <a:buChar char="●"/>
            </a:pPr>
            <a:r>
              <a:rPr lang="en-AU"/>
              <a:t>Be fit and well enough to do your job</a:t>
            </a:r>
            <a:endParaRPr/>
          </a:p>
          <a:p>
            <a:pPr marL="457200" lvl="0" indent="-285750" algn="l" rtl="0">
              <a:lnSpc>
                <a:spcPct val="115000"/>
              </a:lnSpc>
              <a:spcBef>
                <a:spcPts val="0"/>
              </a:spcBef>
              <a:spcAft>
                <a:spcPts val="0"/>
              </a:spcAft>
              <a:buSzPts val="900"/>
              <a:buFont typeface="Calibri"/>
              <a:buChar char="●"/>
            </a:pPr>
            <a:r>
              <a:rPr lang="en-AU"/>
              <a:t>Do not place yourself at risk of injury (or someone else)</a:t>
            </a:r>
            <a:endParaRPr/>
          </a:p>
          <a:p>
            <a:pPr marL="457200" lvl="0" indent="-285750" algn="l" rtl="0">
              <a:lnSpc>
                <a:spcPct val="115000"/>
              </a:lnSpc>
              <a:spcBef>
                <a:spcPts val="0"/>
              </a:spcBef>
              <a:spcAft>
                <a:spcPts val="0"/>
              </a:spcAft>
              <a:buSzPts val="900"/>
              <a:buFont typeface="Calibri"/>
              <a:buChar char="●"/>
            </a:pPr>
            <a:r>
              <a:rPr lang="en-AU"/>
              <a:t>Report hazards, injuries, incidents</a:t>
            </a:r>
            <a:endParaRPr/>
          </a:p>
          <a:p>
            <a:pPr marL="457200" lvl="0" indent="-285750" algn="l" rtl="0">
              <a:lnSpc>
                <a:spcPct val="115000"/>
              </a:lnSpc>
              <a:spcBef>
                <a:spcPts val="0"/>
              </a:spcBef>
              <a:spcAft>
                <a:spcPts val="0"/>
              </a:spcAft>
              <a:buSzPts val="900"/>
              <a:buFont typeface="Calibri"/>
              <a:buChar char="●"/>
            </a:pPr>
            <a:r>
              <a:rPr lang="en-AU"/>
              <a:t>Read and understand the employer’s policy and procedures and follow them</a:t>
            </a:r>
            <a:endParaRPr/>
          </a:p>
          <a:p>
            <a:pPr marL="457200" lvl="0" indent="-285750" algn="l" rtl="0">
              <a:lnSpc>
                <a:spcPct val="115000"/>
              </a:lnSpc>
              <a:spcBef>
                <a:spcPts val="0"/>
              </a:spcBef>
              <a:spcAft>
                <a:spcPts val="0"/>
              </a:spcAft>
              <a:buSzPts val="900"/>
              <a:buFont typeface="Calibri"/>
              <a:buChar char="●"/>
            </a:pPr>
            <a:r>
              <a:rPr lang="en-AU"/>
              <a:t>Do the job safely, in accordance with your training, procedures and equipment manuals</a:t>
            </a:r>
            <a:endParaRPr/>
          </a:p>
          <a:p>
            <a:pPr marL="457200" lvl="0" indent="-285750" algn="l" rtl="0">
              <a:lnSpc>
                <a:spcPct val="115000"/>
              </a:lnSpc>
              <a:spcBef>
                <a:spcPts val="0"/>
              </a:spcBef>
              <a:spcAft>
                <a:spcPts val="0"/>
              </a:spcAft>
              <a:buSzPts val="900"/>
              <a:buFont typeface="Calibri"/>
              <a:buChar char="●"/>
            </a:pPr>
            <a:r>
              <a:rPr lang="en-AU"/>
              <a:t>If you are not sure about something, ask someone for help.</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AU"/>
              <a:t>NB: So the answer to the question in SLIDE 2: “Who is responsible?” is potentially both (the person who manages / owns the business and the young worker)</a:t>
            </a:r>
            <a:endParaRPr/>
          </a:p>
          <a:p>
            <a:pPr marL="0" lvl="0" indent="0" algn="l" rtl="0">
              <a:lnSpc>
                <a:spcPct val="115000"/>
              </a:lnSpc>
              <a:spcBef>
                <a:spcPts val="0"/>
              </a:spcBef>
              <a:spcAft>
                <a:spcPts val="0"/>
              </a:spcAft>
              <a:buClr>
                <a:schemeClr val="dk1"/>
              </a:buClr>
              <a:buSzPts val="1100"/>
              <a:buFont typeface="Arial"/>
              <a:buNone/>
            </a:pPr>
            <a:r>
              <a:rPr lang="en-AU"/>
              <a:t>Report any work health and safety issues to your:</a:t>
            </a:r>
            <a:endParaRPr/>
          </a:p>
          <a:p>
            <a:pPr marL="457200" lvl="0" indent="-285750" algn="l" rtl="0">
              <a:lnSpc>
                <a:spcPct val="115000"/>
              </a:lnSpc>
              <a:spcBef>
                <a:spcPts val="0"/>
              </a:spcBef>
              <a:spcAft>
                <a:spcPts val="0"/>
              </a:spcAft>
              <a:buSzPts val="900"/>
              <a:buFont typeface="Calibri"/>
              <a:buChar char="●"/>
            </a:pPr>
            <a:r>
              <a:rPr lang="en-AU"/>
              <a:t>employer</a:t>
            </a:r>
            <a:endParaRPr/>
          </a:p>
          <a:p>
            <a:pPr marL="457200" lvl="0" indent="-285750" algn="l" rtl="0">
              <a:lnSpc>
                <a:spcPct val="115000"/>
              </a:lnSpc>
              <a:spcBef>
                <a:spcPts val="0"/>
              </a:spcBef>
              <a:spcAft>
                <a:spcPts val="0"/>
              </a:spcAft>
              <a:buSzPts val="900"/>
              <a:buFont typeface="Calibri"/>
              <a:buChar char="●"/>
            </a:pPr>
            <a:r>
              <a:rPr lang="en-AU"/>
              <a:t>host employer</a:t>
            </a:r>
            <a:endParaRPr/>
          </a:p>
          <a:p>
            <a:pPr marL="457200" lvl="0" indent="-285750" algn="l" rtl="0">
              <a:lnSpc>
                <a:spcPct val="115000"/>
              </a:lnSpc>
              <a:spcBef>
                <a:spcPts val="0"/>
              </a:spcBef>
              <a:spcAft>
                <a:spcPts val="0"/>
              </a:spcAft>
              <a:buSzPts val="900"/>
              <a:buFont typeface="Calibri"/>
              <a:buChar char="●"/>
            </a:pPr>
            <a:r>
              <a:rPr lang="en-AU"/>
              <a:t>labour hire company</a:t>
            </a:r>
            <a:endParaRPr/>
          </a:p>
          <a:p>
            <a:pPr marL="457200" lvl="0" indent="-285750" algn="l" rtl="0">
              <a:lnSpc>
                <a:spcPct val="115000"/>
              </a:lnSpc>
              <a:spcBef>
                <a:spcPts val="0"/>
              </a:spcBef>
              <a:spcAft>
                <a:spcPts val="0"/>
              </a:spcAft>
              <a:buSzPts val="900"/>
              <a:buFont typeface="Calibri"/>
              <a:buChar char="●"/>
            </a:pPr>
            <a:r>
              <a:rPr lang="en-AU"/>
              <a:t>group training organisation</a:t>
            </a:r>
            <a:endParaRPr/>
          </a:p>
          <a:p>
            <a:pPr marL="457200" lvl="0" indent="-285750" algn="l" rtl="0">
              <a:lnSpc>
                <a:spcPct val="115000"/>
              </a:lnSpc>
              <a:spcBef>
                <a:spcPts val="0"/>
              </a:spcBef>
              <a:spcAft>
                <a:spcPts val="0"/>
              </a:spcAft>
              <a:buSzPts val="900"/>
              <a:buFont typeface="Calibri"/>
              <a:buChar char="●"/>
            </a:pPr>
            <a:r>
              <a:rPr lang="en-AU"/>
              <a:t>work experience placement supervisor</a:t>
            </a:r>
            <a:endParaRPr/>
          </a:p>
          <a:p>
            <a:pPr marL="0" lvl="0" indent="0" algn="l" rtl="0">
              <a:spcBef>
                <a:spcPts val="0"/>
              </a:spcBef>
              <a:spcAft>
                <a:spcPts val="0"/>
              </a:spcAft>
              <a:buNone/>
            </a:pPr>
            <a:endParaRPr/>
          </a:p>
        </p:txBody>
      </p:sp>
      <p:sp>
        <p:nvSpPr>
          <p:cNvPr id="193" name="Google Shape;193;g455091083f_2_0:notes"/>
          <p:cNvSpPr txBox="1">
            <a:spLocks noGrp="1"/>
          </p:cNvSpPr>
          <p:nvPr>
            <p:ph type="sldNum" idx="12"/>
          </p:nvPr>
        </p:nvSpPr>
        <p:spPr>
          <a:xfrm>
            <a:off x="3854939" y="9440646"/>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55091083f_1_1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55091083f_1_10:notes"/>
          <p:cNvSpPr txBox="1">
            <a:spLocks noGrp="1"/>
          </p:cNvSpPr>
          <p:nvPr>
            <p:ph type="body" idx="1"/>
          </p:nvPr>
        </p:nvSpPr>
        <p:spPr>
          <a:xfrm>
            <a:off x="680562" y="4721186"/>
            <a:ext cx="5444400" cy="4472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AU" b="1"/>
              <a:t>SPEAKER’S DISCUSSION POINTS </a:t>
            </a:r>
            <a:endParaRPr b="1"/>
          </a:p>
          <a:p>
            <a:pPr marL="0" lvl="0" indent="0" algn="l" rtl="0">
              <a:lnSpc>
                <a:spcPct val="115000"/>
              </a:lnSpc>
              <a:spcBef>
                <a:spcPts val="0"/>
              </a:spcBef>
              <a:spcAft>
                <a:spcPts val="0"/>
              </a:spcAft>
              <a:buClr>
                <a:schemeClr val="dk1"/>
              </a:buClr>
              <a:buSzPts val="1100"/>
              <a:buFont typeface="Arial"/>
              <a:buNone/>
            </a:pPr>
            <a:r>
              <a:rPr lang="en-AU"/>
              <a:t>SafeWork NSW is New South Wales’ workplace health and safety regulator. The regulator makes sure laws are followed and provides advice and services on work health and safety.</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AU"/>
              <a:t>They:</a:t>
            </a:r>
            <a:endParaRPr/>
          </a:p>
          <a:p>
            <a:pPr marL="457200" lvl="0" indent="-298450" algn="l" rtl="0">
              <a:lnSpc>
                <a:spcPct val="115000"/>
              </a:lnSpc>
              <a:spcBef>
                <a:spcPts val="0"/>
              </a:spcBef>
              <a:spcAft>
                <a:spcPts val="0"/>
              </a:spcAft>
              <a:buSzPts val="1100"/>
              <a:buFont typeface="Calibri"/>
              <a:buChar char="●"/>
            </a:pPr>
            <a:r>
              <a:rPr lang="en-AU"/>
              <a:t>provide free advice and support on improving </a:t>
            </a:r>
            <a:r>
              <a:rPr lang="en-AU" b="1" u="sng">
                <a:solidFill>
                  <a:schemeClr val="hlink"/>
                </a:solidFill>
                <a:hlinkClick r:id="rId3"/>
              </a:rPr>
              <a:t>work health and safety</a:t>
            </a:r>
            <a:endParaRPr b="1" u="sng">
              <a:solidFill>
                <a:schemeClr val="hlink"/>
              </a:solidFill>
              <a:hlinkClick r:id="rId3"/>
            </a:endParaRPr>
          </a:p>
          <a:p>
            <a:pPr marL="457200" lvl="0" indent="-298450" algn="l" rtl="0">
              <a:lnSpc>
                <a:spcPct val="115000"/>
              </a:lnSpc>
              <a:spcBef>
                <a:spcPts val="0"/>
              </a:spcBef>
              <a:spcAft>
                <a:spcPts val="0"/>
              </a:spcAft>
              <a:buSzPts val="1100"/>
              <a:buFont typeface="Calibri"/>
              <a:buChar char="●"/>
            </a:pPr>
            <a:r>
              <a:rPr lang="en-AU"/>
              <a:t>provide </a:t>
            </a:r>
            <a:r>
              <a:rPr lang="en-AU" b="1" u="sng">
                <a:solidFill>
                  <a:schemeClr val="hlink"/>
                </a:solidFill>
                <a:hlinkClick r:id="rId4"/>
              </a:rPr>
              <a:t>licenses and registration</a:t>
            </a:r>
            <a:r>
              <a:rPr lang="en-AU"/>
              <a:t> example for potentially dangerous work, plant equipment, white cards</a:t>
            </a:r>
            <a:endParaRPr/>
          </a:p>
          <a:p>
            <a:pPr marL="457200" lvl="0" indent="-298450" algn="l" rtl="0">
              <a:lnSpc>
                <a:spcPct val="115000"/>
              </a:lnSpc>
              <a:spcBef>
                <a:spcPts val="0"/>
              </a:spcBef>
              <a:spcAft>
                <a:spcPts val="0"/>
              </a:spcAft>
              <a:buSzPts val="1100"/>
              <a:buFont typeface="Calibri"/>
              <a:buChar char="●"/>
            </a:pPr>
            <a:r>
              <a:rPr lang="en-AU" b="1" u="sng">
                <a:solidFill>
                  <a:schemeClr val="hlink"/>
                </a:solidFill>
                <a:hlinkClick r:id="rId5"/>
              </a:rPr>
              <a:t>investigate workplace incidents and enforce work health and safety laws</a:t>
            </a:r>
            <a:r>
              <a:rPr lang="en-AU"/>
              <a:t> in NSW</a:t>
            </a:r>
            <a:endParaRPr/>
          </a:p>
          <a:p>
            <a:pPr marL="457200" lvl="0" indent="-298450" algn="l" rtl="0">
              <a:lnSpc>
                <a:spcPct val="115000"/>
              </a:lnSpc>
              <a:spcBef>
                <a:spcPts val="0"/>
              </a:spcBef>
              <a:spcAft>
                <a:spcPts val="0"/>
              </a:spcAft>
              <a:buSzPts val="1100"/>
              <a:buFont typeface="Calibri"/>
              <a:buChar char="●"/>
            </a:pPr>
            <a:r>
              <a:rPr lang="en-AU"/>
              <a:t>provide testing services e.g. workplace equipment (mechanical) (forklifts, conveyor belts, wire ropes), biological samples (urine), workplace environment sample testing (e.g. air, surfaces, noise)</a:t>
            </a:r>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None/>
            </a:pPr>
            <a:endParaRPr/>
          </a:p>
        </p:txBody>
      </p:sp>
      <p:sp>
        <p:nvSpPr>
          <p:cNvPr id="200" name="Google Shape;200;g455091083f_1_10:notes"/>
          <p:cNvSpPr txBox="1">
            <a:spLocks noGrp="1"/>
          </p:cNvSpPr>
          <p:nvPr>
            <p:ph type="sldNum" idx="12"/>
          </p:nvPr>
        </p:nvSpPr>
        <p:spPr>
          <a:xfrm>
            <a:off x="3854939" y="9440646"/>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6: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AU" b="1"/>
              <a:t>SPEAKER’S DISCUSSION POINTS </a:t>
            </a:r>
            <a:endParaRPr b="1"/>
          </a:p>
          <a:p>
            <a:pPr marL="0" lvl="0" indent="0" algn="l" rtl="0">
              <a:lnSpc>
                <a:spcPct val="115000"/>
              </a:lnSpc>
              <a:spcBef>
                <a:spcPts val="0"/>
              </a:spcBef>
              <a:spcAft>
                <a:spcPts val="0"/>
              </a:spcAft>
              <a:buClr>
                <a:schemeClr val="dk1"/>
              </a:buClr>
              <a:buSzPts val="1100"/>
              <a:buFont typeface="Arial"/>
              <a:buNone/>
            </a:pPr>
            <a:r>
              <a:rPr lang="en-AU"/>
              <a:t>So a major part of the work health and safety (WHS) laws is making sure workers are provided with information, training and supervision throughout their time at work, this is especially important when you first start work. This information and training when you first start a new job is called an induction.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AU" b="1"/>
              <a:t>Under Work Health and Safety Regulations 2017, employers should ensure you receive</a:t>
            </a:r>
            <a:r>
              <a:rPr lang="en-AU"/>
              <a:t>:</a:t>
            </a:r>
            <a:endParaRPr/>
          </a:p>
          <a:p>
            <a:pPr marL="457200" lvl="0" indent="-298450" algn="l" rtl="0">
              <a:lnSpc>
                <a:spcPct val="115000"/>
              </a:lnSpc>
              <a:spcBef>
                <a:spcPts val="0"/>
              </a:spcBef>
              <a:spcAft>
                <a:spcPts val="0"/>
              </a:spcAft>
              <a:buSzPts val="1100"/>
              <a:buChar char="●"/>
            </a:pPr>
            <a:r>
              <a:rPr lang="en-AU" sz="1100"/>
              <a:t>Information on what the WHS policies and procedures are and where to find a copy of them.</a:t>
            </a:r>
            <a:endParaRPr sz="1100"/>
          </a:p>
          <a:p>
            <a:pPr marL="457200" lvl="0" indent="-298450" algn="l" rtl="0">
              <a:lnSpc>
                <a:spcPct val="115000"/>
              </a:lnSpc>
              <a:spcBef>
                <a:spcPts val="0"/>
              </a:spcBef>
              <a:spcAft>
                <a:spcPts val="0"/>
              </a:spcAft>
              <a:buSzPts val="1100"/>
              <a:buChar char="●"/>
            </a:pPr>
            <a:r>
              <a:rPr lang="en-AU" sz="1100"/>
              <a:t>Training to do your job safely </a:t>
            </a:r>
            <a:r>
              <a:rPr lang="en-AU" sz="1100" i="1"/>
              <a:t>(Clause 39 Provision of information, training and instruction)</a:t>
            </a:r>
            <a:endParaRPr sz="1100" i="1"/>
          </a:p>
          <a:p>
            <a:pPr marL="457200" lvl="0" indent="-298450" algn="l" rtl="0">
              <a:lnSpc>
                <a:spcPct val="115000"/>
              </a:lnSpc>
              <a:spcBef>
                <a:spcPts val="0"/>
              </a:spcBef>
              <a:spcAft>
                <a:spcPts val="0"/>
              </a:spcAft>
              <a:buSzPts val="1100"/>
              <a:buChar char="●"/>
            </a:pPr>
            <a:r>
              <a:rPr lang="en-AU" sz="1100"/>
              <a:t>Safe equipment, that is in good working condition </a:t>
            </a:r>
            <a:r>
              <a:rPr lang="en-AU" sz="1100" i="1"/>
              <a:t>(Clause 44 Provision to workers and use of personal protective equipment)</a:t>
            </a:r>
            <a:endParaRPr sz="1100" i="1"/>
          </a:p>
          <a:p>
            <a:pPr marL="457200" lvl="0" indent="-298450" algn="l" rtl="0">
              <a:lnSpc>
                <a:spcPct val="115000"/>
              </a:lnSpc>
              <a:spcBef>
                <a:spcPts val="0"/>
              </a:spcBef>
              <a:spcAft>
                <a:spcPts val="0"/>
              </a:spcAft>
              <a:buSzPts val="1100"/>
              <a:buChar char="●"/>
            </a:pPr>
            <a:r>
              <a:rPr lang="en-AU" sz="1100"/>
              <a:t>Access to amenities e.g. toilets, drinking water, washing facilities and eating facilities </a:t>
            </a:r>
            <a:r>
              <a:rPr lang="en-AU" sz="1100" i="1"/>
              <a:t>(Clause 41 Duty to provide and maintain adequate and accessible facilities)</a:t>
            </a:r>
            <a:endParaRPr sz="1100" i="1"/>
          </a:p>
          <a:p>
            <a:pPr marL="457200" lvl="0" indent="-298450" algn="l" rtl="0">
              <a:lnSpc>
                <a:spcPct val="115000"/>
              </a:lnSpc>
              <a:spcBef>
                <a:spcPts val="0"/>
              </a:spcBef>
              <a:spcAft>
                <a:spcPts val="0"/>
              </a:spcAft>
              <a:buSzPts val="1100"/>
              <a:buChar char="●"/>
            </a:pPr>
            <a:r>
              <a:rPr lang="en-AU" sz="1100"/>
              <a:t>How to access to a first aid kit and a certified first aid person </a:t>
            </a:r>
            <a:r>
              <a:rPr lang="en-AU" sz="1100" i="1"/>
              <a:t>(Clause 42 Duty to provide first aid). </a:t>
            </a:r>
            <a:r>
              <a:rPr lang="en-AU" sz="1100"/>
              <a:t>Also information about what to do and who to contact if they you sick or injured.</a:t>
            </a:r>
            <a:endParaRPr sz="1100"/>
          </a:p>
          <a:p>
            <a:pPr marL="457200" lvl="0" indent="-298450" algn="l" rtl="0">
              <a:lnSpc>
                <a:spcPct val="115000"/>
              </a:lnSpc>
              <a:spcBef>
                <a:spcPts val="0"/>
              </a:spcBef>
              <a:spcAft>
                <a:spcPts val="0"/>
              </a:spcAft>
              <a:buSzPts val="1100"/>
              <a:buChar char="●"/>
            </a:pPr>
            <a:r>
              <a:rPr lang="en-AU" sz="1100"/>
              <a:t>Information and understand the evacuation procedures.</a:t>
            </a:r>
            <a:endParaRPr sz="1100"/>
          </a:p>
          <a:p>
            <a:pPr marL="0" marR="0" lvl="0" indent="0" algn="l" rtl="0">
              <a:spcBef>
                <a:spcPts val="0"/>
              </a:spcBef>
              <a:spcAft>
                <a:spcPts val="0"/>
              </a:spcAft>
              <a:buNone/>
            </a:pPr>
            <a:endParaRPr b="1"/>
          </a:p>
          <a:p>
            <a:pPr marL="0" lvl="0" indent="0" algn="l" rtl="0">
              <a:spcBef>
                <a:spcPts val="0"/>
              </a:spcBef>
              <a:spcAft>
                <a:spcPts val="0"/>
              </a:spcAft>
              <a:buClr>
                <a:schemeClr val="dk1"/>
              </a:buClr>
              <a:buFont typeface="Arial"/>
              <a:buNone/>
            </a:pPr>
            <a:r>
              <a:rPr lang="en-AU" b="1"/>
              <a:t>ACTION - </a:t>
            </a:r>
            <a:r>
              <a:rPr lang="en-AU"/>
              <a:t>Distribute the handout</a:t>
            </a:r>
            <a:r>
              <a:rPr lang="en-AU" i="1"/>
              <a:t> (The Basics: Your Rights at Work) </a:t>
            </a:r>
            <a:r>
              <a:rPr lang="en-AU"/>
              <a:t>found via link - </a:t>
            </a:r>
            <a:r>
              <a:rPr lang="en-AU" i="1"/>
              <a:t> </a:t>
            </a:r>
            <a:r>
              <a:rPr lang="en-AU" i="1" u="sng">
                <a:solidFill>
                  <a:schemeClr val="hlink"/>
                </a:solidFill>
                <a:hlinkClick r:id="rId3"/>
              </a:rPr>
              <a:t>https://www.safework.nsw.gov.au/resource-library/the-basics-your-rights-at-work</a:t>
            </a:r>
            <a:endParaRPr i="1"/>
          </a:p>
          <a:p>
            <a:pPr marL="0" lvl="0" indent="0" algn="l" rtl="0">
              <a:spcBef>
                <a:spcPts val="0"/>
              </a:spcBef>
              <a:spcAft>
                <a:spcPts val="0"/>
              </a:spcAft>
              <a:buClr>
                <a:schemeClr val="dk1"/>
              </a:buClr>
              <a:buFont typeface="Arial"/>
              <a:buNone/>
            </a:pPr>
            <a:r>
              <a:rPr lang="en-AU"/>
              <a:t>note the checklist</a:t>
            </a:r>
            <a:r>
              <a:rPr lang="en-AU" i="1"/>
              <a:t>. </a:t>
            </a:r>
            <a:r>
              <a:rPr lang="en-AU"/>
              <a:t>The checklist will help you workout the things that are important to know how to work safety.  The handout is also available in multiple different languages. </a:t>
            </a:r>
            <a:endParaRPr/>
          </a:p>
          <a:p>
            <a:pPr marL="0" lvl="0" indent="0" algn="l" rtl="0">
              <a:spcBef>
                <a:spcPts val="0"/>
              </a:spcBef>
              <a:spcAft>
                <a:spcPts val="0"/>
              </a:spcAft>
              <a:buClr>
                <a:schemeClr val="dk1"/>
              </a:buClr>
              <a:buFont typeface="Arial"/>
              <a:buNone/>
            </a:pPr>
            <a:endParaRPr i="1"/>
          </a:p>
          <a:p>
            <a:pPr marL="0" lvl="0" indent="0" algn="l" rtl="0">
              <a:spcBef>
                <a:spcPts val="0"/>
              </a:spcBef>
              <a:spcAft>
                <a:spcPts val="0"/>
              </a:spcAft>
              <a:buClr>
                <a:schemeClr val="dk1"/>
              </a:buClr>
              <a:buFont typeface="Arial"/>
              <a:buNone/>
            </a:pPr>
            <a:endParaRPr i="1"/>
          </a:p>
          <a:p>
            <a:pPr marL="0" marR="0" lvl="0" indent="0" algn="l" rtl="0">
              <a:spcBef>
                <a:spcPts val="0"/>
              </a:spcBef>
              <a:spcAft>
                <a:spcPts val="0"/>
              </a:spcAft>
              <a:buNone/>
            </a:pPr>
            <a:endParaRPr>
              <a:highlight>
                <a:srgbClr val="FFFF00"/>
              </a:highlight>
            </a:endParaRPr>
          </a:p>
        </p:txBody>
      </p:sp>
      <p:sp>
        <p:nvSpPr>
          <p:cNvPr id="208" name="Google Shape;208;p6: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388777ef7_1_3: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388777ef7_1_3:notes"/>
          <p:cNvSpPr txBox="1">
            <a:spLocks noGrp="1"/>
          </p:cNvSpPr>
          <p:nvPr>
            <p:ph type="body" idx="1"/>
          </p:nvPr>
        </p:nvSpPr>
        <p:spPr>
          <a:xfrm>
            <a:off x="680562" y="4721186"/>
            <a:ext cx="5444400" cy="4472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AU" b="1" dirty="0"/>
              <a:t>WARNING</a:t>
            </a:r>
            <a:r>
              <a:rPr lang="en-AU" dirty="0"/>
              <a:t>: This video contains footage some viewers may find distressing as it contains blood and persons being hurt.</a:t>
            </a:r>
            <a:endParaRPr dirty="0"/>
          </a:p>
          <a:p>
            <a:pPr marL="0" lvl="0" indent="0" algn="l" rtl="0">
              <a:lnSpc>
                <a:spcPct val="115000"/>
              </a:lnSpc>
              <a:spcBef>
                <a:spcPts val="0"/>
              </a:spcBef>
              <a:spcAft>
                <a:spcPts val="0"/>
              </a:spcAft>
              <a:buNone/>
            </a:pPr>
            <a:endParaRPr b="1" dirty="0"/>
          </a:p>
          <a:p>
            <a:pPr marL="0" lvl="0" indent="0" algn="l" rtl="0">
              <a:lnSpc>
                <a:spcPct val="115000"/>
              </a:lnSpc>
              <a:spcBef>
                <a:spcPts val="0"/>
              </a:spcBef>
              <a:spcAft>
                <a:spcPts val="0"/>
              </a:spcAft>
              <a:buClr>
                <a:schemeClr val="dk1"/>
              </a:buClr>
              <a:buSzPts val="1100"/>
              <a:buFont typeface="Arial"/>
              <a:buNone/>
            </a:pPr>
            <a:r>
              <a:rPr lang="en-AU" b="1" dirty="0"/>
              <a:t>ACTION</a:t>
            </a:r>
            <a:r>
              <a:rPr lang="en-AU" dirty="0"/>
              <a:t> </a:t>
            </a:r>
            <a:endParaRPr dirty="0"/>
          </a:p>
          <a:p>
            <a:pPr marL="0" lvl="0" indent="0" algn="l" rtl="0">
              <a:lnSpc>
                <a:spcPct val="115000"/>
              </a:lnSpc>
              <a:spcBef>
                <a:spcPts val="0"/>
              </a:spcBef>
              <a:spcAft>
                <a:spcPts val="0"/>
              </a:spcAft>
              <a:buClr>
                <a:schemeClr val="dk1"/>
              </a:buClr>
              <a:buSzPts val="1100"/>
              <a:buFont typeface="Arial"/>
              <a:buNone/>
            </a:pPr>
            <a:r>
              <a:rPr lang="en-AU" dirty="0"/>
              <a:t>Step 1 -  Play video - WorkSafe Victorian (Nail Gun) </a:t>
            </a:r>
            <a:r>
              <a:rPr lang="en-AU" u="sng" dirty="0">
                <a:solidFill>
                  <a:schemeClr val="hlink"/>
                </a:solidFill>
                <a:hlinkClick r:id="rId3"/>
              </a:rPr>
              <a:t>https://www.youtube.com/watch?v=xBrYqSsaoP0</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AU" dirty="0"/>
              <a:t>Step 2  - Take a vote on who they believe was at fault for the young worker (boy) (Warning that incident occurs at approx. </a:t>
            </a:r>
            <a:r>
              <a:rPr lang="en-AU" b="1" i="1" dirty="0"/>
              <a:t>0.24sec </a:t>
            </a:r>
            <a:r>
              <a:rPr lang="en-AU" dirty="0"/>
              <a:t>into video for people who wish to look away)</a:t>
            </a:r>
            <a:endParaRPr dirty="0"/>
          </a:p>
          <a:p>
            <a:pPr marL="457200" lvl="0" indent="-285750" algn="l" rtl="0">
              <a:lnSpc>
                <a:spcPct val="115000"/>
              </a:lnSpc>
              <a:spcBef>
                <a:spcPts val="0"/>
              </a:spcBef>
              <a:spcAft>
                <a:spcPts val="0"/>
              </a:spcAft>
              <a:buSzPts val="900"/>
              <a:buFont typeface="Calibri"/>
              <a:buChar char="●"/>
            </a:pPr>
            <a:r>
              <a:rPr lang="en-AU" dirty="0"/>
              <a:t>Vote - put your hands up if you think </a:t>
            </a:r>
            <a:r>
              <a:rPr lang="en-AU" b="1" u="sng" dirty="0"/>
              <a:t>it’s entirely </a:t>
            </a:r>
            <a:r>
              <a:rPr lang="en-AU" dirty="0"/>
              <a:t>the young worker’s (boy’s) fault?</a:t>
            </a:r>
            <a:endParaRPr dirty="0"/>
          </a:p>
          <a:p>
            <a:pPr marL="457200" lvl="0" indent="-285750" algn="l" rtl="0">
              <a:lnSpc>
                <a:spcPct val="115000"/>
              </a:lnSpc>
              <a:spcBef>
                <a:spcPts val="0"/>
              </a:spcBef>
              <a:spcAft>
                <a:spcPts val="0"/>
              </a:spcAft>
              <a:buSzPts val="900"/>
              <a:buFont typeface="Calibri"/>
              <a:buChar char="●"/>
            </a:pPr>
            <a:r>
              <a:rPr lang="en-AU" dirty="0"/>
              <a:t>Vote - put your hands up if you think </a:t>
            </a:r>
            <a:r>
              <a:rPr lang="en-AU" b="1" u="sng" dirty="0"/>
              <a:t>it’s entirely </a:t>
            </a:r>
            <a:r>
              <a:rPr lang="en-AU" dirty="0"/>
              <a:t>the employer’s (person who owns the business) fault?</a:t>
            </a:r>
            <a:endParaRPr dirty="0"/>
          </a:p>
          <a:p>
            <a:pPr marL="457200" lvl="0" indent="-285750" algn="l" rtl="0">
              <a:lnSpc>
                <a:spcPct val="115000"/>
              </a:lnSpc>
              <a:spcBef>
                <a:spcPts val="0"/>
              </a:spcBef>
              <a:spcAft>
                <a:spcPts val="0"/>
              </a:spcAft>
              <a:buSzPts val="900"/>
              <a:buFont typeface="Calibri"/>
              <a:buChar char="●"/>
            </a:pPr>
            <a:r>
              <a:rPr lang="en-AU" dirty="0"/>
              <a:t>Vote - put your hands up if you think </a:t>
            </a:r>
            <a:r>
              <a:rPr lang="en-AU" b="1" u="sng" dirty="0"/>
              <a:t>it’s entirely </a:t>
            </a:r>
            <a:r>
              <a:rPr lang="en-AU" dirty="0"/>
              <a:t>the supervisor’s (person who is meant to be looking out for the young worker) fault?</a:t>
            </a:r>
            <a:endParaRPr dirty="0"/>
          </a:p>
          <a:p>
            <a:pPr marL="457200" lvl="0" indent="-285750" algn="l" rtl="0">
              <a:lnSpc>
                <a:spcPct val="115000"/>
              </a:lnSpc>
              <a:spcBef>
                <a:spcPts val="0"/>
              </a:spcBef>
              <a:spcAft>
                <a:spcPts val="0"/>
              </a:spcAft>
              <a:buSzPts val="900"/>
              <a:buFont typeface="Calibri"/>
              <a:buChar char="●"/>
            </a:pPr>
            <a:r>
              <a:rPr lang="en-AU" dirty="0"/>
              <a:t>Vote – put your hands up if you think </a:t>
            </a:r>
            <a:r>
              <a:rPr lang="en-AU" b="1" u="sng" dirty="0"/>
              <a:t>it’s both</a:t>
            </a:r>
            <a:r>
              <a:rPr lang="en-AU" dirty="0"/>
              <a:t> the supervisor and the young worker’s (boy) fault?</a:t>
            </a:r>
            <a:endParaRPr dirty="0"/>
          </a:p>
          <a:p>
            <a:pPr marL="45720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AU" dirty="0"/>
              <a:t>Step 3 – Suggested questions to ask</a:t>
            </a:r>
            <a:endParaRPr dirty="0"/>
          </a:p>
          <a:p>
            <a:pPr marL="457200" lvl="0" indent="-298450" algn="l" rtl="0">
              <a:lnSpc>
                <a:spcPct val="115000"/>
              </a:lnSpc>
              <a:spcBef>
                <a:spcPts val="0"/>
              </a:spcBef>
              <a:spcAft>
                <a:spcPts val="0"/>
              </a:spcAft>
              <a:buSzPts val="1100"/>
              <a:buFont typeface="Calibri"/>
              <a:buChar char="●"/>
            </a:pPr>
            <a:r>
              <a:rPr lang="en-AU" dirty="0"/>
              <a:t>Why do you think that?</a:t>
            </a:r>
            <a:endParaRPr dirty="0">
              <a:latin typeface="Arial"/>
              <a:ea typeface="Arial"/>
              <a:cs typeface="Arial"/>
              <a:sym typeface="Arial"/>
            </a:endParaRPr>
          </a:p>
          <a:p>
            <a:pPr marL="457200" lvl="0" indent="-298450" algn="l" rtl="0">
              <a:lnSpc>
                <a:spcPct val="115000"/>
              </a:lnSpc>
              <a:spcBef>
                <a:spcPts val="0"/>
              </a:spcBef>
              <a:spcAft>
                <a:spcPts val="0"/>
              </a:spcAft>
              <a:buSzPts val="1100"/>
              <a:buFont typeface="Calibri"/>
              <a:buChar char="●"/>
            </a:pPr>
            <a:r>
              <a:rPr lang="en-AU" dirty="0"/>
              <a:t>Work through with audience the reasoning of why they think that individual was responsible.</a:t>
            </a:r>
            <a:endParaRPr dirty="0"/>
          </a:p>
          <a:p>
            <a:pPr marL="457200" lvl="0" indent="-298450" algn="l" rtl="0">
              <a:lnSpc>
                <a:spcPct val="115000"/>
              </a:lnSpc>
              <a:spcBef>
                <a:spcPts val="0"/>
              </a:spcBef>
              <a:spcAft>
                <a:spcPts val="0"/>
              </a:spcAft>
              <a:buSzPts val="1100"/>
              <a:buFont typeface="Calibri"/>
              <a:buChar char="●"/>
            </a:pPr>
            <a:r>
              <a:rPr lang="en-AU" dirty="0"/>
              <a:t>What was the PPE used in the video clip? (protective eyewear, earpieces, hi vis (high visibility) shirt)</a:t>
            </a:r>
            <a:endParaRPr dirty="0">
              <a:latin typeface="Arial"/>
              <a:ea typeface="Arial"/>
              <a:cs typeface="Arial"/>
              <a:sym typeface="Arial"/>
            </a:endParaRPr>
          </a:p>
          <a:p>
            <a:pPr marL="457200" lvl="0" indent="-298450" algn="l" rtl="0">
              <a:lnSpc>
                <a:spcPct val="115000"/>
              </a:lnSpc>
              <a:spcBef>
                <a:spcPts val="0"/>
              </a:spcBef>
              <a:spcAft>
                <a:spcPts val="0"/>
              </a:spcAft>
              <a:buSzPts val="1100"/>
              <a:buFont typeface="Calibri"/>
              <a:buChar char="●"/>
            </a:pPr>
            <a:r>
              <a:rPr lang="en-AU" dirty="0"/>
              <a:t>Did you see any issues with the eyewear (PPE) the young worker was wearing? (possibly dirty)</a:t>
            </a:r>
            <a:endParaRPr dirty="0">
              <a:latin typeface="Arial"/>
              <a:ea typeface="Arial"/>
              <a:cs typeface="Arial"/>
              <a:sym typeface="Arial"/>
            </a:endParaRPr>
          </a:p>
          <a:p>
            <a:pPr marL="457200" lvl="0" indent="-298450" algn="l" rtl="0">
              <a:lnSpc>
                <a:spcPct val="115000"/>
              </a:lnSpc>
              <a:spcBef>
                <a:spcPts val="0"/>
              </a:spcBef>
              <a:spcAft>
                <a:spcPts val="0"/>
              </a:spcAft>
              <a:buSzPts val="1100"/>
              <a:buFont typeface="Calibri"/>
              <a:buChar char="●"/>
            </a:pPr>
            <a:r>
              <a:rPr lang="en-AU" dirty="0"/>
              <a:t>If there was something wrong with the eyewear (PPE), what should the young worker have done?</a:t>
            </a:r>
            <a:endParaRPr dirty="0">
              <a:latin typeface="Arial"/>
              <a:ea typeface="Arial"/>
              <a:cs typeface="Arial"/>
              <a:sym typeface="Arial"/>
            </a:endParaRPr>
          </a:p>
          <a:p>
            <a:pPr marL="457200" lvl="0" indent="-298450" algn="l" rtl="0">
              <a:lnSpc>
                <a:spcPct val="115000"/>
              </a:lnSpc>
              <a:spcBef>
                <a:spcPts val="0"/>
              </a:spcBef>
              <a:spcAft>
                <a:spcPts val="0"/>
              </a:spcAft>
              <a:buSzPts val="1100"/>
              <a:buFont typeface="Calibri"/>
              <a:buChar char="●"/>
            </a:pPr>
            <a:r>
              <a:rPr lang="en-AU" dirty="0"/>
              <a:t>Do you think someone should be supervising the young worker at all times?</a:t>
            </a:r>
            <a:endParaRPr dirty="0">
              <a:latin typeface="Arial"/>
              <a:ea typeface="Arial"/>
              <a:cs typeface="Arial"/>
              <a:sym typeface="Arial"/>
            </a:endParaRPr>
          </a:p>
          <a:p>
            <a:pPr marL="457200" lvl="0" indent="-298450" algn="l" rtl="0">
              <a:lnSpc>
                <a:spcPct val="115000"/>
              </a:lnSpc>
              <a:spcBef>
                <a:spcPts val="0"/>
              </a:spcBef>
              <a:spcAft>
                <a:spcPts val="0"/>
              </a:spcAft>
              <a:buSzPts val="1100"/>
              <a:buFont typeface="Calibri"/>
              <a:buChar char="●"/>
            </a:pPr>
            <a:r>
              <a:rPr lang="en-AU" dirty="0"/>
              <a:t>Do you think he had been trained on how to use the nail gun? What if he was told not to use the nail gun? </a:t>
            </a:r>
            <a:endParaRPr dirty="0"/>
          </a:p>
          <a:p>
            <a:pPr marL="0" lvl="0" indent="0" algn="l" rtl="0">
              <a:lnSpc>
                <a:spcPct val="115000"/>
              </a:lnSpc>
              <a:spcBef>
                <a:spcPts val="0"/>
              </a:spcBef>
              <a:spcAft>
                <a:spcPts val="0"/>
              </a:spcAft>
              <a:buNone/>
            </a:pPr>
            <a:endParaRPr dirty="0"/>
          </a:p>
          <a:p>
            <a:pPr marL="0" lvl="0" indent="0" algn="l" rtl="0">
              <a:spcBef>
                <a:spcPts val="0"/>
              </a:spcBef>
              <a:spcAft>
                <a:spcPts val="0"/>
              </a:spcAft>
              <a:buClr>
                <a:schemeClr val="dk1"/>
              </a:buClr>
              <a:buSzPts val="1200"/>
              <a:buFont typeface="Arial"/>
              <a:buNone/>
            </a:pPr>
            <a:r>
              <a:rPr lang="en-AU" dirty="0"/>
              <a:t>Introduce messaging of  </a:t>
            </a:r>
            <a:r>
              <a:rPr lang="en-AU" b="1" dirty="0"/>
              <a:t>Wait Take Five. </a:t>
            </a:r>
            <a:r>
              <a:rPr lang="en-AU" dirty="0"/>
              <a:t>This is a simple way to remember what actions you should take to stay safe.</a:t>
            </a:r>
            <a:endParaRPr dirty="0"/>
          </a:p>
          <a:p>
            <a:pPr marL="0" lvl="0" indent="0" algn="l" rtl="0">
              <a:spcBef>
                <a:spcPts val="0"/>
              </a:spcBef>
              <a:spcAft>
                <a:spcPts val="0"/>
              </a:spcAft>
              <a:buClr>
                <a:schemeClr val="dk1"/>
              </a:buClr>
              <a:buSzPts val="1200"/>
              <a:buFont typeface="Arial"/>
              <a:buNone/>
            </a:pPr>
            <a:r>
              <a:rPr lang="en-AU" dirty="0"/>
              <a:t>1. Stop…... </a:t>
            </a:r>
            <a:endParaRPr dirty="0"/>
          </a:p>
          <a:p>
            <a:pPr marL="0" lvl="0" indent="0" algn="l" rtl="0">
              <a:spcBef>
                <a:spcPts val="0"/>
              </a:spcBef>
              <a:spcAft>
                <a:spcPts val="0"/>
              </a:spcAft>
              <a:buClr>
                <a:schemeClr val="dk1"/>
              </a:buClr>
              <a:buSzPts val="1200"/>
              <a:buFont typeface="Arial"/>
              <a:buNone/>
            </a:pPr>
            <a:r>
              <a:rPr lang="en-AU" dirty="0"/>
              <a:t>2. Is it safe?</a:t>
            </a:r>
            <a:endParaRPr dirty="0"/>
          </a:p>
          <a:p>
            <a:pPr marL="0" lvl="0" indent="0" algn="l" rtl="0">
              <a:spcBef>
                <a:spcPts val="0"/>
              </a:spcBef>
              <a:spcAft>
                <a:spcPts val="0"/>
              </a:spcAft>
              <a:buClr>
                <a:schemeClr val="dk1"/>
              </a:buClr>
              <a:buSzPts val="1200"/>
              <a:buFont typeface="Arial"/>
              <a:buNone/>
            </a:pPr>
            <a:r>
              <a:rPr lang="en-AU" dirty="0"/>
              <a:t>3. Could it hurt someone? </a:t>
            </a:r>
            <a:endParaRPr dirty="0"/>
          </a:p>
          <a:p>
            <a:pPr marL="0" lvl="0" indent="0" algn="l" rtl="0">
              <a:spcBef>
                <a:spcPts val="0"/>
              </a:spcBef>
              <a:spcAft>
                <a:spcPts val="0"/>
              </a:spcAft>
              <a:buClr>
                <a:schemeClr val="dk1"/>
              </a:buClr>
              <a:buSzPts val="1200"/>
              <a:buFont typeface="Arial"/>
              <a:buNone/>
            </a:pPr>
            <a:r>
              <a:rPr lang="en-AU" dirty="0"/>
              <a:t>4. Speak up. </a:t>
            </a:r>
            <a:endParaRPr dirty="0"/>
          </a:p>
          <a:p>
            <a:pPr marL="0" lvl="0" indent="0" algn="l" rtl="0">
              <a:spcBef>
                <a:spcPts val="0"/>
              </a:spcBef>
              <a:spcAft>
                <a:spcPts val="0"/>
              </a:spcAft>
              <a:buClr>
                <a:schemeClr val="dk1"/>
              </a:buClr>
              <a:buSzPts val="1200"/>
              <a:buFont typeface="Arial"/>
              <a:buNone/>
            </a:pPr>
            <a:r>
              <a:rPr lang="en-AU" dirty="0"/>
              <a:t>5. Ask. (</a:t>
            </a:r>
            <a:r>
              <a:rPr lang="en-AU" sz="1100" dirty="0"/>
              <a:t>for help or if they are not sure)</a:t>
            </a:r>
            <a:endParaRPr dirty="0"/>
          </a:p>
          <a:p>
            <a:pPr marL="0" lvl="0" indent="0" algn="l" rtl="0">
              <a:lnSpc>
                <a:spcPct val="115000"/>
              </a:lnSpc>
              <a:spcBef>
                <a:spcPts val="0"/>
              </a:spcBef>
              <a:spcAft>
                <a:spcPts val="0"/>
              </a:spcAft>
              <a:buNone/>
            </a:pPr>
            <a:endParaRPr dirty="0"/>
          </a:p>
          <a:p>
            <a:pPr marL="0" lvl="0" indent="0" algn="l" rtl="0">
              <a:spcBef>
                <a:spcPts val="0"/>
              </a:spcBef>
              <a:spcAft>
                <a:spcPts val="0"/>
              </a:spcAft>
              <a:buNone/>
            </a:pPr>
            <a:endParaRPr dirty="0"/>
          </a:p>
        </p:txBody>
      </p:sp>
      <p:sp>
        <p:nvSpPr>
          <p:cNvPr id="225" name="Google Shape;225;g3388777ef7_1_3:notes"/>
          <p:cNvSpPr txBox="1">
            <a:spLocks noGrp="1"/>
          </p:cNvSpPr>
          <p:nvPr>
            <p:ph type="sldNum" idx="12"/>
          </p:nvPr>
        </p:nvSpPr>
        <p:spPr>
          <a:xfrm>
            <a:off x="3854939" y="9440646"/>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9: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AU" b="1" dirty="0"/>
              <a:t>SPEAKER’S DISCUSSION POINTS </a:t>
            </a:r>
            <a:endParaRPr b="1" dirty="0"/>
          </a:p>
          <a:p>
            <a:pPr marL="0" lvl="0" indent="0" algn="l" rtl="0">
              <a:lnSpc>
                <a:spcPct val="115000"/>
              </a:lnSpc>
              <a:spcBef>
                <a:spcPts val="0"/>
              </a:spcBef>
              <a:spcAft>
                <a:spcPts val="0"/>
              </a:spcAft>
              <a:buClr>
                <a:schemeClr val="dk1"/>
              </a:buClr>
              <a:buSzPts val="1100"/>
              <a:buFont typeface="Arial"/>
              <a:buNone/>
            </a:pPr>
            <a:r>
              <a:rPr lang="en-AU" dirty="0"/>
              <a:t>We’ve covered off the first day at work but doesn’t mean work health and safety stops there. Employers have an ongoing requirement to continue to talk about work health and safety with you.</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AU" dirty="0"/>
              <a:t>How does your workplace consult with you?????</a:t>
            </a:r>
            <a:endParaRPr dirty="0"/>
          </a:p>
          <a:p>
            <a:pPr marL="457200" lvl="0" indent="-285750" algn="l" rtl="0">
              <a:lnSpc>
                <a:spcPct val="115000"/>
              </a:lnSpc>
              <a:spcBef>
                <a:spcPts val="0"/>
              </a:spcBef>
              <a:spcAft>
                <a:spcPts val="0"/>
              </a:spcAft>
              <a:buSzPts val="900"/>
              <a:buFont typeface="Calibri"/>
              <a:buChar char="●"/>
            </a:pPr>
            <a:r>
              <a:rPr lang="en-AU" dirty="0"/>
              <a:t>health and safety representatives</a:t>
            </a:r>
            <a:endParaRPr dirty="0"/>
          </a:p>
          <a:p>
            <a:pPr marL="457200" lvl="0" indent="-285750" algn="l" rtl="0">
              <a:lnSpc>
                <a:spcPct val="115000"/>
              </a:lnSpc>
              <a:spcBef>
                <a:spcPts val="0"/>
              </a:spcBef>
              <a:spcAft>
                <a:spcPts val="0"/>
              </a:spcAft>
              <a:buSzPts val="900"/>
              <a:buFont typeface="Calibri"/>
              <a:buChar char="●"/>
            </a:pPr>
            <a:r>
              <a:rPr lang="en-AU" dirty="0"/>
              <a:t>health and safety committees</a:t>
            </a:r>
            <a:endParaRPr dirty="0"/>
          </a:p>
          <a:p>
            <a:pPr marL="457200" lvl="0" indent="-285750" algn="l" rtl="0">
              <a:lnSpc>
                <a:spcPct val="115000"/>
              </a:lnSpc>
              <a:spcBef>
                <a:spcPts val="0"/>
              </a:spcBef>
              <a:spcAft>
                <a:spcPts val="0"/>
              </a:spcAft>
              <a:buSzPts val="900"/>
              <a:buFont typeface="Calibri"/>
              <a:buChar char="●"/>
            </a:pPr>
            <a:r>
              <a:rPr lang="en-AU" dirty="0"/>
              <a:t>other arrangements with your workers, including:</a:t>
            </a:r>
            <a:endParaRPr dirty="0"/>
          </a:p>
          <a:p>
            <a:pPr marL="914400" lvl="1" indent="-285750" algn="l" rtl="0">
              <a:lnSpc>
                <a:spcPct val="115000"/>
              </a:lnSpc>
              <a:spcBef>
                <a:spcPts val="0"/>
              </a:spcBef>
              <a:spcAft>
                <a:spcPts val="0"/>
              </a:spcAft>
              <a:buSzPts val="900"/>
              <a:buFont typeface="Calibri"/>
              <a:buChar char="○"/>
            </a:pPr>
            <a:r>
              <a:rPr lang="en-AU" dirty="0"/>
              <a:t>toolbox talks</a:t>
            </a:r>
            <a:endParaRPr dirty="0"/>
          </a:p>
          <a:p>
            <a:pPr marL="914400" lvl="1" indent="-285750" algn="l" rtl="0">
              <a:lnSpc>
                <a:spcPct val="115000"/>
              </a:lnSpc>
              <a:spcBef>
                <a:spcPts val="0"/>
              </a:spcBef>
              <a:spcAft>
                <a:spcPts val="0"/>
              </a:spcAft>
              <a:buSzPts val="900"/>
              <a:buFont typeface="Calibri"/>
              <a:buChar char="○"/>
            </a:pPr>
            <a:r>
              <a:rPr lang="en-AU" dirty="0"/>
              <a:t>regular scheduled meetings where health and safety matters are on the agenda</a:t>
            </a:r>
            <a:endParaRPr dirty="0"/>
          </a:p>
          <a:p>
            <a:pPr marL="914400" lvl="1" indent="-285750" algn="l" rtl="0">
              <a:lnSpc>
                <a:spcPct val="115000"/>
              </a:lnSpc>
              <a:spcBef>
                <a:spcPts val="0"/>
              </a:spcBef>
              <a:spcAft>
                <a:spcPts val="0"/>
              </a:spcAft>
              <a:buSzPts val="900"/>
              <a:buFont typeface="Calibri"/>
              <a:buChar char="○"/>
            </a:pPr>
            <a:r>
              <a:rPr lang="en-AU" dirty="0"/>
              <a:t>one-off meetings</a:t>
            </a:r>
            <a:endParaRPr dirty="0"/>
          </a:p>
          <a:p>
            <a:pPr marL="914400" lvl="1" indent="-285750" algn="l" rtl="0">
              <a:lnSpc>
                <a:spcPct val="115000"/>
              </a:lnSpc>
              <a:spcBef>
                <a:spcPts val="0"/>
              </a:spcBef>
              <a:spcAft>
                <a:spcPts val="0"/>
              </a:spcAft>
              <a:buSzPts val="900"/>
              <a:buFont typeface="Calibri"/>
              <a:buChar char="○"/>
            </a:pPr>
            <a:r>
              <a:rPr lang="en-AU" dirty="0"/>
              <a:t> briefing sessions</a:t>
            </a:r>
            <a:endParaRPr dirty="0"/>
          </a:p>
          <a:p>
            <a:pPr marL="914400" lvl="1" indent="-285750" algn="l" rtl="0">
              <a:lnSpc>
                <a:spcPct val="115000"/>
              </a:lnSpc>
              <a:spcBef>
                <a:spcPts val="0"/>
              </a:spcBef>
              <a:spcAft>
                <a:spcPts val="0"/>
              </a:spcAft>
              <a:buSzPts val="900"/>
              <a:buFont typeface="Calibri"/>
              <a:buChar char="○"/>
            </a:pPr>
            <a:r>
              <a:rPr lang="en-AU" dirty="0"/>
              <a:t>face-to-face discussions.</a:t>
            </a:r>
            <a:endParaRPr dirty="0"/>
          </a:p>
          <a:p>
            <a:pPr marL="45720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AU" dirty="0"/>
              <a:t>Encourage young workers to find out if they have Health and Safety Representative (HSRs) and Health and Safety Committees (HSC) and put their hand up for nomination.</a:t>
            </a:r>
            <a:endParaRPr dirty="0"/>
          </a:p>
          <a:p>
            <a:pPr marL="0" lvl="0" indent="0" algn="l" rtl="0">
              <a:lnSpc>
                <a:spcPct val="115000"/>
              </a:lnSpc>
              <a:spcBef>
                <a:spcPts val="0"/>
              </a:spcBef>
              <a:spcAft>
                <a:spcPts val="0"/>
              </a:spcAft>
              <a:buSzPts val="1100"/>
              <a:buNone/>
            </a:pPr>
            <a:endParaRPr b="1" dirty="0"/>
          </a:p>
          <a:p>
            <a:pPr marL="0" lvl="0" indent="0" algn="l" rtl="0">
              <a:lnSpc>
                <a:spcPct val="115000"/>
              </a:lnSpc>
              <a:spcBef>
                <a:spcPts val="0"/>
              </a:spcBef>
              <a:spcAft>
                <a:spcPts val="0"/>
              </a:spcAft>
              <a:buClr>
                <a:schemeClr val="dk1"/>
              </a:buClr>
              <a:buSzPts val="1100"/>
              <a:buFont typeface="Arial"/>
              <a:buNone/>
            </a:pPr>
            <a:r>
              <a:rPr lang="en-AU" b="1" dirty="0"/>
              <a:t>BACKGROUND INFORMATION </a:t>
            </a:r>
            <a:r>
              <a:rPr lang="en-AU" i="1" dirty="0"/>
              <a:t>: </a:t>
            </a:r>
            <a:r>
              <a:rPr lang="en-AU" b="1" i="1" dirty="0"/>
              <a:t>The following sections provides significantly more detail if required</a:t>
            </a:r>
            <a:r>
              <a:rPr lang="en-AU" i="1" dirty="0"/>
              <a:t>.</a:t>
            </a:r>
            <a:endParaRPr i="1"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AU" dirty="0"/>
              <a:t>WHS Act 2011 Part 5 – Consultation, representation and participation</a:t>
            </a:r>
            <a:endParaRPr dirty="0"/>
          </a:p>
          <a:p>
            <a:pPr marL="0" lvl="0" indent="0" algn="l" rtl="0">
              <a:lnSpc>
                <a:spcPct val="115000"/>
              </a:lnSpc>
              <a:spcBef>
                <a:spcPts val="0"/>
              </a:spcBef>
              <a:spcAft>
                <a:spcPts val="0"/>
              </a:spcAft>
              <a:buClr>
                <a:schemeClr val="dk1"/>
              </a:buClr>
              <a:buSzPts val="1100"/>
              <a:buFont typeface="Arial"/>
              <a:buNone/>
            </a:pPr>
            <a:r>
              <a:rPr lang="en-AU" b="1" dirty="0"/>
              <a:t>Section 47 -</a:t>
            </a:r>
            <a:r>
              <a:rPr lang="en-AU" dirty="0"/>
              <a:t>The person conducting the business or undertaking must consult, so far as is reasonably practicable, with workers who carry out work for the business or undertaking who are (or are likely to be) directly affected by a work health and safety matter.</a:t>
            </a:r>
            <a:endParaRPr dirty="0"/>
          </a:p>
          <a:p>
            <a:pPr marL="0" lvl="0" indent="0" algn="l" rtl="0">
              <a:lnSpc>
                <a:spcPct val="115000"/>
              </a:lnSpc>
              <a:spcBef>
                <a:spcPts val="0"/>
              </a:spcBef>
              <a:spcAft>
                <a:spcPts val="0"/>
              </a:spcAft>
              <a:buClr>
                <a:schemeClr val="dk1"/>
              </a:buClr>
              <a:buSzPts val="1100"/>
              <a:buFont typeface="Arial"/>
              <a:buNone/>
            </a:pPr>
            <a:endParaRPr b="1" dirty="0"/>
          </a:p>
          <a:p>
            <a:pPr marL="0" lvl="0" indent="0" algn="l" rtl="0">
              <a:lnSpc>
                <a:spcPct val="115000"/>
              </a:lnSpc>
              <a:spcBef>
                <a:spcPts val="0"/>
              </a:spcBef>
              <a:spcAft>
                <a:spcPts val="0"/>
              </a:spcAft>
              <a:buClr>
                <a:schemeClr val="dk1"/>
              </a:buClr>
              <a:buSzPts val="1100"/>
              <a:buFont typeface="Arial"/>
              <a:buNone/>
            </a:pPr>
            <a:r>
              <a:rPr lang="en-AU" b="1" dirty="0"/>
              <a:t>Section 48 - </a:t>
            </a:r>
            <a:r>
              <a:rPr lang="en-AU" dirty="0"/>
              <a:t>If the workers are represented by a health and safety representative, the consultation must involve that representative.</a:t>
            </a:r>
            <a:endParaRPr dirty="0"/>
          </a:p>
          <a:p>
            <a:pPr marL="0" lvl="0" indent="0" algn="l" rtl="0">
              <a:lnSpc>
                <a:spcPct val="115000"/>
              </a:lnSpc>
              <a:spcBef>
                <a:spcPts val="0"/>
              </a:spcBef>
              <a:spcAft>
                <a:spcPts val="0"/>
              </a:spcAft>
              <a:buClr>
                <a:schemeClr val="dk1"/>
              </a:buClr>
              <a:buSzPts val="1100"/>
              <a:buFont typeface="Arial"/>
              <a:buNone/>
            </a:pPr>
            <a:endParaRPr b="1" dirty="0"/>
          </a:p>
          <a:p>
            <a:pPr marL="0" lvl="0" indent="0" algn="l" rtl="0">
              <a:lnSpc>
                <a:spcPct val="115000"/>
              </a:lnSpc>
              <a:spcBef>
                <a:spcPts val="0"/>
              </a:spcBef>
              <a:spcAft>
                <a:spcPts val="0"/>
              </a:spcAft>
              <a:buClr>
                <a:schemeClr val="dk1"/>
              </a:buClr>
              <a:buSzPts val="1100"/>
              <a:buFont typeface="Arial"/>
              <a:buNone/>
            </a:pPr>
            <a:r>
              <a:rPr lang="en-AU" b="1" dirty="0"/>
              <a:t>Section 49 When consultation is required</a:t>
            </a:r>
            <a:endParaRPr b="1" dirty="0"/>
          </a:p>
          <a:p>
            <a:pPr marL="0" lvl="0" indent="0" algn="l" rtl="0">
              <a:lnSpc>
                <a:spcPct val="115000"/>
              </a:lnSpc>
              <a:spcBef>
                <a:spcPts val="0"/>
              </a:spcBef>
              <a:spcAft>
                <a:spcPts val="0"/>
              </a:spcAft>
              <a:buClr>
                <a:schemeClr val="dk1"/>
              </a:buClr>
              <a:buSzPts val="1100"/>
              <a:buFont typeface="Arial"/>
              <a:buNone/>
            </a:pPr>
            <a:r>
              <a:rPr lang="en-AU" dirty="0"/>
              <a:t>Consultation under this Division is required in relation to the following health and safety matters:</a:t>
            </a:r>
            <a:endParaRPr dirty="0"/>
          </a:p>
          <a:p>
            <a:pPr marL="457200" lvl="0" indent="0" algn="l" rtl="0">
              <a:lnSpc>
                <a:spcPct val="115000"/>
              </a:lnSpc>
              <a:spcBef>
                <a:spcPts val="0"/>
              </a:spcBef>
              <a:spcAft>
                <a:spcPts val="0"/>
              </a:spcAft>
              <a:buClr>
                <a:schemeClr val="dk1"/>
              </a:buClr>
              <a:buSzPts val="1100"/>
              <a:buFont typeface="Arial"/>
              <a:buNone/>
            </a:pPr>
            <a:r>
              <a:rPr lang="en-AU" dirty="0"/>
              <a:t>(a) when identifying hazards and assessing risks to health and safety arising from the work carried out or to be carried out by the business or undertaking,</a:t>
            </a:r>
            <a:endParaRPr dirty="0"/>
          </a:p>
          <a:p>
            <a:pPr marL="457200" lvl="0" indent="0" algn="l" rtl="0">
              <a:lnSpc>
                <a:spcPct val="115000"/>
              </a:lnSpc>
              <a:spcBef>
                <a:spcPts val="0"/>
              </a:spcBef>
              <a:spcAft>
                <a:spcPts val="0"/>
              </a:spcAft>
              <a:buClr>
                <a:schemeClr val="dk1"/>
              </a:buClr>
              <a:buSzPts val="1100"/>
              <a:buFont typeface="Arial"/>
              <a:buNone/>
            </a:pPr>
            <a:r>
              <a:rPr lang="en-AU" dirty="0"/>
              <a:t>(b) when making decisions about ways to eliminate or minimize those risks,</a:t>
            </a:r>
            <a:endParaRPr dirty="0"/>
          </a:p>
          <a:p>
            <a:pPr marL="457200" lvl="0" indent="0" algn="l" rtl="0">
              <a:lnSpc>
                <a:spcPct val="115000"/>
              </a:lnSpc>
              <a:spcBef>
                <a:spcPts val="0"/>
              </a:spcBef>
              <a:spcAft>
                <a:spcPts val="0"/>
              </a:spcAft>
              <a:buClr>
                <a:schemeClr val="dk1"/>
              </a:buClr>
              <a:buSzPts val="1100"/>
              <a:buFont typeface="Arial"/>
              <a:buNone/>
            </a:pPr>
            <a:r>
              <a:rPr lang="en-AU" dirty="0"/>
              <a:t>(c) when making decisions about the adequacy of facilities for the welfare of workers,</a:t>
            </a:r>
            <a:endParaRPr dirty="0"/>
          </a:p>
          <a:p>
            <a:pPr marL="457200" lvl="0" indent="0" algn="l" rtl="0">
              <a:lnSpc>
                <a:spcPct val="115000"/>
              </a:lnSpc>
              <a:spcBef>
                <a:spcPts val="0"/>
              </a:spcBef>
              <a:spcAft>
                <a:spcPts val="0"/>
              </a:spcAft>
              <a:buClr>
                <a:schemeClr val="dk1"/>
              </a:buClr>
              <a:buSzPts val="1100"/>
              <a:buFont typeface="Arial"/>
              <a:buNone/>
            </a:pPr>
            <a:r>
              <a:rPr lang="en-AU" dirty="0"/>
              <a:t>(d) when proposing changes that may affect the health or safety of workers,</a:t>
            </a:r>
            <a:endParaRPr dirty="0"/>
          </a:p>
          <a:p>
            <a:pPr marL="457200" lvl="0" indent="0" algn="l" rtl="0">
              <a:lnSpc>
                <a:spcPct val="115000"/>
              </a:lnSpc>
              <a:spcBef>
                <a:spcPts val="0"/>
              </a:spcBef>
              <a:spcAft>
                <a:spcPts val="0"/>
              </a:spcAft>
              <a:buClr>
                <a:schemeClr val="dk1"/>
              </a:buClr>
              <a:buSzPts val="1100"/>
              <a:buFont typeface="Arial"/>
              <a:buNone/>
            </a:pPr>
            <a:r>
              <a:rPr lang="en-AU" dirty="0"/>
              <a:t>(e) when making decisions about the procedures for:</a:t>
            </a:r>
            <a:endParaRPr dirty="0"/>
          </a:p>
          <a:p>
            <a:pPr marL="1371600" lvl="0" indent="0" algn="l" rtl="0">
              <a:lnSpc>
                <a:spcPct val="115000"/>
              </a:lnSpc>
              <a:spcBef>
                <a:spcPts val="0"/>
              </a:spcBef>
              <a:spcAft>
                <a:spcPts val="0"/>
              </a:spcAft>
              <a:buClr>
                <a:schemeClr val="dk1"/>
              </a:buClr>
              <a:buSzPts val="1100"/>
              <a:buFont typeface="Arial"/>
              <a:buNone/>
            </a:pPr>
            <a:r>
              <a:rPr lang="en-AU" dirty="0"/>
              <a:t>(</a:t>
            </a:r>
            <a:r>
              <a:rPr lang="en-AU" dirty="0" err="1"/>
              <a:t>i</a:t>
            </a:r>
            <a:r>
              <a:rPr lang="en-AU" dirty="0"/>
              <a:t>) consulting with workers, or</a:t>
            </a:r>
            <a:endParaRPr dirty="0"/>
          </a:p>
          <a:p>
            <a:pPr marL="1371600" lvl="0" indent="0" algn="l" rtl="0">
              <a:lnSpc>
                <a:spcPct val="115000"/>
              </a:lnSpc>
              <a:spcBef>
                <a:spcPts val="0"/>
              </a:spcBef>
              <a:spcAft>
                <a:spcPts val="0"/>
              </a:spcAft>
              <a:buClr>
                <a:schemeClr val="dk1"/>
              </a:buClr>
              <a:buSzPts val="1100"/>
              <a:buFont typeface="Arial"/>
              <a:buNone/>
            </a:pPr>
            <a:r>
              <a:rPr lang="en-AU" dirty="0"/>
              <a:t>(ii) resolving work health or safety issues at the workplace, or</a:t>
            </a:r>
            <a:endParaRPr dirty="0"/>
          </a:p>
          <a:p>
            <a:pPr marL="1371600" lvl="0" indent="0" algn="l" rtl="0">
              <a:lnSpc>
                <a:spcPct val="115000"/>
              </a:lnSpc>
              <a:spcBef>
                <a:spcPts val="0"/>
              </a:spcBef>
              <a:spcAft>
                <a:spcPts val="0"/>
              </a:spcAft>
              <a:buClr>
                <a:schemeClr val="dk1"/>
              </a:buClr>
              <a:buSzPts val="1100"/>
              <a:buFont typeface="Arial"/>
              <a:buNone/>
            </a:pPr>
            <a:r>
              <a:rPr lang="en-AU" dirty="0"/>
              <a:t>(iii) monitoring the health of workers, or</a:t>
            </a:r>
            <a:endParaRPr dirty="0"/>
          </a:p>
          <a:p>
            <a:pPr marL="1371600" lvl="0" indent="0" algn="l" rtl="0">
              <a:lnSpc>
                <a:spcPct val="115000"/>
              </a:lnSpc>
              <a:spcBef>
                <a:spcPts val="0"/>
              </a:spcBef>
              <a:spcAft>
                <a:spcPts val="0"/>
              </a:spcAft>
              <a:buClr>
                <a:schemeClr val="dk1"/>
              </a:buClr>
              <a:buSzPts val="1100"/>
              <a:buFont typeface="Arial"/>
              <a:buNone/>
            </a:pPr>
            <a:r>
              <a:rPr lang="en-AU" dirty="0"/>
              <a:t>(iv) monitoring the conditions at any workplace under the management or control of the person conducting the business or undertaking, or</a:t>
            </a:r>
            <a:endParaRPr dirty="0"/>
          </a:p>
          <a:p>
            <a:pPr marL="1371600" lvl="0" indent="0" algn="l" rtl="0">
              <a:lnSpc>
                <a:spcPct val="115000"/>
              </a:lnSpc>
              <a:spcBef>
                <a:spcPts val="0"/>
              </a:spcBef>
              <a:spcAft>
                <a:spcPts val="0"/>
              </a:spcAft>
              <a:buClr>
                <a:schemeClr val="dk1"/>
              </a:buClr>
              <a:buSzPts val="1100"/>
              <a:buFont typeface="Arial"/>
              <a:buNone/>
            </a:pPr>
            <a:r>
              <a:rPr lang="en-AU" dirty="0"/>
              <a:t>(v) providing information and training for workers, or</a:t>
            </a:r>
            <a:endParaRPr dirty="0"/>
          </a:p>
          <a:p>
            <a:pPr marL="457200" lvl="0" indent="0" algn="l" rtl="0">
              <a:lnSpc>
                <a:spcPct val="115000"/>
              </a:lnSpc>
              <a:spcBef>
                <a:spcPts val="0"/>
              </a:spcBef>
              <a:spcAft>
                <a:spcPts val="0"/>
              </a:spcAft>
              <a:buClr>
                <a:schemeClr val="dk1"/>
              </a:buClr>
              <a:buSzPts val="1100"/>
              <a:buFont typeface="Arial"/>
              <a:buNone/>
            </a:pPr>
            <a:r>
              <a:rPr lang="en-AU" dirty="0"/>
              <a:t>(f) when carrying out any other activity prescribed by the regulations for the purposes of this section</a:t>
            </a:r>
            <a:endParaRPr dirty="0"/>
          </a:p>
          <a:p>
            <a:pPr marL="0" lvl="0" indent="0" algn="l" rtl="0">
              <a:lnSpc>
                <a:spcPct val="115000"/>
              </a:lnSpc>
              <a:spcBef>
                <a:spcPts val="0"/>
              </a:spcBef>
              <a:spcAft>
                <a:spcPts val="0"/>
              </a:spcAft>
              <a:buClr>
                <a:schemeClr val="dk1"/>
              </a:buClr>
              <a:buSzPts val="1100"/>
              <a:buFont typeface="Arial"/>
              <a:buNone/>
            </a:pPr>
            <a:r>
              <a:rPr lang="en-AU" dirty="0"/>
              <a:t>All workers in a group of workers are entitled to elect one or more HSRs and Deputy HSRs for three year term and the employer or business must provide any reasonably necessary resources, facilities and assistance to enable an election to be conducted.</a:t>
            </a:r>
            <a:endParaRPr dirty="0"/>
          </a:p>
          <a:p>
            <a:pPr marL="0" lvl="0" indent="0" algn="l" rtl="0">
              <a:lnSpc>
                <a:spcPct val="115000"/>
              </a:lnSpc>
              <a:spcBef>
                <a:spcPts val="0"/>
              </a:spcBef>
              <a:spcAft>
                <a:spcPts val="0"/>
              </a:spcAft>
              <a:buClr>
                <a:schemeClr val="dk1"/>
              </a:buClr>
              <a:buSzPts val="1100"/>
              <a:buFont typeface="Arial"/>
              <a:buNone/>
            </a:pPr>
            <a:endParaRPr b="1" dirty="0"/>
          </a:p>
          <a:p>
            <a:pPr marL="0" lvl="0" indent="0" algn="l" rtl="0">
              <a:lnSpc>
                <a:spcPct val="115000"/>
              </a:lnSpc>
              <a:spcBef>
                <a:spcPts val="0"/>
              </a:spcBef>
              <a:spcAft>
                <a:spcPts val="0"/>
              </a:spcAft>
              <a:buClr>
                <a:schemeClr val="dk1"/>
              </a:buClr>
              <a:buSzPts val="1100"/>
              <a:buFont typeface="Arial"/>
              <a:buNone/>
            </a:pPr>
            <a:r>
              <a:rPr lang="en-AU" b="1" dirty="0"/>
              <a:t>Work Health and Safety Act 2011 Division 3 Health and safety representatives</a:t>
            </a:r>
            <a:endParaRPr b="1" dirty="0"/>
          </a:p>
          <a:p>
            <a:pPr marL="0" lvl="0" indent="0" algn="l" rtl="0">
              <a:lnSpc>
                <a:spcPct val="115000"/>
              </a:lnSpc>
              <a:spcBef>
                <a:spcPts val="0"/>
              </a:spcBef>
              <a:spcAft>
                <a:spcPts val="0"/>
              </a:spcAft>
              <a:buClr>
                <a:schemeClr val="dk1"/>
              </a:buClr>
              <a:buSzPts val="1100"/>
              <a:buFont typeface="Arial"/>
              <a:buNone/>
            </a:pPr>
            <a:r>
              <a:rPr lang="en-AU" b="1" dirty="0"/>
              <a:t>Subdivision 1, Request for election of health and safety representatives. Section 50</a:t>
            </a:r>
            <a:endParaRPr b="1" dirty="0"/>
          </a:p>
          <a:p>
            <a:pPr marL="0" lvl="0" indent="0" algn="l" rtl="0">
              <a:lnSpc>
                <a:spcPct val="115000"/>
              </a:lnSpc>
              <a:spcBef>
                <a:spcPts val="0"/>
              </a:spcBef>
              <a:spcAft>
                <a:spcPts val="0"/>
              </a:spcAft>
              <a:buClr>
                <a:schemeClr val="dk1"/>
              </a:buClr>
              <a:buSzPts val="1100"/>
              <a:buFont typeface="Arial"/>
              <a:buNone/>
            </a:pPr>
            <a:r>
              <a:rPr lang="en-AU" dirty="0"/>
              <a:t>A worker who carries out work for a business or undertaking may ask the person conducting the business or undertaking to facilitate the Conduct of an election for one or more health and safety representatives to represent workers who carry out work for the business or undertaking.</a:t>
            </a:r>
            <a:endParaRPr dirty="0"/>
          </a:p>
          <a:p>
            <a:pPr marL="0" lvl="0" indent="0" algn="l" rtl="0">
              <a:lnSpc>
                <a:spcPct val="115000"/>
              </a:lnSpc>
              <a:spcBef>
                <a:spcPts val="0"/>
              </a:spcBef>
              <a:spcAft>
                <a:spcPts val="0"/>
              </a:spcAft>
              <a:buClr>
                <a:schemeClr val="dk1"/>
              </a:buClr>
              <a:buSzPts val="1100"/>
              <a:buFont typeface="Arial"/>
              <a:buNone/>
            </a:pPr>
            <a:endParaRPr b="1" dirty="0"/>
          </a:p>
          <a:p>
            <a:pPr marL="0" lvl="0" indent="0" algn="l" rtl="0">
              <a:lnSpc>
                <a:spcPct val="115000"/>
              </a:lnSpc>
              <a:spcBef>
                <a:spcPts val="0"/>
              </a:spcBef>
              <a:spcAft>
                <a:spcPts val="0"/>
              </a:spcAft>
              <a:buClr>
                <a:schemeClr val="dk1"/>
              </a:buClr>
              <a:buSzPts val="1100"/>
              <a:buFont typeface="Arial"/>
              <a:buNone/>
            </a:pPr>
            <a:r>
              <a:rPr lang="en-AU" b="1" dirty="0"/>
              <a:t>Sub 2, Determination of work groups, Section 51</a:t>
            </a:r>
            <a:endParaRPr b="1" dirty="0"/>
          </a:p>
          <a:p>
            <a:pPr marL="0" lvl="0" indent="0" algn="l" rtl="0">
              <a:lnSpc>
                <a:spcPct val="115000"/>
              </a:lnSpc>
              <a:spcBef>
                <a:spcPts val="0"/>
              </a:spcBef>
              <a:spcAft>
                <a:spcPts val="0"/>
              </a:spcAft>
              <a:buClr>
                <a:schemeClr val="dk1"/>
              </a:buClr>
              <a:buSzPts val="1100"/>
              <a:buFont typeface="Arial"/>
              <a:buNone/>
            </a:pPr>
            <a:r>
              <a:rPr lang="en-AU" dirty="0"/>
              <a:t>(1) If a request is made under section 50, the person conducting the business or undertaking must facilitate the determination of one or more work groups of workers.</a:t>
            </a:r>
            <a:endParaRPr dirty="0"/>
          </a:p>
          <a:p>
            <a:pPr marL="0" lvl="0" indent="0" algn="l" rtl="0">
              <a:lnSpc>
                <a:spcPct val="115000"/>
              </a:lnSpc>
              <a:spcBef>
                <a:spcPts val="0"/>
              </a:spcBef>
              <a:spcAft>
                <a:spcPts val="0"/>
              </a:spcAft>
              <a:buClr>
                <a:schemeClr val="dk1"/>
              </a:buClr>
              <a:buSzPts val="1100"/>
              <a:buFont typeface="Arial"/>
              <a:buNone/>
            </a:pPr>
            <a:r>
              <a:rPr lang="en-AU" dirty="0"/>
              <a:t>(2) The purpose of determining a work group is to facilitate the representation of workers in the work group by one or more health and safety representatives.</a:t>
            </a:r>
            <a:endParaRPr dirty="0"/>
          </a:p>
          <a:p>
            <a:pPr marL="0" lvl="0" indent="0" algn="l" rtl="0">
              <a:lnSpc>
                <a:spcPct val="115000"/>
              </a:lnSpc>
              <a:spcBef>
                <a:spcPts val="0"/>
              </a:spcBef>
              <a:spcAft>
                <a:spcPts val="0"/>
              </a:spcAft>
              <a:buClr>
                <a:schemeClr val="dk1"/>
              </a:buClr>
              <a:buSzPts val="1100"/>
              <a:buFont typeface="Arial"/>
              <a:buNone/>
            </a:pPr>
            <a:r>
              <a:rPr lang="en-AU" dirty="0"/>
              <a:t>(3) A work group may be determined for workers at one or more workplaces.</a:t>
            </a:r>
            <a:endParaRPr dirty="0"/>
          </a:p>
          <a:p>
            <a:pPr marL="0" lvl="0" indent="0" algn="l" rtl="0">
              <a:lnSpc>
                <a:spcPct val="115000"/>
              </a:lnSpc>
              <a:spcBef>
                <a:spcPts val="0"/>
              </a:spcBef>
              <a:spcAft>
                <a:spcPts val="0"/>
              </a:spcAft>
              <a:buClr>
                <a:schemeClr val="dk1"/>
              </a:buClr>
              <a:buSzPts val="1100"/>
              <a:buFont typeface="Arial"/>
              <a:buNone/>
            </a:pPr>
            <a:endParaRPr b="1" dirty="0"/>
          </a:p>
          <a:p>
            <a:pPr marL="0" lvl="0" indent="0" algn="l" rtl="0">
              <a:lnSpc>
                <a:spcPct val="115000"/>
              </a:lnSpc>
              <a:spcBef>
                <a:spcPts val="0"/>
              </a:spcBef>
              <a:spcAft>
                <a:spcPts val="0"/>
              </a:spcAft>
              <a:buClr>
                <a:schemeClr val="dk1"/>
              </a:buClr>
              <a:buSzPts val="1100"/>
              <a:buFont typeface="Arial"/>
              <a:buNone/>
            </a:pPr>
            <a:r>
              <a:rPr lang="en-AU" b="1" dirty="0"/>
              <a:t>Powers of a HSR</a:t>
            </a:r>
            <a:endParaRPr b="1" dirty="0"/>
          </a:p>
          <a:p>
            <a:pPr marL="0" lvl="0" indent="0" algn="l" rtl="0">
              <a:lnSpc>
                <a:spcPct val="115000"/>
              </a:lnSpc>
              <a:spcBef>
                <a:spcPts val="0"/>
              </a:spcBef>
              <a:spcAft>
                <a:spcPts val="0"/>
              </a:spcAft>
              <a:buClr>
                <a:schemeClr val="dk1"/>
              </a:buClr>
              <a:buSzPts val="1100"/>
              <a:buFont typeface="Arial"/>
              <a:buNone/>
            </a:pPr>
            <a:r>
              <a:rPr lang="en-AU" dirty="0"/>
              <a:t>Inspect a work group’s workplace.</a:t>
            </a:r>
            <a:endParaRPr dirty="0"/>
          </a:p>
          <a:p>
            <a:pPr marL="457200" lvl="0" indent="-285750" algn="l" rtl="0">
              <a:lnSpc>
                <a:spcPct val="115000"/>
              </a:lnSpc>
              <a:spcBef>
                <a:spcPts val="0"/>
              </a:spcBef>
              <a:spcAft>
                <a:spcPts val="0"/>
              </a:spcAft>
              <a:buSzPts val="900"/>
              <a:buFont typeface="Calibri"/>
              <a:buChar char="●"/>
            </a:pPr>
            <a:r>
              <a:rPr lang="en-AU" dirty="0"/>
              <a:t>Be present during an inspection of the workplace.</a:t>
            </a:r>
            <a:endParaRPr dirty="0"/>
          </a:p>
          <a:p>
            <a:pPr marL="457200" lvl="0" indent="-285750" algn="l" rtl="0">
              <a:lnSpc>
                <a:spcPct val="115000"/>
              </a:lnSpc>
              <a:spcBef>
                <a:spcPts val="0"/>
              </a:spcBef>
              <a:spcAft>
                <a:spcPts val="0"/>
              </a:spcAft>
              <a:buSzPts val="900"/>
              <a:buFont typeface="Calibri"/>
              <a:buChar char="●"/>
            </a:pPr>
            <a:r>
              <a:rPr lang="en-AU" dirty="0"/>
              <a:t>With the consent of the workers, be present at an interview between the workers and an inspector, and/or the business owner.</a:t>
            </a:r>
            <a:endParaRPr dirty="0"/>
          </a:p>
          <a:p>
            <a:pPr marL="457200" lvl="0" indent="-285750" algn="l" rtl="0">
              <a:lnSpc>
                <a:spcPct val="115000"/>
              </a:lnSpc>
              <a:spcBef>
                <a:spcPts val="0"/>
              </a:spcBef>
              <a:spcAft>
                <a:spcPts val="0"/>
              </a:spcAft>
              <a:buSzPts val="900"/>
              <a:buFont typeface="Calibri"/>
              <a:buChar char="●"/>
            </a:pPr>
            <a:r>
              <a:rPr lang="en-AU" dirty="0"/>
              <a:t>Ask that a health and safety committee be established.</a:t>
            </a:r>
            <a:endParaRPr dirty="0"/>
          </a:p>
          <a:p>
            <a:pPr marL="457200" lvl="0" indent="-285750" algn="l" rtl="0">
              <a:lnSpc>
                <a:spcPct val="115000"/>
              </a:lnSpc>
              <a:spcBef>
                <a:spcPts val="0"/>
              </a:spcBef>
              <a:spcAft>
                <a:spcPts val="0"/>
              </a:spcAft>
              <a:buSzPts val="900"/>
              <a:buFont typeface="Calibri"/>
              <a:buChar char="●"/>
            </a:pPr>
            <a:r>
              <a:rPr lang="en-AU" dirty="0"/>
              <a:t>Get information about the health and safety of workers in the work group - provided the worker’s right to privacy is not breached.</a:t>
            </a:r>
            <a:endParaRPr dirty="0"/>
          </a:p>
          <a:p>
            <a:pPr marL="457200" lvl="0" indent="-285750" algn="l" rtl="0">
              <a:lnSpc>
                <a:spcPct val="115000"/>
              </a:lnSpc>
              <a:spcBef>
                <a:spcPts val="0"/>
              </a:spcBef>
              <a:spcAft>
                <a:spcPts val="0"/>
              </a:spcAft>
              <a:buSzPts val="900"/>
              <a:buFont typeface="Calibri"/>
              <a:buChar char="●"/>
            </a:pPr>
            <a:r>
              <a:rPr lang="en-AU" dirty="0"/>
              <a:t>A HSR who has completed an approved five-day training course and who has consulted with the business owner may:</a:t>
            </a:r>
            <a:endParaRPr dirty="0"/>
          </a:p>
          <a:p>
            <a:pPr marL="914400" lvl="1" indent="-285750" algn="l" rtl="0">
              <a:lnSpc>
                <a:spcPct val="115000"/>
              </a:lnSpc>
              <a:spcBef>
                <a:spcPts val="0"/>
              </a:spcBef>
              <a:spcAft>
                <a:spcPts val="0"/>
              </a:spcAft>
              <a:buSzPts val="900"/>
              <a:buFont typeface="Calibri"/>
              <a:buChar char="○"/>
            </a:pPr>
            <a:r>
              <a:rPr lang="en-AU" dirty="0"/>
              <a:t>Issue a provisional improvement notice to the business owner</a:t>
            </a:r>
            <a:endParaRPr dirty="0"/>
          </a:p>
          <a:p>
            <a:pPr marL="914400" marR="0" lvl="1" indent="-285750" algn="l" rtl="0">
              <a:spcBef>
                <a:spcPts val="0"/>
              </a:spcBef>
              <a:spcAft>
                <a:spcPts val="0"/>
              </a:spcAft>
              <a:buSzPts val="900"/>
              <a:buFont typeface="Calibri"/>
              <a:buChar char="○"/>
            </a:pPr>
            <a:r>
              <a:rPr lang="en-AU" dirty="0"/>
              <a:t>Tell a worker to cease unsafe work.</a:t>
            </a:r>
            <a:endParaRPr b="1" dirty="0"/>
          </a:p>
        </p:txBody>
      </p:sp>
      <p:sp>
        <p:nvSpPr>
          <p:cNvPr id="234" name="Google Shape;234;p9: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0740202de_4_13: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0740202de_4_13:notes"/>
          <p:cNvSpPr txBox="1">
            <a:spLocks noGrp="1"/>
          </p:cNvSpPr>
          <p:nvPr>
            <p:ph type="body" idx="1"/>
          </p:nvPr>
        </p:nvSpPr>
        <p:spPr>
          <a:xfrm>
            <a:off x="680562" y="4721186"/>
            <a:ext cx="5444400" cy="4472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AU" b="1"/>
              <a:t>WARNING</a:t>
            </a:r>
            <a:r>
              <a:rPr lang="en-AU"/>
              <a:t>: This video contains footage some viewers may find distressing as it contains blood and persons being hurt.</a:t>
            </a:r>
            <a:endParaRPr/>
          </a:p>
          <a:p>
            <a:pPr marL="0" lvl="0" indent="0" algn="l" rtl="0">
              <a:lnSpc>
                <a:spcPct val="115000"/>
              </a:lnSpc>
              <a:spcBef>
                <a:spcPts val="0"/>
              </a:spcBef>
              <a:spcAft>
                <a:spcPts val="0"/>
              </a:spcAft>
              <a:buNone/>
            </a:pPr>
            <a:endParaRPr b="1"/>
          </a:p>
          <a:p>
            <a:pPr marL="0" lvl="0" indent="0" algn="l" rtl="0">
              <a:lnSpc>
                <a:spcPct val="115000"/>
              </a:lnSpc>
              <a:spcBef>
                <a:spcPts val="0"/>
              </a:spcBef>
              <a:spcAft>
                <a:spcPts val="0"/>
              </a:spcAft>
              <a:buClr>
                <a:schemeClr val="dk1"/>
              </a:buClr>
              <a:buSzPts val="1100"/>
              <a:buFont typeface="Arial"/>
              <a:buNone/>
            </a:pPr>
            <a:r>
              <a:rPr lang="en-AU" b="1"/>
              <a:t>SPEAKER’S DISCUSSION POINTS</a:t>
            </a:r>
            <a:endParaRPr b="1"/>
          </a:p>
          <a:p>
            <a:pPr marL="0" lvl="0" indent="0" algn="l" rtl="0">
              <a:lnSpc>
                <a:spcPct val="115000"/>
              </a:lnSpc>
              <a:spcBef>
                <a:spcPts val="0"/>
              </a:spcBef>
              <a:spcAft>
                <a:spcPts val="0"/>
              </a:spcAft>
              <a:buNone/>
            </a:pPr>
            <a:r>
              <a:rPr lang="en-AU"/>
              <a:t>Whether it’s through consultation at work or refusing to do work that’s unsafe, stop and talk to your supervisor, Health and Safety Representative (HSR) or union.  </a:t>
            </a:r>
            <a:endParaRPr/>
          </a:p>
          <a:p>
            <a:pPr marL="0" lvl="0" indent="0" algn="l" rtl="0">
              <a:lnSpc>
                <a:spcPct val="115000"/>
              </a:lnSpc>
              <a:spcBef>
                <a:spcPts val="0"/>
              </a:spcBef>
              <a:spcAft>
                <a:spcPts val="0"/>
              </a:spcAft>
              <a:buClr>
                <a:schemeClr val="dk1"/>
              </a:buClr>
              <a:buSzPts val="1100"/>
              <a:buFont typeface="Arial"/>
              <a:buNone/>
            </a:pPr>
            <a:r>
              <a:rPr lang="en-AU"/>
              <a:t>(Part 5 </a:t>
            </a:r>
            <a:r>
              <a:rPr lang="en-AU" b="1"/>
              <a:t>Division 6</a:t>
            </a:r>
            <a:r>
              <a:rPr lang="en-AU"/>
              <a:t> Section </a:t>
            </a:r>
            <a:r>
              <a:rPr lang="en-AU" b="1"/>
              <a:t>84 </a:t>
            </a:r>
            <a:r>
              <a:rPr lang="en-AU"/>
              <a:t>Right of worker to cease unsafe work)</a:t>
            </a:r>
            <a:endParaRPr/>
          </a:p>
          <a:p>
            <a:pPr marL="0" lvl="0" indent="0" algn="l" rtl="0">
              <a:lnSpc>
                <a:spcPct val="115000"/>
              </a:lnSpc>
              <a:spcBef>
                <a:spcPts val="0"/>
              </a:spcBef>
              <a:spcAft>
                <a:spcPts val="0"/>
              </a:spcAft>
              <a:buNone/>
            </a:pPr>
            <a:endParaRPr b="1"/>
          </a:p>
          <a:p>
            <a:pPr marL="0" lvl="0" indent="0" algn="l" rtl="0">
              <a:lnSpc>
                <a:spcPct val="115000"/>
              </a:lnSpc>
              <a:spcBef>
                <a:spcPts val="0"/>
              </a:spcBef>
              <a:spcAft>
                <a:spcPts val="0"/>
              </a:spcAft>
              <a:buClr>
                <a:schemeClr val="dk1"/>
              </a:buClr>
              <a:buSzPts val="1100"/>
              <a:buFont typeface="Arial"/>
              <a:buNone/>
            </a:pPr>
            <a:r>
              <a:rPr lang="en-AU" b="1"/>
              <a:t>ACTION</a:t>
            </a:r>
            <a:endParaRPr/>
          </a:p>
          <a:p>
            <a:pPr marL="0" lvl="0" indent="0" algn="l" rtl="0">
              <a:lnSpc>
                <a:spcPct val="115000"/>
              </a:lnSpc>
              <a:spcBef>
                <a:spcPts val="0"/>
              </a:spcBef>
              <a:spcAft>
                <a:spcPts val="0"/>
              </a:spcAft>
              <a:buClr>
                <a:schemeClr val="dk1"/>
              </a:buClr>
              <a:buSzPts val="1100"/>
              <a:buFont typeface="Arial"/>
              <a:buNone/>
            </a:pPr>
            <a:r>
              <a:rPr lang="en-AU"/>
              <a:t>Step 1 - Play third video from WorkSafe Victoria (Kitchen) </a:t>
            </a:r>
            <a:r>
              <a:rPr lang="en-AU" u="sng">
                <a:solidFill>
                  <a:schemeClr val="hlink"/>
                </a:solidFill>
                <a:hlinkClick r:id="rId3"/>
              </a:rPr>
              <a:t>https://www.youtube.com/watch?v=-boMfnLnA6E</a:t>
            </a:r>
            <a:r>
              <a:rPr lang="en-AU"/>
              <a:t> Warning that incident occurs at approx. </a:t>
            </a:r>
            <a:r>
              <a:rPr lang="en-AU" b="1" i="1"/>
              <a:t>0.23sec </a:t>
            </a:r>
            <a:r>
              <a:rPr lang="en-AU"/>
              <a:t>into video for people who wish to look away)</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AU"/>
              <a:t>Taking a few minutes to stop and think about what you’re doing or ask someone for help could save your life.</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AU"/>
              <a:t>Step 2 - Explore what they would have done in this situation. ‘So what should he have done or what should have happened to prevent the injury?</a:t>
            </a:r>
            <a:endParaRPr/>
          </a:p>
          <a:p>
            <a:pPr marL="0" lvl="0" indent="0" algn="l" rtl="0">
              <a:lnSpc>
                <a:spcPct val="115000"/>
              </a:lnSpc>
              <a:spcBef>
                <a:spcPts val="0"/>
              </a:spcBef>
              <a:spcAft>
                <a:spcPts val="0"/>
              </a:spcAft>
              <a:buClr>
                <a:schemeClr val="dk1"/>
              </a:buClr>
              <a:buSzPts val="1100"/>
              <a:buFont typeface="Arial"/>
              <a:buNone/>
            </a:pPr>
            <a:r>
              <a:rPr lang="en-AU"/>
              <a:t>Reminder that we’ve discussed things around training and supervision, the right to safety equipment, the right to speak up about unsafe work, the right to consultation, amenities and first aid.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AU"/>
              <a:t>Reinforce messaging of  </a:t>
            </a:r>
            <a:r>
              <a:rPr lang="en-AU" b="1"/>
              <a:t>Wait Take Five. </a:t>
            </a:r>
            <a:r>
              <a:rPr lang="en-AU"/>
              <a:t>This is a simple way to remember what actions you should take to stay safe.</a:t>
            </a:r>
            <a:endParaRPr/>
          </a:p>
          <a:p>
            <a:pPr marL="0" lvl="0" indent="0" algn="l" rtl="0">
              <a:spcBef>
                <a:spcPts val="0"/>
              </a:spcBef>
              <a:spcAft>
                <a:spcPts val="0"/>
              </a:spcAft>
              <a:buClr>
                <a:schemeClr val="dk1"/>
              </a:buClr>
              <a:buSzPts val="1100"/>
              <a:buFont typeface="Arial"/>
              <a:buNone/>
            </a:pPr>
            <a:r>
              <a:rPr lang="en-AU"/>
              <a:t>1. Stop…... </a:t>
            </a:r>
            <a:endParaRPr/>
          </a:p>
          <a:p>
            <a:pPr marL="0" lvl="0" indent="0" algn="l" rtl="0">
              <a:spcBef>
                <a:spcPts val="0"/>
              </a:spcBef>
              <a:spcAft>
                <a:spcPts val="0"/>
              </a:spcAft>
              <a:buClr>
                <a:schemeClr val="dk1"/>
              </a:buClr>
              <a:buSzPts val="1100"/>
              <a:buFont typeface="Arial"/>
              <a:buNone/>
            </a:pPr>
            <a:r>
              <a:rPr lang="en-AU"/>
              <a:t>2. Is it safe?</a:t>
            </a:r>
            <a:endParaRPr/>
          </a:p>
          <a:p>
            <a:pPr marL="0" lvl="0" indent="0" algn="l" rtl="0">
              <a:spcBef>
                <a:spcPts val="0"/>
              </a:spcBef>
              <a:spcAft>
                <a:spcPts val="0"/>
              </a:spcAft>
              <a:buClr>
                <a:schemeClr val="dk1"/>
              </a:buClr>
              <a:buSzPts val="1100"/>
              <a:buFont typeface="Arial"/>
              <a:buNone/>
            </a:pPr>
            <a:r>
              <a:rPr lang="en-AU"/>
              <a:t>3. Could it hurt someone? </a:t>
            </a:r>
            <a:endParaRPr/>
          </a:p>
          <a:p>
            <a:pPr marL="0" lvl="0" indent="0" algn="l" rtl="0">
              <a:spcBef>
                <a:spcPts val="0"/>
              </a:spcBef>
              <a:spcAft>
                <a:spcPts val="0"/>
              </a:spcAft>
              <a:buClr>
                <a:schemeClr val="dk1"/>
              </a:buClr>
              <a:buSzPts val="1100"/>
              <a:buFont typeface="Arial"/>
              <a:buNone/>
            </a:pPr>
            <a:r>
              <a:rPr lang="en-AU"/>
              <a:t>4. Speak up. </a:t>
            </a:r>
            <a:endParaRPr/>
          </a:p>
          <a:p>
            <a:pPr marL="0" lvl="0" indent="0" algn="l" rtl="0">
              <a:spcBef>
                <a:spcPts val="0"/>
              </a:spcBef>
              <a:spcAft>
                <a:spcPts val="0"/>
              </a:spcAft>
              <a:buClr>
                <a:schemeClr val="dk1"/>
              </a:buClr>
              <a:buSzPts val="1100"/>
              <a:buFont typeface="Arial"/>
              <a:buNone/>
            </a:pPr>
            <a:r>
              <a:rPr lang="en-AU"/>
              <a:t>5. Ask. (</a:t>
            </a:r>
            <a:r>
              <a:rPr lang="en-AU" sz="1100"/>
              <a:t>for help or if they are not sure)</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42" name="Google Shape;242;g40740202de_4_13:notes"/>
          <p:cNvSpPr txBox="1">
            <a:spLocks noGrp="1"/>
          </p:cNvSpPr>
          <p:nvPr>
            <p:ph type="sldNum" idx="12"/>
          </p:nvPr>
        </p:nvSpPr>
        <p:spPr>
          <a:xfrm>
            <a:off x="3854939" y="9440646"/>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5.gi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gi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
        <p:cNvGrpSpPr/>
        <p:nvPr/>
      </p:nvGrpSpPr>
      <p:grpSpPr>
        <a:xfrm>
          <a:off x="0" y="0"/>
          <a:ext cx="0" cy="0"/>
          <a:chOff x="0" y="0"/>
          <a:chExt cx="0" cy="0"/>
        </a:xfrm>
      </p:grpSpPr>
      <p:sp>
        <p:nvSpPr>
          <p:cNvPr id="15" name="Google Shape;15;p2"/>
          <p:cNvSpPr/>
          <p:nvPr/>
        </p:nvSpPr>
        <p:spPr>
          <a:xfrm>
            <a:off x="0" y="1"/>
            <a:ext cx="9188400" cy="5708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txBox="1">
            <a:spLocks noGrp="1"/>
          </p:cNvSpPr>
          <p:nvPr>
            <p:ph type="subTitle" idx="1"/>
          </p:nvPr>
        </p:nvSpPr>
        <p:spPr>
          <a:xfrm>
            <a:off x="317500" y="4322614"/>
            <a:ext cx="4495800" cy="6744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500"/>
              <a:buFont typeface="Arial"/>
              <a:buNone/>
              <a:defRPr sz="2500" b="0" i="0" u="none" strike="noStrike" cap="none">
                <a:solidFill>
                  <a:schemeClr val="l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7" name="Google Shape;17;p2"/>
          <p:cNvSpPr txBox="1">
            <a:spLocks noGrp="1"/>
          </p:cNvSpPr>
          <p:nvPr>
            <p:ph type="ctrTitle"/>
          </p:nvPr>
        </p:nvSpPr>
        <p:spPr>
          <a:xfrm>
            <a:off x="260351" y="3121379"/>
            <a:ext cx="6000900" cy="1078200"/>
          </a:xfrm>
          <a:prstGeom prst="rect">
            <a:avLst/>
          </a:prstGeom>
          <a:noFill/>
          <a:ln>
            <a:noFill/>
          </a:ln>
        </p:spPr>
        <p:txBody>
          <a:bodyPr spcFirstLastPara="1" wrap="square" lIns="72000" tIns="72000" rIns="0" bIns="0" anchor="b" anchorCtr="0"/>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8" name="Google Shape;18;p2"/>
          <p:cNvPicPr preferRelativeResize="0"/>
          <p:nvPr/>
        </p:nvPicPr>
        <p:blipFill rotWithShape="1">
          <a:blip r:embed="rId2">
            <a:alphaModFix/>
          </a:blip>
          <a:srcRect/>
          <a:stretch/>
        </p:blipFill>
        <p:spPr>
          <a:xfrm>
            <a:off x="6968738" y="6398733"/>
            <a:ext cx="1863681" cy="179731"/>
          </a:xfrm>
          <a:prstGeom prst="rect">
            <a:avLst/>
          </a:prstGeom>
          <a:noFill/>
          <a:ln>
            <a:noFill/>
          </a:ln>
        </p:spPr>
      </p:pic>
      <p:pic>
        <p:nvPicPr>
          <p:cNvPr id="19" name="Google Shape;19;p2"/>
          <p:cNvPicPr preferRelativeResize="0"/>
          <p:nvPr/>
        </p:nvPicPr>
        <p:blipFill rotWithShape="1">
          <a:blip r:embed="rId3">
            <a:alphaModFix/>
          </a:blip>
          <a:srcRect/>
          <a:stretch/>
        </p:blipFill>
        <p:spPr>
          <a:xfrm>
            <a:off x="362852" y="5963051"/>
            <a:ext cx="597801" cy="6492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Head 2 columns text">
  <p:cSld name="Title Head 2 columns text">
    <p:spTree>
      <p:nvGrpSpPr>
        <p:cNvPr id="1" name="Shape 87"/>
        <p:cNvGrpSpPr/>
        <p:nvPr/>
      </p:nvGrpSpPr>
      <p:grpSpPr>
        <a:xfrm>
          <a:off x="0" y="0"/>
          <a:ext cx="0" cy="0"/>
          <a:chOff x="0" y="0"/>
          <a:chExt cx="0" cy="0"/>
        </a:xfrm>
      </p:grpSpPr>
      <p:sp>
        <p:nvSpPr>
          <p:cNvPr id="88" name="Google Shape;88;p11"/>
          <p:cNvSpPr txBox="1">
            <a:spLocks noGrp="1"/>
          </p:cNvSpPr>
          <p:nvPr>
            <p:ph type="body" idx="1"/>
          </p:nvPr>
        </p:nvSpPr>
        <p:spPr>
          <a:xfrm>
            <a:off x="457200" y="1343879"/>
            <a:ext cx="8064600" cy="402300"/>
          </a:xfrm>
          <a:prstGeom prst="rect">
            <a:avLst/>
          </a:prstGeom>
          <a:noFill/>
          <a:ln>
            <a:noFill/>
          </a:ln>
        </p:spPr>
        <p:txBody>
          <a:bodyPr spcFirstLastPara="1" wrap="square" lIns="0" tIns="0" rIns="0" bIns="0" anchor="t" anchorCtr="0"/>
          <a:lstStyle>
            <a:lvl1pPr marL="457200" marR="0" lvl="0" indent="-228600" algn="l" rtl="0">
              <a:spcBef>
                <a:spcPts val="360"/>
              </a:spcBef>
              <a:spcAft>
                <a:spcPts val="0"/>
              </a:spcAft>
              <a:buClr>
                <a:schemeClr val="accent2"/>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000"/>
              <a:buFont typeface="Merriweather San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2"/>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600"/>
              <a:buFont typeface="Merriweather San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2"/>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9" name="Google Shape;89;p11"/>
          <p:cNvSpPr txBox="1">
            <a:spLocks noGrp="1"/>
          </p:cNvSpPr>
          <p:nvPr>
            <p:ph type="body" idx="2"/>
          </p:nvPr>
        </p:nvSpPr>
        <p:spPr>
          <a:xfrm>
            <a:off x="457200" y="1841500"/>
            <a:ext cx="8064600" cy="4160700"/>
          </a:xfrm>
          <a:prstGeom prst="rect">
            <a:avLst/>
          </a:prstGeom>
          <a:noFill/>
          <a:ln>
            <a:noFill/>
          </a:ln>
        </p:spPr>
        <p:txBody>
          <a:bodyPr spcFirstLastPara="1" wrap="square" lIns="0" tIns="0" rIns="0" bIns="0" anchor="t" anchorCtr="0"/>
          <a:lstStyle>
            <a:lvl1pPr marL="457200" marR="0" lvl="0" indent="-228600" algn="l" rtl="0">
              <a:lnSpc>
                <a:spcPct val="90000"/>
              </a:lnSpc>
              <a:spcBef>
                <a:spcPts val="90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2"/>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2"/>
              </a:buClr>
              <a:buSzPts val="1600"/>
              <a:buFont typeface="Merriweather San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0" name="Google Shape;90;p11"/>
          <p:cNvSpPr txBox="1">
            <a:spLocks noGrp="1"/>
          </p:cNvSpPr>
          <p:nvPr>
            <p:ph type="title"/>
          </p:nvPr>
        </p:nvSpPr>
        <p:spPr>
          <a:xfrm>
            <a:off x="457200" y="461417"/>
            <a:ext cx="81468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1" name="Google Shape;91;p11"/>
          <p:cNvSpPr/>
          <p:nvPr/>
        </p:nvSpPr>
        <p:spPr>
          <a:xfrm>
            <a:off x="0" y="6191250"/>
            <a:ext cx="9144000" cy="6666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52B1E"/>
              </a:solidFill>
              <a:latin typeface="Arial"/>
              <a:ea typeface="Arial"/>
              <a:cs typeface="Arial"/>
              <a:sym typeface="Arial"/>
            </a:endParaRPr>
          </a:p>
        </p:txBody>
      </p:sp>
      <p:pic>
        <p:nvPicPr>
          <p:cNvPr id="92" name="Google Shape;92;p11"/>
          <p:cNvPicPr preferRelativeResize="0"/>
          <p:nvPr/>
        </p:nvPicPr>
        <p:blipFill rotWithShape="1">
          <a:blip r:embed="rId2">
            <a:alphaModFix/>
          </a:blip>
          <a:srcRect/>
          <a:stretch/>
        </p:blipFill>
        <p:spPr>
          <a:xfrm>
            <a:off x="8456052" y="6313941"/>
            <a:ext cx="372099" cy="40028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 Bullets Half Pic Portrait">
  <p:cSld name="Head Bullets Half Pic Portrait">
    <p:spTree>
      <p:nvGrpSpPr>
        <p:cNvPr id="1" name="Shape 93"/>
        <p:cNvGrpSpPr/>
        <p:nvPr/>
      </p:nvGrpSpPr>
      <p:grpSpPr>
        <a:xfrm>
          <a:off x="0" y="0"/>
          <a:ext cx="0" cy="0"/>
          <a:chOff x="0" y="0"/>
          <a:chExt cx="0" cy="0"/>
        </a:xfrm>
      </p:grpSpPr>
      <p:pic>
        <p:nvPicPr>
          <p:cNvPr id="94" name="Google Shape;94;p12" descr="100035-56_PPT.jpg"/>
          <p:cNvPicPr preferRelativeResize="0"/>
          <p:nvPr/>
        </p:nvPicPr>
        <p:blipFill rotWithShape="1">
          <a:blip r:embed="rId2">
            <a:alphaModFix/>
          </a:blip>
          <a:srcRect l="46268" r="10818" b="358"/>
          <a:stretch/>
        </p:blipFill>
        <p:spPr>
          <a:xfrm>
            <a:off x="0" y="0"/>
            <a:ext cx="4412036" cy="6858000"/>
          </a:xfrm>
          <a:prstGeom prst="rect">
            <a:avLst/>
          </a:prstGeom>
          <a:noFill/>
          <a:ln>
            <a:noFill/>
          </a:ln>
        </p:spPr>
      </p:pic>
      <p:sp>
        <p:nvSpPr>
          <p:cNvPr id="95" name="Google Shape;95;p12"/>
          <p:cNvSpPr txBox="1">
            <a:spLocks noGrp="1"/>
          </p:cNvSpPr>
          <p:nvPr>
            <p:ph type="title"/>
          </p:nvPr>
        </p:nvSpPr>
        <p:spPr>
          <a:xfrm>
            <a:off x="4991100" y="461417"/>
            <a:ext cx="4040100" cy="12927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6" name="Google Shape;96;p12"/>
          <p:cNvSpPr txBox="1">
            <a:spLocks noGrp="1"/>
          </p:cNvSpPr>
          <p:nvPr>
            <p:ph type="body" idx="1"/>
          </p:nvPr>
        </p:nvSpPr>
        <p:spPr>
          <a:xfrm>
            <a:off x="4991100" y="2025181"/>
            <a:ext cx="4040100" cy="40626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7" name="Google Shape;97;p12"/>
          <p:cNvSpPr/>
          <p:nvPr/>
        </p:nvSpPr>
        <p:spPr>
          <a:xfrm>
            <a:off x="4412038" y="6191250"/>
            <a:ext cx="4731900" cy="6666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Arial"/>
              <a:ea typeface="Arial"/>
              <a:cs typeface="Arial"/>
              <a:sym typeface="Arial"/>
            </a:endParaRPr>
          </a:p>
        </p:txBody>
      </p:sp>
      <p:pic>
        <p:nvPicPr>
          <p:cNvPr id="98" name="Google Shape;98;p12"/>
          <p:cNvPicPr preferRelativeResize="0"/>
          <p:nvPr/>
        </p:nvPicPr>
        <p:blipFill rotWithShape="1">
          <a:blip r:embed="rId3">
            <a:alphaModFix/>
          </a:blip>
          <a:srcRect/>
          <a:stretch/>
        </p:blipFill>
        <p:spPr>
          <a:xfrm>
            <a:off x="8456052" y="6313941"/>
            <a:ext cx="372099" cy="40028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accent1"/>
              </a:buClr>
              <a:buSzPts val="4000"/>
              <a:buFont typeface="Arial"/>
              <a:buNone/>
              <a:defRPr sz="40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1" name="Google Shape;101;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2" name="Google Shape;102;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3" name="Google Shape;103;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Arial"/>
                <a:ea typeface="Arial"/>
                <a:cs typeface="Arial"/>
                <a:sym typeface="Arial"/>
              </a:defRPr>
            </a:lvl1pPr>
            <a:lvl2pPr marL="0" marR="0" lvl="1" indent="0" algn="r" rtl="0">
              <a:spcBef>
                <a:spcPts val="0"/>
              </a:spcBef>
              <a:buNone/>
              <a:defRPr sz="1000">
                <a:solidFill>
                  <a:srgbClr val="888888"/>
                </a:solidFill>
                <a:latin typeface="Arial"/>
                <a:ea typeface="Arial"/>
                <a:cs typeface="Arial"/>
                <a:sym typeface="Arial"/>
              </a:defRPr>
            </a:lvl2pPr>
            <a:lvl3pPr marL="0" marR="0" lvl="2" indent="0" algn="r" rtl="0">
              <a:spcBef>
                <a:spcPts val="0"/>
              </a:spcBef>
              <a:buNone/>
              <a:defRPr sz="1000">
                <a:solidFill>
                  <a:srgbClr val="888888"/>
                </a:solidFill>
                <a:latin typeface="Arial"/>
                <a:ea typeface="Arial"/>
                <a:cs typeface="Arial"/>
                <a:sym typeface="Arial"/>
              </a:defRPr>
            </a:lvl3pPr>
            <a:lvl4pPr marL="0" marR="0" lvl="3" indent="0" algn="r" rtl="0">
              <a:spcBef>
                <a:spcPts val="0"/>
              </a:spcBef>
              <a:buNone/>
              <a:defRPr sz="1000">
                <a:solidFill>
                  <a:srgbClr val="888888"/>
                </a:solidFill>
                <a:latin typeface="Arial"/>
                <a:ea typeface="Arial"/>
                <a:cs typeface="Arial"/>
                <a:sym typeface="Arial"/>
              </a:defRPr>
            </a:lvl4pPr>
            <a:lvl5pPr marL="0" marR="0" lvl="4" indent="0" algn="r" rtl="0">
              <a:spcBef>
                <a:spcPts val="0"/>
              </a:spcBef>
              <a:buNone/>
              <a:defRPr sz="1000">
                <a:solidFill>
                  <a:srgbClr val="888888"/>
                </a:solidFill>
                <a:latin typeface="Arial"/>
                <a:ea typeface="Arial"/>
                <a:cs typeface="Arial"/>
                <a:sym typeface="Arial"/>
              </a:defRPr>
            </a:lvl5pPr>
            <a:lvl6pPr marL="0" marR="0" lvl="5" indent="0" algn="r" rtl="0">
              <a:spcBef>
                <a:spcPts val="0"/>
              </a:spcBef>
              <a:buNone/>
              <a:defRPr sz="1000">
                <a:solidFill>
                  <a:srgbClr val="888888"/>
                </a:solidFill>
                <a:latin typeface="Arial"/>
                <a:ea typeface="Arial"/>
                <a:cs typeface="Arial"/>
                <a:sym typeface="Arial"/>
              </a:defRPr>
            </a:lvl6pPr>
            <a:lvl7pPr marL="0" marR="0" lvl="6" indent="0" algn="r" rtl="0">
              <a:spcBef>
                <a:spcPts val="0"/>
              </a:spcBef>
              <a:buNone/>
              <a:defRPr sz="1000">
                <a:solidFill>
                  <a:srgbClr val="888888"/>
                </a:solidFill>
                <a:latin typeface="Arial"/>
                <a:ea typeface="Arial"/>
                <a:cs typeface="Arial"/>
                <a:sym typeface="Arial"/>
              </a:defRPr>
            </a:lvl7pPr>
            <a:lvl8pPr marL="0" marR="0" lvl="7" indent="0" algn="r" rtl="0">
              <a:spcBef>
                <a:spcPts val="0"/>
              </a:spcBef>
              <a:buNone/>
              <a:defRPr sz="1000">
                <a:solidFill>
                  <a:srgbClr val="888888"/>
                </a:solidFill>
                <a:latin typeface="Arial"/>
                <a:ea typeface="Arial"/>
                <a:cs typeface="Arial"/>
                <a:sym typeface="Arial"/>
              </a:defRPr>
            </a:lvl8pPr>
            <a:lvl9pPr marL="0" marR="0" lvl="8" indent="0" algn="r" rtl="0">
              <a:spcBef>
                <a:spcPts val="0"/>
              </a:spcBef>
              <a:buNone/>
              <a:defRPr sz="1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457200" y="273050"/>
            <a:ext cx="3008400" cy="786900"/>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1"/>
              </a:buClr>
              <a:buSzPts val="2000"/>
              <a:buFont typeface="Arial"/>
              <a:buNone/>
              <a:defRPr sz="2000" b="1"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6" name="Google Shape;106;p14"/>
          <p:cNvSpPr txBox="1">
            <a:spLocks noGrp="1"/>
          </p:cNvSpPr>
          <p:nvPr>
            <p:ph type="body" idx="1"/>
          </p:nvPr>
        </p:nvSpPr>
        <p:spPr>
          <a:xfrm>
            <a:off x="457200" y="1220444"/>
            <a:ext cx="3008400" cy="4905600"/>
          </a:xfrm>
          <a:prstGeom prst="rect">
            <a:avLst/>
          </a:prstGeom>
          <a:noFill/>
          <a:ln>
            <a:noFill/>
          </a:ln>
        </p:spPr>
        <p:txBody>
          <a:bodyPr spcFirstLastPara="1" wrap="square" lIns="0" tIns="0" rIns="0" bIns="0" anchor="t" anchorCtr="0"/>
          <a:lstStyle>
            <a:lvl1pPr marL="457200" marR="0" lvl="0" indent="-228600" algn="l" rtl="0">
              <a:spcBef>
                <a:spcPts val="280"/>
              </a:spcBef>
              <a:spcAft>
                <a:spcPts val="0"/>
              </a:spcAft>
              <a:buClr>
                <a:schemeClr val="accent2"/>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2"/>
              </a:buClr>
              <a:buSzPts val="1200"/>
              <a:buFont typeface="Merriweather San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2"/>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2"/>
              </a:buClr>
              <a:buSzPts val="900"/>
              <a:buFont typeface="Merriweather San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2"/>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07" name="Google Shape;107;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8" name="Google Shape;108;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9" name="Google Shape;109;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Arial"/>
                <a:ea typeface="Arial"/>
                <a:cs typeface="Arial"/>
                <a:sym typeface="Arial"/>
              </a:defRPr>
            </a:lvl1pPr>
            <a:lvl2pPr marL="0" marR="0" lvl="1" indent="0" algn="r" rtl="0">
              <a:spcBef>
                <a:spcPts val="0"/>
              </a:spcBef>
              <a:buNone/>
              <a:defRPr sz="1000">
                <a:solidFill>
                  <a:srgbClr val="888888"/>
                </a:solidFill>
                <a:latin typeface="Arial"/>
                <a:ea typeface="Arial"/>
                <a:cs typeface="Arial"/>
                <a:sym typeface="Arial"/>
              </a:defRPr>
            </a:lvl2pPr>
            <a:lvl3pPr marL="0" marR="0" lvl="2" indent="0" algn="r" rtl="0">
              <a:spcBef>
                <a:spcPts val="0"/>
              </a:spcBef>
              <a:buNone/>
              <a:defRPr sz="1000">
                <a:solidFill>
                  <a:srgbClr val="888888"/>
                </a:solidFill>
                <a:latin typeface="Arial"/>
                <a:ea typeface="Arial"/>
                <a:cs typeface="Arial"/>
                <a:sym typeface="Arial"/>
              </a:defRPr>
            </a:lvl3pPr>
            <a:lvl4pPr marL="0" marR="0" lvl="3" indent="0" algn="r" rtl="0">
              <a:spcBef>
                <a:spcPts val="0"/>
              </a:spcBef>
              <a:buNone/>
              <a:defRPr sz="1000">
                <a:solidFill>
                  <a:srgbClr val="888888"/>
                </a:solidFill>
                <a:latin typeface="Arial"/>
                <a:ea typeface="Arial"/>
                <a:cs typeface="Arial"/>
                <a:sym typeface="Arial"/>
              </a:defRPr>
            </a:lvl4pPr>
            <a:lvl5pPr marL="0" marR="0" lvl="4" indent="0" algn="r" rtl="0">
              <a:spcBef>
                <a:spcPts val="0"/>
              </a:spcBef>
              <a:buNone/>
              <a:defRPr sz="1000">
                <a:solidFill>
                  <a:srgbClr val="888888"/>
                </a:solidFill>
                <a:latin typeface="Arial"/>
                <a:ea typeface="Arial"/>
                <a:cs typeface="Arial"/>
                <a:sym typeface="Arial"/>
              </a:defRPr>
            </a:lvl5pPr>
            <a:lvl6pPr marL="0" marR="0" lvl="5" indent="0" algn="r" rtl="0">
              <a:spcBef>
                <a:spcPts val="0"/>
              </a:spcBef>
              <a:buNone/>
              <a:defRPr sz="1000">
                <a:solidFill>
                  <a:srgbClr val="888888"/>
                </a:solidFill>
                <a:latin typeface="Arial"/>
                <a:ea typeface="Arial"/>
                <a:cs typeface="Arial"/>
                <a:sym typeface="Arial"/>
              </a:defRPr>
            </a:lvl6pPr>
            <a:lvl7pPr marL="0" marR="0" lvl="6" indent="0" algn="r" rtl="0">
              <a:spcBef>
                <a:spcPts val="0"/>
              </a:spcBef>
              <a:buNone/>
              <a:defRPr sz="1000">
                <a:solidFill>
                  <a:srgbClr val="888888"/>
                </a:solidFill>
                <a:latin typeface="Arial"/>
                <a:ea typeface="Arial"/>
                <a:cs typeface="Arial"/>
                <a:sym typeface="Arial"/>
              </a:defRPr>
            </a:lvl7pPr>
            <a:lvl8pPr marL="0" marR="0" lvl="7" indent="0" algn="r" rtl="0">
              <a:spcBef>
                <a:spcPts val="0"/>
              </a:spcBef>
              <a:buNone/>
              <a:defRPr sz="1000">
                <a:solidFill>
                  <a:srgbClr val="888888"/>
                </a:solidFill>
                <a:latin typeface="Arial"/>
                <a:ea typeface="Arial"/>
                <a:cs typeface="Arial"/>
                <a:sym typeface="Arial"/>
              </a:defRPr>
            </a:lvl8pPr>
            <a:lvl9pPr marL="0" marR="0" lvl="8" indent="0" algn="r" rtl="0">
              <a:spcBef>
                <a:spcPts val="0"/>
              </a:spcBef>
              <a:buNone/>
              <a:defRPr sz="1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10" name="Google Shape;110;p14"/>
          <p:cNvSpPr txBox="1">
            <a:spLocks noGrp="1"/>
          </p:cNvSpPr>
          <p:nvPr>
            <p:ph type="body" idx="2"/>
          </p:nvPr>
        </p:nvSpPr>
        <p:spPr>
          <a:xfrm>
            <a:off x="3575050" y="273049"/>
            <a:ext cx="5111700" cy="58530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1792288" y="4800600"/>
            <a:ext cx="5486400" cy="566700"/>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accent1"/>
              </a:buClr>
              <a:buSzPts val="2000"/>
              <a:buFont typeface="Arial"/>
              <a:buNone/>
              <a:defRPr sz="2000" b="1"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3" name="Google Shape;113;p15"/>
          <p:cNvSpPr>
            <a:spLocks noGrp="1"/>
          </p:cNvSpPr>
          <p:nvPr>
            <p:ph type="pic" idx="2"/>
          </p:nvPr>
        </p:nvSpPr>
        <p:spPr>
          <a:xfrm>
            <a:off x="1792288" y="612775"/>
            <a:ext cx="5486400" cy="4114800"/>
          </a:xfrm>
          <a:prstGeom prst="rect">
            <a:avLst/>
          </a:prstGeom>
          <a:noFill/>
          <a:ln>
            <a:noFill/>
          </a:ln>
        </p:spPr>
        <p:txBody>
          <a:bodyPr spcFirstLastPara="1" wrap="square" lIns="0" tIns="0" rIns="0" bIns="0" anchor="t" anchorCtr="0"/>
          <a:lstStyle>
            <a:lvl1pPr marR="0" lvl="0" algn="l" rtl="0">
              <a:spcBef>
                <a:spcPts val="640"/>
              </a:spcBef>
              <a:spcAft>
                <a:spcPts val="0"/>
              </a:spcAft>
              <a:buClr>
                <a:schemeClr val="accent2"/>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2"/>
              </a:buClr>
              <a:buSzPts val="2800"/>
              <a:buFont typeface="Merriweather San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2"/>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2"/>
              </a:buClr>
              <a:buSzPts val="2000"/>
              <a:buFont typeface="Merriweather San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14" name="Google Shape;114;p15"/>
          <p:cNvSpPr txBox="1">
            <a:spLocks noGrp="1"/>
          </p:cNvSpPr>
          <p:nvPr>
            <p:ph type="body" idx="1"/>
          </p:nvPr>
        </p:nvSpPr>
        <p:spPr>
          <a:xfrm>
            <a:off x="1792288" y="5367338"/>
            <a:ext cx="5486400" cy="804900"/>
          </a:xfrm>
          <a:prstGeom prst="rect">
            <a:avLst/>
          </a:prstGeom>
          <a:noFill/>
          <a:ln>
            <a:noFill/>
          </a:ln>
        </p:spPr>
        <p:txBody>
          <a:bodyPr spcFirstLastPara="1" wrap="square" lIns="0" tIns="0" rIns="0" bIns="0" anchor="t" anchorCtr="0"/>
          <a:lstStyle>
            <a:lvl1pPr marL="457200" marR="0" lvl="0" indent="-228600" algn="l" rtl="0">
              <a:spcBef>
                <a:spcPts val="280"/>
              </a:spcBef>
              <a:spcAft>
                <a:spcPts val="0"/>
              </a:spcAft>
              <a:buClr>
                <a:schemeClr val="accent2"/>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2"/>
              </a:buClr>
              <a:buSzPts val="1200"/>
              <a:buFont typeface="Merriweather San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2"/>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2"/>
              </a:buClr>
              <a:buSzPts val="900"/>
              <a:buFont typeface="Merriweather San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2"/>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15" name="Google Shape;115;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6" name="Google Shape;116;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7" name="Google Shape;117;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Arial"/>
                <a:ea typeface="Arial"/>
                <a:cs typeface="Arial"/>
                <a:sym typeface="Arial"/>
              </a:defRPr>
            </a:lvl1pPr>
            <a:lvl2pPr marL="0" marR="0" lvl="1" indent="0" algn="r" rtl="0">
              <a:spcBef>
                <a:spcPts val="0"/>
              </a:spcBef>
              <a:buNone/>
              <a:defRPr sz="1000">
                <a:solidFill>
                  <a:srgbClr val="888888"/>
                </a:solidFill>
                <a:latin typeface="Arial"/>
                <a:ea typeface="Arial"/>
                <a:cs typeface="Arial"/>
                <a:sym typeface="Arial"/>
              </a:defRPr>
            </a:lvl2pPr>
            <a:lvl3pPr marL="0" marR="0" lvl="2" indent="0" algn="r" rtl="0">
              <a:spcBef>
                <a:spcPts val="0"/>
              </a:spcBef>
              <a:buNone/>
              <a:defRPr sz="1000">
                <a:solidFill>
                  <a:srgbClr val="888888"/>
                </a:solidFill>
                <a:latin typeface="Arial"/>
                <a:ea typeface="Arial"/>
                <a:cs typeface="Arial"/>
                <a:sym typeface="Arial"/>
              </a:defRPr>
            </a:lvl3pPr>
            <a:lvl4pPr marL="0" marR="0" lvl="3" indent="0" algn="r" rtl="0">
              <a:spcBef>
                <a:spcPts val="0"/>
              </a:spcBef>
              <a:buNone/>
              <a:defRPr sz="1000">
                <a:solidFill>
                  <a:srgbClr val="888888"/>
                </a:solidFill>
                <a:latin typeface="Arial"/>
                <a:ea typeface="Arial"/>
                <a:cs typeface="Arial"/>
                <a:sym typeface="Arial"/>
              </a:defRPr>
            </a:lvl4pPr>
            <a:lvl5pPr marL="0" marR="0" lvl="4" indent="0" algn="r" rtl="0">
              <a:spcBef>
                <a:spcPts val="0"/>
              </a:spcBef>
              <a:buNone/>
              <a:defRPr sz="1000">
                <a:solidFill>
                  <a:srgbClr val="888888"/>
                </a:solidFill>
                <a:latin typeface="Arial"/>
                <a:ea typeface="Arial"/>
                <a:cs typeface="Arial"/>
                <a:sym typeface="Arial"/>
              </a:defRPr>
            </a:lvl5pPr>
            <a:lvl6pPr marL="0" marR="0" lvl="5" indent="0" algn="r" rtl="0">
              <a:spcBef>
                <a:spcPts val="0"/>
              </a:spcBef>
              <a:buNone/>
              <a:defRPr sz="1000">
                <a:solidFill>
                  <a:srgbClr val="888888"/>
                </a:solidFill>
                <a:latin typeface="Arial"/>
                <a:ea typeface="Arial"/>
                <a:cs typeface="Arial"/>
                <a:sym typeface="Arial"/>
              </a:defRPr>
            </a:lvl6pPr>
            <a:lvl7pPr marL="0" marR="0" lvl="6" indent="0" algn="r" rtl="0">
              <a:spcBef>
                <a:spcPts val="0"/>
              </a:spcBef>
              <a:buNone/>
              <a:defRPr sz="1000">
                <a:solidFill>
                  <a:srgbClr val="888888"/>
                </a:solidFill>
                <a:latin typeface="Arial"/>
                <a:ea typeface="Arial"/>
                <a:cs typeface="Arial"/>
                <a:sym typeface="Arial"/>
              </a:defRPr>
            </a:lvl7pPr>
            <a:lvl8pPr marL="0" marR="0" lvl="7" indent="0" algn="r" rtl="0">
              <a:spcBef>
                <a:spcPts val="0"/>
              </a:spcBef>
              <a:buNone/>
              <a:defRPr sz="1000">
                <a:solidFill>
                  <a:srgbClr val="888888"/>
                </a:solidFill>
                <a:latin typeface="Arial"/>
                <a:ea typeface="Arial"/>
                <a:cs typeface="Arial"/>
                <a:sym typeface="Arial"/>
              </a:defRPr>
            </a:lvl8pPr>
            <a:lvl9pPr marL="0" marR="0" lvl="8" indent="0" algn="r" rtl="0">
              <a:spcBef>
                <a:spcPts val="0"/>
              </a:spcBef>
              <a:buNone/>
              <a:defRPr sz="1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accent1"/>
              </a:buClr>
              <a:buSzPts val="4000"/>
              <a:buFont typeface="Arial"/>
              <a:buNone/>
              <a:defRPr sz="40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0" name="Google Shape;120;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1" name="Google Shape;121;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2" name="Google Shape;122;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Arial"/>
                <a:ea typeface="Arial"/>
                <a:cs typeface="Arial"/>
                <a:sym typeface="Arial"/>
              </a:defRPr>
            </a:lvl1pPr>
            <a:lvl2pPr marL="0" marR="0" lvl="1" indent="0" algn="r" rtl="0">
              <a:spcBef>
                <a:spcPts val="0"/>
              </a:spcBef>
              <a:buNone/>
              <a:defRPr sz="1000">
                <a:solidFill>
                  <a:srgbClr val="888888"/>
                </a:solidFill>
                <a:latin typeface="Arial"/>
                <a:ea typeface="Arial"/>
                <a:cs typeface="Arial"/>
                <a:sym typeface="Arial"/>
              </a:defRPr>
            </a:lvl2pPr>
            <a:lvl3pPr marL="0" marR="0" lvl="2" indent="0" algn="r" rtl="0">
              <a:spcBef>
                <a:spcPts val="0"/>
              </a:spcBef>
              <a:buNone/>
              <a:defRPr sz="1000">
                <a:solidFill>
                  <a:srgbClr val="888888"/>
                </a:solidFill>
                <a:latin typeface="Arial"/>
                <a:ea typeface="Arial"/>
                <a:cs typeface="Arial"/>
                <a:sym typeface="Arial"/>
              </a:defRPr>
            </a:lvl3pPr>
            <a:lvl4pPr marL="0" marR="0" lvl="3" indent="0" algn="r" rtl="0">
              <a:spcBef>
                <a:spcPts val="0"/>
              </a:spcBef>
              <a:buNone/>
              <a:defRPr sz="1000">
                <a:solidFill>
                  <a:srgbClr val="888888"/>
                </a:solidFill>
                <a:latin typeface="Arial"/>
                <a:ea typeface="Arial"/>
                <a:cs typeface="Arial"/>
                <a:sym typeface="Arial"/>
              </a:defRPr>
            </a:lvl4pPr>
            <a:lvl5pPr marL="0" marR="0" lvl="4" indent="0" algn="r" rtl="0">
              <a:spcBef>
                <a:spcPts val="0"/>
              </a:spcBef>
              <a:buNone/>
              <a:defRPr sz="1000">
                <a:solidFill>
                  <a:srgbClr val="888888"/>
                </a:solidFill>
                <a:latin typeface="Arial"/>
                <a:ea typeface="Arial"/>
                <a:cs typeface="Arial"/>
                <a:sym typeface="Arial"/>
              </a:defRPr>
            </a:lvl5pPr>
            <a:lvl6pPr marL="0" marR="0" lvl="5" indent="0" algn="r" rtl="0">
              <a:spcBef>
                <a:spcPts val="0"/>
              </a:spcBef>
              <a:buNone/>
              <a:defRPr sz="1000">
                <a:solidFill>
                  <a:srgbClr val="888888"/>
                </a:solidFill>
                <a:latin typeface="Arial"/>
                <a:ea typeface="Arial"/>
                <a:cs typeface="Arial"/>
                <a:sym typeface="Arial"/>
              </a:defRPr>
            </a:lvl6pPr>
            <a:lvl7pPr marL="0" marR="0" lvl="6" indent="0" algn="r" rtl="0">
              <a:spcBef>
                <a:spcPts val="0"/>
              </a:spcBef>
              <a:buNone/>
              <a:defRPr sz="1000">
                <a:solidFill>
                  <a:srgbClr val="888888"/>
                </a:solidFill>
                <a:latin typeface="Arial"/>
                <a:ea typeface="Arial"/>
                <a:cs typeface="Arial"/>
                <a:sym typeface="Arial"/>
              </a:defRPr>
            </a:lvl7pPr>
            <a:lvl8pPr marL="0" marR="0" lvl="7" indent="0" algn="r" rtl="0">
              <a:spcBef>
                <a:spcPts val="0"/>
              </a:spcBef>
              <a:buNone/>
              <a:defRPr sz="1000">
                <a:solidFill>
                  <a:srgbClr val="888888"/>
                </a:solidFill>
                <a:latin typeface="Arial"/>
                <a:ea typeface="Arial"/>
                <a:cs typeface="Arial"/>
                <a:sym typeface="Arial"/>
              </a:defRPr>
            </a:lvl8pPr>
            <a:lvl9pPr marL="0" marR="0" lvl="8" indent="0" algn="r" rtl="0">
              <a:spcBef>
                <a:spcPts val="0"/>
              </a:spcBef>
              <a:buNone/>
              <a:defRPr sz="1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23" name="Google Shape;123;p16"/>
          <p:cNvSpPr txBox="1">
            <a:spLocks noGrp="1"/>
          </p:cNvSpPr>
          <p:nvPr>
            <p:ph type="body" idx="1"/>
          </p:nvPr>
        </p:nvSpPr>
        <p:spPr>
          <a:xfrm rot="5400000">
            <a:off x="3596400" y="-408700"/>
            <a:ext cx="1951200" cy="82296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rot="5400000">
            <a:off x="4732350" y="2171688"/>
            <a:ext cx="5851500" cy="2057400"/>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accent1"/>
              </a:buClr>
              <a:buSzPts val="4000"/>
              <a:buFont typeface="Arial"/>
              <a:buNone/>
              <a:defRPr sz="40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6" name="Google Shape;126;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7" name="Google Shape;127;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8" name="Google Shape;128;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Arial"/>
                <a:ea typeface="Arial"/>
                <a:cs typeface="Arial"/>
                <a:sym typeface="Arial"/>
              </a:defRPr>
            </a:lvl1pPr>
            <a:lvl2pPr marL="0" marR="0" lvl="1" indent="0" algn="r" rtl="0">
              <a:spcBef>
                <a:spcPts val="0"/>
              </a:spcBef>
              <a:buNone/>
              <a:defRPr sz="1000">
                <a:solidFill>
                  <a:srgbClr val="888888"/>
                </a:solidFill>
                <a:latin typeface="Arial"/>
                <a:ea typeface="Arial"/>
                <a:cs typeface="Arial"/>
                <a:sym typeface="Arial"/>
              </a:defRPr>
            </a:lvl2pPr>
            <a:lvl3pPr marL="0" marR="0" lvl="2" indent="0" algn="r" rtl="0">
              <a:spcBef>
                <a:spcPts val="0"/>
              </a:spcBef>
              <a:buNone/>
              <a:defRPr sz="1000">
                <a:solidFill>
                  <a:srgbClr val="888888"/>
                </a:solidFill>
                <a:latin typeface="Arial"/>
                <a:ea typeface="Arial"/>
                <a:cs typeface="Arial"/>
                <a:sym typeface="Arial"/>
              </a:defRPr>
            </a:lvl3pPr>
            <a:lvl4pPr marL="0" marR="0" lvl="3" indent="0" algn="r" rtl="0">
              <a:spcBef>
                <a:spcPts val="0"/>
              </a:spcBef>
              <a:buNone/>
              <a:defRPr sz="1000">
                <a:solidFill>
                  <a:srgbClr val="888888"/>
                </a:solidFill>
                <a:latin typeface="Arial"/>
                <a:ea typeface="Arial"/>
                <a:cs typeface="Arial"/>
                <a:sym typeface="Arial"/>
              </a:defRPr>
            </a:lvl4pPr>
            <a:lvl5pPr marL="0" marR="0" lvl="4" indent="0" algn="r" rtl="0">
              <a:spcBef>
                <a:spcPts val="0"/>
              </a:spcBef>
              <a:buNone/>
              <a:defRPr sz="1000">
                <a:solidFill>
                  <a:srgbClr val="888888"/>
                </a:solidFill>
                <a:latin typeface="Arial"/>
                <a:ea typeface="Arial"/>
                <a:cs typeface="Arial"/>
                <a:sym typeface="Arial"/>
              </a:defRPr>
            </a:lvl5pPr>
            <a:lvl6pPr marL="0" marR="0" lvl="5" indent="0" algn="r" rtl="0">
              <a:spcBef>
                <a:spcPts val="0"/>
              </a:spcBef>
              <a:buNone/>
              <a:defRPr sz="1000">
                <a:solidFill>
                  <a:srgbClr val="888888"/>
                </a:solidFill>
                <a:latin typeface="Arial"/>
                <a:ea typeface="Arial"/>
                <a:cs typeface="Arial"/>
                <a:sym typeface="Arial"/>
              </a:defRPr>
            </a:lvl6pPr>
            <a:lvl7pPr marL="0" marR="0" lvl="6" indent="0" algn="r" rtl="0">
              <a:spcBef>
                <a:spcPts val="0"/>
              </a:spcBef>
              <a:buNone/>
              <a:defRPr sz="1000">
                <a:solidFill>
                  <a:srgbClr val="888888"/>
                </a:solidFill>
                <a:latin typeface="Arial"/>
                <a:ea typeface="Arial"/>
                <a:cs typeface="Arial"/>
                <a:sym typeface="Arial"/>
              </a:defRPr>
            </a:lvl7pPr>
            <a:lvl8pPr marL="0" marR="0" lvl="7" indent="0" algn="r" rtl="0">
              <a:spcBef>
                <a:spcPts val="0"/>
              </a:spcBef>
              <a:buNone/>
              <a:defRPr sz="1000">
                <a:solidFill>
                  <a:srgbClr val="888888"/>
                </a:solidFill>
                <a:latin typeface="Arial"/>
                <a:ea typeface="Arial"/>
                <a:cs typeface="Arial"/>
                <a:sym typeface="Arial"/>
              </a:defRPr>
            </a:lvl8pPr>
            <a:lvl9pPr marL="0" marR="0" lvl="8" indent="0" algn="r" rtl="0">
              <a:spcBef>
                <a:spcPts val="0"/>
              </a:spcBef>
              <a:buNone/>
              <a:defRPr sz="1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29" name="Google Shape;129;p17"/>
          <p:cNvSpPr txBox="1">
            <a:spLocks noGrp="1"/>
          </p:cNvSpPr>
          <p:nvPr>
            <p:ph type="body" idx="1"/>
          </p:nvPr>
        </p:nvSpPr>
        <p:spPr>
          <a:xfrm rot="5400000">
            <a:off x="541350" y="190487"/>
            <a:ext cx="5851500" cy="60198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Page - Half Pic Landscape">
  <p:cSld name="Section Page - Half Pic Landscape">
    <p:spTree>
      <p:nvGrpSpPr>
        <p:cNvPr id="1" name="Shape 130"/>
        <p:cNvGrpSpPr/>
        <p:nvPr/>
      </p:nvGrpSpPr>
      <p:grpSpPr>
        <a:xfrm>
          <a:off x="0" y="0"/>
          <a:ext cx="0" cy="0"/>
          <a:chOff x="0" y="0"/>
          <a:chExt cx="0" cy="0"/>
        </a:xfrm>
      </p:grpSpPr>
      <p:sp>
        <p:nvSpPr>
          <p:cNvPr id="131" name="Google Shape;131;p18"/>
          <p:cNvSpPr txBox="1">
            <a:spLocks noGrp="1"/>
          </p:cNvSpPr>
          <p:nvPr>
            <p:ph type="dt" idx="10"/>
          </p:nvPr>
        </p:nvSpPr>
        <p:spPr>
          <a:xfrm>
            <a:off x="317500" y="6356350"/>
            <a:ext cx="660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2" name="Google Shape;132;p18"/>
          <p:cNvSpPr txBox="1">
            <a:spLocks noGrp="1"/>
          </p:cNvSpPr>
          <p:nvPr>
            <p:ph type="subTitle" idx="1"/>
          </p:nvPr>
        </p:nvSpPr>
        <p:spPr>
          <a:xfrm>
            <a:off x="317500" y="4887764"/>
            <a:ext cx="4495800" cy="5490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000"/>
              <a:buFont typeface="Arial"/>
              <a:buNone/>
              <a:defRPr sz="2000" b="0" i="0" u="none" strike="noStrike" cap="none">
                <a:solidFill>
                  <a:schemeClr val="accen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133" name="Google Shape;133;p18"/>
          <p:cNvPicPr preferRelativeResize="0"/>
          <p:nvPr/>
        </p:nvPicPr>
        <p:blipFill rotWithShape="1">
          <a:blip r:embed="rId2">
            <a:alphaModFix/>
          </a:blip>
          <a:srcRect/>
          <a:stretch/>
        </p:blipFill>
        <p:spPr>
          <a:xfrm>
            <a:off x="7048500" y="6090192"/>
            <a:ext cx="1799999" cy="488407"/>
          </a:xfrm>
          <a:prstGeom prst="rect">
            <a:avLst/>
          </a:prstGeom>
          <a:noFill/>
          <a:ln>
            <a:noFill/>
          </a:ln>
        </p:spPr>
      </p:pic>
      <p:sp>
        <p:nvSpPr>
          <p:cNvPr id="134" name="Google Shape;134;p18"/>
          <p:cNvSpPr txBox="1">
            <a:spLocks noGrp="1"/>
          </p:cNvSpPr>
          <p:nvPr>
            <p:ph type="ctrTitle"/>
          </p:nvPr>
        </p:nvSpPr>
        <p:spPr>
          <a:xfrm>
            <a:off x="260351" y="3686529"/>
            <a:ext cx="6000900" cy="826800"/>
          </a:xfrm>
          <a:prstGeom prst="rect">
            <a:avLst/>
          </a:prstGeom>
          <a:noFill/>
          <a:ln>
            <a:noFill/>
          </a:ln>
        </p:spPr>
        <p:txBody>
          <a:bodyPr spcFirstLastPara="1" wrap="square" lIns="72000" tIns="72000" rIns="0" bIns="0" anchor="t" anchorCtr="0"/>
          <a:lstStyle>
            <a:lvl1pPr marR="0" lvl="0" algn="l" rtl="0">
              <a:lnSpc>
                <a:spcPct val="80000"/>
              </a:lnSpc>
              <a:spcBef>
                <a:spcPts val="0"/>
              </a:spcBef>
              <a:spcAft>
                <a:spcPts val="0"/>
              </a:spcAft>
              <a:buClr>
                <a:schemeClr val="accent1"/>
              </a:buClr>
              <a:buSzPts val="3000"/>
              <a:buFont typeface="Arial"/>
              <a:buNone/>
              <a:defRPr sz="30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35" name="Google Shape;135;p18" descr="100035-56_PPT.jpg"/>
          <p:cNvPicPr preferRelativeResize="0"/>
          <p:nvPr/>
        </p:nvPicPr>
        <p:blipFill rotWithShape="1">
          <a:blip r:embed="rId3">
            <a:alphaModFix/>
          </a:blip>
          <a:srcRect l="5371" r="5691" b="48948"/>
          <a:stretch/>
        </p:blipFill>
        <p:spPr>
          <a:xfrm>
            <a:off x="-1" y="0"/>
            <a:ext cx="9143999" cy="351361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Page Full Pic">
  <p:cSld name="Section Page Full Pic">
    <p:spTree>
      <p:nvGrpSpPr>
        <p:cNvPr id="1" name="Shape 136"/>
        <p:cNvGrpSpPr/>
        <p:nvPr/>
      </p:nvGrpSpPr>
      <p:grpSpPr>
        <a:xfrm>
          <a:off x="0" y="0"/>
          <a:ext cx="0" cy="0"/>
          <a:chOff x="0" y="0"/>
          <a:chExt cx="0" cy="0"/>
        </a:xfrm>
      </p:grpSpPr>
      <p:pic>
        <p:nvPicPr>
          <p:cNvPr id="137" name="Google Shape;137;p19" descr="100035-56_PPT.jpg"/>
          <p:cNvPicPr preferRelativeResize="0"/>
          <p:nvPr/>
        </p:nvPicPr>
        <p:blipFill rotWithShape="1">
          <a:blip r:embed="rId2">
            <a:alphaModFix/>
          </a:blip>
          <a:srcRect l="5371" r="5691"/>
          <a:stretch/>
        </p:blipFill>
        <p:spPr>
          <a:xfrm>
            <a:off x="0" y="0"/>
            <a:ext cx="9143999" cy="6858000"/>
          </a:xfrm>
          <a:prstGeom prst="rect">
            <a:avLst/>
          </a:prstGeom>
          <a:noFill/>
          <a:ln>
            <a:noFill/>
          </a:ln>
        </p:spPr>
      </p:pic>
      <p:sp>
        <p:nvSpPr>
          <p:cNvPr id="138" name="Google Shape;138;p19"/>
          <p:cNvSpPr txBox="1">
            <a:spLocks noGrp="1"/>
          </p:cNvSpPr>
          <p:nvPr>
            <p:ph type="dt" idx="10"/>
          </p:nvPr>
        </p:nvSpPr>
        <p:spPr>
          <a:xfrm>
            <a:off x="355601" y="6356350"/>
            <a:ext cx="819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9" name="Google Shape;139;p19"/>
          <p:cNvSpPr txBox="1">
            <a:spLocks noGrp="1"/>
          </p:cNvSpPr>
          <p:nvPr>
            <p:ph type="ctrTitle"/>
          </p:nvPr>
        </p:nvSpPr>
        <p:spPr>
          <a:xfrm>
            <a:off x="355601" y="2905822"/>
            <a:ext cx="4572000" cy="826800"/>
          </a:xfrm>
          <a:prstGeom prst="rect">
            <a:avLst/>
          </a:prstGeom>
          <a:solidFill>
            <a:schemeClr val="lt1"/>
          </a:solidFill>
          <a:ln>
            <a:noFill/>
          </a:ln>
        </p:spPr>
        <p:txBody>
          <a:bodyPr spcFirstLastPara="1" wrap="square" lIns="72000" tIns="72000" rIns="0" bIns="0" anchor="t" anchorCtr="0"/>
          <a:lstStyle>
            <a:lvl1pPr marR="0" lvl="0" algn="l" rtl="0">
              <a:lnSpc>
                <a:spcPct val="80000"/>
              </a:lnSpc>
              <a:spcBef>
                <a:spcPts val="0"/>
              </a:spcBef>
              <a:spcAft>
                <a:spcPts val="0"/>
              </a:spcAft>
              <a:buClr>
                <a:schemeClr val="accent1"/>
              </a:buClr>
              <a:buSzPts val="3000"/>
              <a:buFont typeface="Arial"/>
              <a:buNone/>
              <a:defRPr sz="30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0" name="Google Shape;140;p19"/>
          <p:cNvSpPr txBox="1">
            <a:spLocks noGrp="1"/>
          </p:cNvSpPr>
          <p:nvPr>
            <p:ph type="subTitle" idx="1"/>
          </p:nvPr>
        </p:nvSpPr>
        <p:spPr>
          <a:xfrm>
            <a:off x="355601" y="3962400"/>
            <a:ext cx="3035400" cy="549000"/>
          </a:xfrm>
          <a:prstGeom prst="rect">
            <a:avLst/>
          </a:prstGeom>
          <a:solidFill>
            <a:schemeClr val="lt1"/>
          </a:solidFill>
          <a:ln>
            <a:noFill/>
          </a:ln>
        </p:spPr>
        <p:txBody>
          <a:bodyPr spcFirstLastPara="1" wrap="square" lIns="36000" tIns="45700" rIns="36000" bIns="0" anchor="t" anchorCtr="0"/>
          <a:lstStyle>
            <a:lvl1pPr marR="0" lvl="0" algn="l" rtl="0">
              <a:lnSpc>
                <a:spcPct val="80000"/>
              </a:lnSpc>
              <a:spcBef>
                <a:spcPts val="400"/>
              </a:spcBef>
              <a:spcAft>
                <a:spcPts val="0"/>
              </a:spcAft>
              <a:buClr>
                <a:schemeClr val="accent2"/>
              </a:buClr>
              <a:buSzPts val="2000"/>
              <a:buFont typeface="Arial"/>
              <a:buNone/>
              <a:defRPr sz="2000" b="0" i="0" u="none" strike="noStrike" cap="none">
                <a:solidFill>
                  <a:schemeClr val="accen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Page - Half Pic Portrait">
  <p:cSld name="Section Page - Half Pic Portrait">
    <p:spTree>
      <p:nvGrpSpPr>
        <p:cNvPr id="1" name="Shape 141"/>
        <p:cNvGrpSpPr/>
        <p:nvPr/>
      </p:nvGrpSpPr>
      <p:grpSpPr>
        <a:xfrm>
          <a:off x="0" y="0"/>
          <a:ext cx="0" cy="0"/>
          <a:chOff x="0" y="0"/>
          <a:chExt cx="0" cy="0"/>
        </a:xfrm>
      </p:grpSpPr>
      <p:sp>
        <p:nvSpPr>
          <p:cNvPr id="142" name="Google Shape;142;p20"/>
          <p:cNvSpPr txBox="1">
            <a:spLocks noGrp="1"/>
          </p:cNvSpPr>
          <p:nvPr>
            <p:ph type="dt" idx="10"/>
          </p:nvPr>
        </p:nvSpPr>
        <p:spPr>
          <a:xfrm>
            <a:off x="317500" y="6356350"/>
            <a:ext cx="660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3" name="Google Shape;143;p20"/>
          <p:cNvSpPr txBox="1">
            <a:spLocks noGrp="1"/>
          </p:cNvSpPr>
          <p:nvPr>
            <p:ph type="subTitle" idx="1"/>
          </p:nvPr>
        </p:nvSpPr>
        <p:spPr>
          <a:xfrm>
            <a:off x="317500" y="4887764"/>
            <a:ext cx="4201800" cy="5490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000"/>
              <a:buFont typeface="Arial"/>
              <a:buNone/>
              <a:defRPr sz="2000" b="0" i="0" u="none" strike="noStrike" cap="none">
                <a:solidFill>
                  <a:schemeClr val="accen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144" name="Google Shape;144;p20" descr="100035-56_PPT.jpg"/>
          <p:cNvPicPr preferRelativeResize="0"/>
          <p:nvPr/>
        </p:nvPicPr>
        <p:blipFill rotWithShape="1">
          <a:blip r:embed="rId2">
            <a:alphaModFix/>
          </a:blip>
          <a:srcRect l="46268" r="10818" b="358"/>
          <a:stretch/>
        </p:blipFill>
        <p:spPr>
          <a:xfrm>
            <a:off x="4731962" y="0"/>
            <a:ext cx="4412036" cy="6858000"/>
          </a:xfrm>
          <a:prstGeom prst="rect">
            <a:avLst/>
          </a:prstGeom>
          <a:noFill/>
          <a:ln>
            <a:noFill/>
          </a:ln>
        </p:spPr>
      </p:pic>
      <p:sp>
        <p:nvSpPr>
          <p:cNvPr id="145" name="Google Shape;145;p20"/>
          <p:cNvSpPr txBox="1">
            <a:spLocks noGrp="1"/>
          </p:cNvSpPr>
          <p:nvPr>
            <p:ph type="ctrTitle"/>
          </p:nvPr>
        </p:nvSpPr>
        <p:spPr>
          <a:xfrm>
            <a:off x="260351" y="2894705"/>
            <a:ext cx="4258800" cy="826800"/>
          </a:xfrm>
          <a:prstGeom prst="rect">
            <a:avLst/>
          </a:prstGeom>
          <a:noFill/>
          <a:ln>
            <a:noFill/>
          </a:ln>
        </p:spPr>
        <p:txBody>
          <a:bodyPr spcFirstLastPara="1" wrap="square" lIns="72000" tIns="72000" rIns="0" bIns="0" anchor="t" anchorCtr="0"/>
          <a:lstStyle>
            <a:lvl1pPr marR="0" lvl="0" algn="l" rtl="0">
              <a:lnSpc>
                <a:spcPct val="80000"/>
              </a:lnSpc>
              <a:spcBef>
                <a:spcPts val="0"/>
              </a:spcBef>
              <a:spcAft>
                <a:spcPts val="0"/>
              </a:spcAft>
              <a:buClr>
                <a:schemeClr val="accent1"/>
              </a:buClr>
              <a:buSzPts val="3000"/>
              <a:buFont typeface="Arial"/>
              <a:buNone/>
              <a:defRPr sz="30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wo Heads Two lists">
  <p:cSld name="Title Two Heads Two lists">
    <p:spTree>
      <p:nvGrpSpPr>
        <p:cNvPr id="1" name="Shape 20"/>
        <p:cNvGrpSpPr/>
        <p:nvPr/>
      </p:nvGrpSpPr>
      <p:grpSpPr>
        <a:xfrm>
          <a:off x="0" y="0"/>
          <a:ext cx="0" cy="0"/>
          <a:chOff x="0" y="0"/>
          <a:chExt cx="0" cy="0"/>
        </a:xfrm>
      </p:grpSpPr>
      <p:sp>
        <p:nvSpPr>
          <p:cNvPr id="21" name="Google Shape;21;p3"/>
          <p:cNvSpPr/>
          <p:nvPr/>
        </p:nvSpPr>
        <p:spPr>
          <a:xfrm>
            <a:off x="0" y="6191250"/>
            <a:ext cx="9144000" cy="6666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3"/>
          <p:cNvSpPr txBox="1">
            <a:spLocks noGrp="1"/>
          </p:cNvSpPr>
          <p:nvPr>
            <p:ph type="title"/>
          </p:nvPr>
        </p:nvSpPr>
        <p:spPr>
          <a:xfrm>
            <a:off x="457200" y="461417"/>
            <a:ext cx="82296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 name="Google Shape;23;p3"/>
          <p:cNvSpPr txBox="1">
            <a:spLocks noGrp="1"/>
          </p:cNvSpPr>
          <p:nvPr>
            <p:ph type="dt" idx="10"/>
          </p:nvPr>
        </p:nvSpPr>
        <p:spPr>
          <a:xfrm>
            <a:off x="457200" y="6457950"/>
            <a:ext cx="717600" cy="238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ftr" idx="11"/>
          </p:nvPr>
        </p:nvSpPr>
        <p:spPr>
          <a:xfrm>
            <a:off x="1263650" y="6457950"/>
            <a:ext cx="3270300" cy="2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sldNum" idx="12"/>
          </p:nvPr>
        </p:nvSpPr>
        <p:spPr>
          <a:xfrm>
            <a:off x="4622800" y="6457950"/>
            <a:ext cx="438300" cy="238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Arial"/>
                <a:ea typeface="Arial"/>
                <a:cs typeface="Arial"/>
                <a:sym typeface="Arial"/>
              </a:defRPr>
            </a:lvl1pPr>
            <a:lvl2pPr marL="0" marR="0" lvl="1" indent="0" algn="r" rtl="0">
              <a:spcBef>
                <a:spcPts val="0"/>
              </a:spcBef>
              <a:buNone/>
              <a:defRPr sz="1000" b="0" i="0" u="none" strike="noStrike" cap="none">
                <a:solidFill>
                  <a:schemeClr val="lt1"/>
                </a:solidFill>
                <a:latin typeface="Arial"/>
                <a:ea typeface="Arial"/>
                <a:cs typeface="Arial"/>
                <a:sym typeface="Arial"/>
              </a:defRPr>
            </a:lvl2pPr>
            <a:lvl3pPr marL="0" marR="0" lvl="2" indent="0" algn="r" rtl="0">
              <a:spcBef>
                <a:spcPts val="0"/>
              </a:spcBef>
              <a:buNone/>
              <a:defRPr sz="1000" b="0" i="0" u="none" strike="noStrike" cap="none">
                <a:solidFill>
                  <a:schemeClr val="lt1"/>
                </a:solidFill>
                <a:latin typeface="Arial"/>
                <a:ea typeface="Arial"/>
                <a:cs typeface="Arial"/>
                <a:sym typeface="Arial"/>
              </a:defRPr>
            </a:lvl3pPr>
            <a:lvl4pPr marL="0" marR="0" lvl="3" indent="0" algn="r" rtl="0">
              <a:spcBef>
                <a:spcPts val="0"/>
              </a:spcBef>
              <a:buNone/>
              <a:defRPr sz="1000" b="0" i="0" u="none" strike="noStrike" cap="none">
                <a:solidFill>
                  <a:schemeClr val="lt1"/>
                </a:solidFill>
                <a:latin typeface="Arial"/>
                <a:ea typeface="Arial"/>
                <a:cs typeface="Arial"/>
                <a:sym typeface="Arial"/>
              </a:defRPr>
            </a:lvl4pPr>
            <a:lvl5pPr marL="0" marR="0" lvl="4" indent="0" algn="r" rtl="0">
              <a:spcBef>
                <a:spcPts val="0"/>
              </a:spcBef>
              <a:buNone/>
              <a:defRPr sz="1000" b="0" i="0" u="none" strike="noStrike" cap="none">
                <a:solidFill>
                  <a:schemeClr val="lt1"/>
                </a:solidFill>
                <a:latin typeface="Arial"/>
                <a:ea typeface="Arial"/>
                <a:cs typeface="Arial"/>
                <a:sym typeface="Arial"/>
              </a:defRPr>
            </a:lvl5pPr>
            <a:lvl6pPr marL="0" marR="0" lvl="5" indent="0" algn="r" rtl="0">
              <a:spcBef>
                <a:spcPts val="0"/>
              </a:spcBef>
              <a:buNone/>
              <a:defRPr sz="1000" b="0" i="0" u="none" strike="noStrike" cap="none">
                <a:solidFill>
                  <a:schemeClr val="lt1"/>
                </a:solidFill>
                <a:latin typeface="Arial"/>
                <a:ea typeface="Arial"/>
                <a:cs typeface="Arial"/>
                <a:sym typeface="Arial"/>
              </a:defRPr>
            </a:lvl6pPr>
            <a:lvl7pPr marL="0" marR="0" lvl="6" indent="0" algn="r" rtl="0">
              <a:spcBef>
                <a:spcPts val="0"/>
              </a:spcBef>
              <a:buNone/>
              <a:defRPr sz="1000" b="0" i="0" u="none" strike="noStrike" cap="none">
                <a:solidFill>
                  <a:schemeClr val="lt1"/>
                </a:solidFill>
                <a:latin typeface="Arial"/>
                <a:ea typeface="Arial"/>
                <a:cs typeface="Arial"/>
                <a:sym typeface="Arial"/>
              </a:defRPr>
            </a:lvl7pPr>
            <a:lvl8pPr marL="0" marR="0" lvl="7" indent="0" algn="r" rtl="0">
              <a:spcBef>
                <a:spcPts val="0"/>
              </a:spcBef>
              <a:buNone/>
              <a:defRPr sz="1000" b="0" i="0" u="none" strike="noStrike" cap="none">
                <a:solidFill>
                  <a:schemeClr val="lt1"/>
                </a:solidFill>
                <a:latin typeface="Arial"/>
                <a:ea typeface="Arial"/>
                <a:cs typeface="Arial"/>
                <a:sym typeface="Arial"/>
              </a:defRPr>
            </a:lvl8pPr>
            <a:lvl9pPr marL="0" marR="0" lvl="8" indent="0" algn="r" rtl="0">
              <a:spcBef>
                <a:spcPts val="0"/>
              </a:spcBef>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26" name="Google Shape;26;p3"/>
          <p:cNvSpPr txBox="1">
            <a:spLocks noGrp="1"/>
          </p:cNvSpPr>
          <p:nvPr>
            <p:ph type="body" idx="1"/>
          </p:nvPr>
        </p:nvSpPr>
        <p:spPr>
          <a:xfrm>
            <a:off x="457200" y="1343878"/>
            <a:ext cx="4040100" cy="4608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000"/>
              <a:buFont typeface="Merriweather San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2"/>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600"/>
              <a:buFont typeface="Merriweather San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2"/>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body" idx="2"/>
          </p:nvPr>
        </p:nvSpPr>
        <p:spPr>
          <a:xfrm>
            <a:off x="457200" y="1804678"/>
            <a:ext cx="4040100" cy="42402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body" idx="3"/>
          </p:nvPr>
        </p:nvSpPr>
        <p:spPr>
          <a:xfrm>
            <a:off x="4645025" y="1343878"/>
            <a:ext cx="4041900" cy="4608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000"/>
              <a:buFont typeface="Merriweather San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2"/>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600"/>
              <a:buFont typeface="Merriweather San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2"/>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body" idx="4"/>
          </p:nvPr>
        </p:nvSpPr>
        <p:spPr>
          <a:xfrm>
            <a:off x="4645025" y="1804678"/>
            <a:ext cx="4041900" cy="42402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pic>
        <p:nvPicPr>
          <p:cNvPr id="30" name="Google Shape;30;p3"/>
          <p:cNvPicPr preferRelativeResize="0"/>
          <p:nvPr/>
        </p:nvPicPr>
        <p:blipFill rotWithShape="1">
          <a:blip r:embed="rId2">
            <a:alphaModFix/>
          </a:blip>
          <a:srcRect/>
          <a:stretch/>
        </p:blipFill>
        <p:spPr>
          <a:xfrm>
            <a:off x="8456052" y="6313941"/>
            <a:ext cx="372099" cy="40028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46"/>
        <p:cNvGrpSpPr/>
        <p:nvPr/>
      </p:nvGrpSpPr>
      <p:grpSpPr>
        <a:xfrm>
          <a:off x="0" y="0"/>
          <a:ext cx="0" cy="0"/>
          <a:chOff x="0" y="0"/>
          <a:chExt cx="0" cy="0"/>
        </a:xfrm>
      </p:grpSpPr>
      <p:sp>
        <p:nvSpPr>
          <p:cNvPr id="147" name="Google Shape;147;p21"/>
          <p:cNvSpPr/>
          <p:nvPr/>
        </p:nvSpPr>
        <p:spPr>
          <a:xfrm>
            <a:off x="0" y="5588000"/>
            <a:ext cx="9144000" cy="12699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Google Shape;148;p21"/>
          <p:cNvSpPr txBox="1">
            <a:spLocks noGrp="1"/>
          </p:cNvSpPr>
          <p:nvPr>
            <p:ph type="subTitle" idx="1"/>
          </p:nvPr>
        </p:nvSpPr>
        <p:spPr>
          <a:xfrm>
            <a:off x="346487" y="4613330"/>
            <a:ext cx="5797500" cy="3027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000"/>
              <a:buFont typeface="Arial"/>
              <a:buNone/>
              <a:defRPr sz="2000" b="0" i="0" u="none" strike="noStrike" cap="none">
                <a:solidFill>
                  <a:schemeClr val="accen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49" name="Google Shape;149;p21"/>
          <p:cNvSpPr txBox="1">
            <a:spLocks noGrp="1"/>
          </p:cNvSpPr>
          <p:nvPr>
            <p:ph type="ctrTitle"/>
          </p:nvPr>
        </p:nvSpPr>
        <p:spPr>
          <a:xfrm>
            <a:off x="314736" y="3686529"/>
            <a:ext cx="5829300" cy="826800"/>
          </a:xfrm>
          <a:prstGeom prst="rect">
            <a:avLst/>
          </a:prstGeom>
          <a:noFill/>
          <a:ln>
            <a:noFill/>
          </a:ln>
        </p:spPr>
        <p:txBody>
          <a:bodyPr spcFirstLastPara="1" wrap="square" lIns="72000" tIns="72000" rIns="0" bIns="0" anchor="b" anchorCtr="0"/>
          <a:lstStyle>
            <a:lvl1pPr marR="0" lvl="0" algn="l" rtl="0">
              <a:lnSpc>
                <a:spcPct val="80000"/>
              </a:lnSpc>
              <a:spcBef>
                <a:spcPts val="0"/>
              </a:spcBef>
              <a:spcAft>
                <a:spcPts val="0"/>
              </a:spcAft>
              <a:buClr>
                <a:schemeClr val="accent1"/>
              </a:buClr>
              <a:buSzPts val="3000"/>
              <a:buFont typeface="Arial"/>
              <a:buNone/>
              <a:defRPr sz="30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50" name="Google Shape;150;p21" descr="LTS_HZ_White_BW_RedMatte.gif"/>
          <p:cNvPicPr preferRelativeResize="0"/>
          <p:nvPr/>
        </p:nvPicPr>
        <p:blipFill rotWithShape="1">
          <a:blip r:embed="rId2">
            <a:alphaModFix/>
          </a:blip>
          <a:srcRect/>
          <a:stretch/>
        </p:blipFill>
        <p:spPr>
          <a:xfrm>
            <a:off x="6975433" y="6398600"/>
            <a:ext cx="1869408" cy="180000"/>
          </a:xfrm>
          <a:prstGeom prst="rect">
            <a:avLst/>
          </a:prstGeom>
          <a:noFill/>
          <a:ln>
            <a:noFill/>
          </a:ln>
        </p:spPr>
      </p:pic>
      <p:pic>
        <p:nvPicPr>
          <p:cNvPr id="151" name="Google Shape;151;p21"/>
          <p:cNvPicPr preferRelativeResize="0"/>
          <p:nvPr/>
        </p:nvPicPr>
        <p:blipFill rotWithShape="1">
          <a:blip r:embed="rId3">
            <a:alphaModFix/>
          </a:blip>
          <a:srcRect/>
          <a:stretch/>
        </p:blipFill>
        <p:spPr>
          <a:xfrm>
            <a:off x="360000" y="5963051"/>
            <a:ext cx="603505" cy="6492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ullets">
  <p:cSld name="Title and Bullets">
    <p:spTree>
      <p:nvGrpSpPr>
        <p:cNvPr id="1" name="Shape 55"/>
        <p:cNvGrpSpPr/>
        <p:nvPr/>
      </p:nvGrpSpPr>
      <p:grpSpPr>
        <a:xfrm>
          <a:off x="0" y="0"/>
          <a:ext cx="0" cy="0"/>
          <a:chOff x="0" y="0"/>
          <a:chExt cx="0" cy="0"/>
        </a:xfrm>
      </p:grpSpPr>
      <p:sp>
        <p:nvSpPr>
          <p:cNvPr id="56" name="Google Shape;56;p14"/>
          <p:cNvSpPr/>
          <p:nvPr/>
        </p:nvSpPr>
        <p:spPr>
          <a:xfrm>
            <a:off x="0" y="6191250"/>
            <a:ext cx="9144000" cy="666600"/>
          </a:xfrm>
          <a:prstGeom prst="rect">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 name="Google Shape;57;p14"/>
          <p:cNvSpPr txBox="1">
            <a:spLocks noGrp="1"/>
          </p:cNvSpPr>
          <p:nvPr>
            <p:ph type="title"/>
          </p:nvPr>
        </p:nvSpPr>
        <p:spPr>
          <a:xfrm>
            <a:off x="457200" y="461417"/>
            <a:ext cx="82296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4"/>
          <p:cNvSpPr txBox="1">
            <a:spLocks noGrp="1"/>
          </p:cNvSpPr>
          <p:nvPr>
            <p:ph type="body" idx="1"/>
          </p:nvPr>
        </p:nvSpPr>
        <p:spPr>
          <a:xfrm>
            <a:off x="457200" y="1362395"/>
            <a:ext cx="8229600" cy="47253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14"/>
          <p:cNvSpPr txBox="1">
            <a:spLocks noGrp="1"/>
          </p:cNvSpPr>
          <p:nvPr>
            <p:ph type="dt" idx="10"/>
          </p:nvPr>
        </p:nvSpPr>
        <p:spPr>
          <a:xfrm>
            <a:off x="457200" y="6457950"/>
            <a:ext cx="717600" cy="238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Google Shape;60;p14"/>
          <p:cNvSpPr txBox="1">
            <a:spLocks noGrp="1"/>
          </p:cNvSpPr>
          <p:nvPr>
            <p:ph type="ftr" idx="11"/>
          </p:nvPr>
        </p:nvSpPr>
        <p:spPr>
          <a:xfrm>
            <a:off x="1263650" y="6457950"/>
            <a:ext cx="3270300" cy="2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Google Shape;61;p14"/>
          <p:cNvSpPr txBox="1">
            <a:spLocks noGrp="1"/>
          </p:cNvSpPr>
          <p:nvPr>
            <p:ph type="sldNum" idx="12"/>
          </p:nvPr>
        </p:nvSpPr>
        <p:spPr>
          <a:xfrm>
            <a:off x="4622800" y="6457950"/>
            <a:ext cx="438300" cy="238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Arial"/>
                <a:ea typeface="Arial"/>
                <a:cs typeface="Arial"/>
                <a:sym typeface="Arial"/>
              </a:defRPr>
            </a:lvl1pPr>
            <a:lvl2pPr marL="0" marR="0" lvl="1" indent="0" algn="r" rtl="0">
              <a:spcBef>
                <a:spcPts val="0"/>
              </a:spcBef>
              <a:buNone/>
              <a:defRPr sz="1000" b="0" i="0" u="none" strike="noStrike" cap="none">
                <a:solidFill>
                  <a:schemeClr val="lt1"/>
                </a:solidFill>
                <a:latin typeface="Arial"/>
                <a:ea typeface="Arial"/>
                <a:cs typeface="Arial"/>
                <a:sym typeface="Arial"/>
              </a:defRPr>
            </a:lvl2pPr>
            <a:lvl3pPr marL="0" marR="0" lvl="2" indent="0" algn="r" rtl="0">
              <a:spcBef>
                <a:spcPts val="0"/>
              </a:spcBef>
              <a:buNone/>
              <a:defRPr sz="1000" b="0" i="0" u="none" strike="noStrike" cap="none">
                <a:solidFill>
                  <a:schemeClr val="lt1"/>
                </a:solidFill>
                <a:latin typeface="Arial"/>
                <a:ea typeface="Arial"/>
                <a:cs typeface="Arial"/>
                <a:sym typeface="Arial"/>
              </a:defRPr>
            </a:lvl3pPr>
            <a:lvl4pPr marL="0" marR="0" lvl="3" indent="0" algn="r" rtl="0">
              <a:spcBef>
                <a:spcPts val="0"/>
              </a:spcBef>
              <a:buNone/>
              <a:defRPr sz="1000" b="0" i="0" u="none" strike="noStrike" cap="none">
                <a:solidFill>
                  <a:schemeClr val="lt1"/>
                </a:solidFill>
                <a:latin typeface="Arial"/>
                <a:ea typeface="Arial"/>
                <a:cs typeface="Arial"/>
                <a:sym typeface="Arial"/>
              </a:defRPr>
            </a:lvl4pPr>
            <a:lvl5pPr marL="0" marR="0" lvl="4" indent="0" algn="r" rtl="0">
              <a:spcBef>
                <a:spcPts val="0"/>
              </a:spcBef>
              <a:buNone/>
              <a:defRPr sz="1000" b="0" i="0" u="none" strike="noStrike" cap="none">
                <a:solidFill>
                  <a:schemeClr val="lt1"/>
                </a:solidFill>
                <a:latin typeface="Arial"/>
                <a:ea typeface="Arial"/>
                <a:cs typeface="Arial"/>
                <a:sym typeface="Arial"/>
              </a:defRPr>
            </a:lvl5pPr>
            <a:lvl6pPr marL="0" marR="0" lvl="5" indent="0" algn="r" rtl="0">
              <a:spcBef>
                <a:spcPts val="0"/>
              </a:spcBef>
              <a:buNone/>
              <a:defRPr sz="1000" b="0" i="0" u="none" strike="noStrike" cap="none">
                <a:solidFill>
                  <a:schemeClr val="lt1"/>
                </a:solidFill>
                <a:latin typeface="Arial"/>
                <a:ea typeface="Arial"/>
                <a:cs typeface="Arial"/>
                <a:sym typeface="Arial"/>
              </a:defRPr>
            </a:lvl6pPr>
            <a:lvl7pPr marL="0" marR="0" lvl="6" indent="0" algn="r" rtl="0">
              <a:spcBef>
                <a:spcPts val="0"/>
              </a:spcBef>
              <a:buNone/>
              <a:defRPr sz="1000" b="0" i="0" u="none" strike="noStrike" cap="none">
                <a:solidFill>
                  <a:schemeClr val="lt1"/>
                </a:solidFill>
                <a:latin typeface="Arial"/>
                <a:ea typeface="Arial"/>
                <a:cs typeface="Arial"/>
                <a:sym typeface="Arial"/>
              </a:defRPr>
            </a:lvl7pPr>
            <a:lvl8pPr marL="0" marR="0" lvl="7" indent="0" algn="r" rtl="0">
              <a:spcBef>
                <a:spcPts val="0"/>
              </a:spcBef>
              <a:buNone/>
              <a:defRPr sz="1000" b="0" i="0" u="none" strike="noStrike" cap="none">
                <a:solidFill>
                  <a:schemeClr val="lt1"/>
                </a:solidFill>
                <a:latin typeface="Arial"/>
                <a:ea typeface="Arial"/>
                <a:cs typeface="Arial"/>
                <a:sym typeface="Arial"/>
              </a:defRPr>
            </a:lvl8pPr>
            <a:lvl9pPr marL="0" marR="0" lvl="8" indent="0" algn="r" rtl="0">
              <a:spcBef>
                <a:spcPts val="0"/>
              </a:spcBef>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14"/>
          <p:cNvPicPr preferRelativeResize="0"/>
          <p:nvPr/>
        </p:nvPicPr>
        <p:blipFill rotWithShape="1">
          <a:blip r:embed="rId2">
            <a:alphaModFix/>
          </a:blip>
          <a:srcRect/>
          <a:stretch/>
        </p:blipFill>
        <p:spPr>
          <a:xfrm>
            <a:off x="8456052" y="6313941"/>
            <a:ext cx="279074" cy="300216"/>
          </a:xfrm>
          <a:prstGeom prst="rect">
            <a:avLst/>
          </a:prstGeom>
          <a:noFill/>
          <a:ln>
            <a:noFill/>
          </a:ln>
        </p:spPr>
      </p:pic>
    </p:spTree>
    <p:extLst>
      <p:ext uri="{BB962C8B-B14F-4D97-AF65-F5344CB8AC3E}">
        <p14:creationId xmlns:p14="http://schemas.microsoft.com/office/powerpoint/2010/main" val="3526753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Head Bullets">
  <p:cSld name="Title Head Bullets">
    <p:spTree>
      <p:nvGrpSpPr>
        <p:cNvPr id="1" name="Shape 63"/>
        <p:cNvGrpSpPr/>
        <p:nvPr/>
      </p:nvGrpSpPr>
      <p:grpSpPr>
        <a:xfrm>
          <a:off x="0" y="0"/>
          <a:ext cx="0" cy="0"/>
          <a:chOff x="0" y="0"/>
          <a:chExt cx="0" cy="0"/>
        </a:xfrm>
      </p:grpSpPr>
      <p:sp>
        <p:nvSpPr>
          <p:cNvPr id="64" name="Google Shape;64;p15"/>
          <p:cNvSpPr/>
          <p:nvPr/>
        </p:nvSpPr>
        <p:spPr>
          <a:xfrm>
            <a:off x="0" y="6191250"/>
            <a:ext cx="9144000" cy="666600"/>
          </a:xfrm>
          <a:prstGeom prst="rect">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 name="Google Shape;65;p15"/>
          <p:cNvSpPr txBox="1">
            <a:spLocks noGrp="1"/>
          </p:cNvSpPr>
          <p:nvPr>
            <p:ph type="title"/>
          </p:nvPr>
        </p:nvSpPr>
        <p:spPr>
          <a:xfrm>
            <a:off x="457200" y="461417"/>
            <a:ext cx="82296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5"/>
          <p:cNvSpPr txBox="1">
            <a:spLocks noGrp="1"/>
          </p:cNvSpPr>
          <p:nvPr>
            <p:ph type="body" idx="1"/>
          </p:nvPr>
        </p:nvSpPr>
        <p:spPr>
          <a:xfrm>
            <a:off x="457200" y="1805544"/>
            <a:ext cx="8229600" cy="4251600"/>
          </a:xfrm>
          <a:prstGeom prst="rect">
            <a:avLst/>
          </a:prstGeom>
          <a:noFill/>
          <a:ln>
            <a:noFill/>
          </a:ln>
        </p:spPr>
        <p:txBody>
          <a:bodyPr spcFirstLastPara="1" wrap="square" lIns="0" tIns="0" rIns="0" bIns="4570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Google Shape;67;p15"/>
          <p:cNvSpPr txBox="1">
            <a:spLocks noGrp="1"/>
          </p:cNvSpPr>
          <p:nvPr>
            <p:ph type="dt" idx="10"/>
          </p:nvPr>
        </p:nvSpPr>
        <p:spPr>
          <a:xfrm>
            <a:off x="457200" y="6457950"/>
            <a:ext cx="717600" cy="238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15"/>
          <p:cNvSpPr txBox="1">
            <a:spLocks noGrp="1"/>
          </p:cNvSpPr>
          <p:nvPr>
            <p:ph type="ftr" idx="11"/>
          </p:nvPr>
        </p:nvSpPr>
        <p:spPr>
          <a:xfrm>
            <a:off x="1263650" y="6457950"/>
            <a:ext cx="3270300" cy="2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Google Shape;69;p15"/>
          <p:cNvSpPr txBox="1">
            <a:spLocks noGrp="1"/>
          </p:cNvSpPr>
          <p:nvPr>
            <p:ph type="sldNum" idx="12"/>
          </p:nvPr>
        </p:nvSpPr>
        <p:spPr>
          <a:xfrm>
            <a:off x="4622800" y="6457950"/>
            <a:ext cx="438300" cy="238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5"/>
          <p:cNvSpPr txBox="1">
            <a:spLocks noGrp="1"/>
          </p:cNvSpPr>
          <p:nvPr>
            <p:ph type="body" idx="2"/>
          </p:nvPr>
        </p:nvSpPr>
        <p:spPr>
          <a:xfrm>
            <a:off x="457200" y="1343878"/>
            <a:ext cx="8229600" cy="4617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000"/>
              <a:buFont typeface="Merriweather San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2"/>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600"/>
              <a:buFont typeface="Merriweather San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2"/>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pic>
        <p:nvPicPr>
          <p:cNvPr id="71" name="Google Shape;71;p15"/>
          <p:cNvPicPr preferRelativeResize="0"/>
          <p:nvPr/>
        </p:nvPicPr>
        <p:blipFill rotWithShape="1">
          <a:blip r:embed="rId2">
            <a:alphaModFix/>
          </a:blip>
          <a:srcRect/>
          <a:stretch/>
        </p:blipFill>
        <p:spPr>
          <a:xfrm>
            <a:off x="8456052" y="6313941"/>
            <a:ext cx="279074" cy="300216"/>
          </a:xfrm>
          <a:prstGeom prst="rect">
            <a:avLst/>
          </a:prstGeom>
          <a:noFill/>
          <a:ln>
            <a:noFill/>
          </a:ln>
        </p:spPr>
      </p:pic>
    </p:spTree>
    <p:extLst>
      <p:ext uri="{BB962C8B-B14F-4D97-AF65-F5344CB8AC3E}">
        <p14:creationId xmlns:p14="http://schemas.microsoft.com/office/powerpoint/2010/main" val="241701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 Full Pic" type="title">
  <p:cSld name="Title Slide - Full Pic">
    <p:spTree>
      <p:nvGrpSpPr>
        <p:cNvPr id="1" name="Shape 72"/>
        <p:cNvGrpSpPr/>
        <p:nvPr/>
      </p:nvGrpSpPr>
      <p:grpSpPr>
        <a:xfrm>
          <a:off x="0" y="0"/>
          <a:ext cx="0" cy="0"/>
          <a:chOff x="0" y="0"/>
          <a:chExt cx="0" cy="0"/>
        </a:xfrm>
      </p:grpSpPr>
      <p:pic>
        <p:nvPicPr>
          <p:cNvPr id="73" name="Google Shape;73;p16" descr="100035-56_PPT.jpg"/>
          <p:cNvPicPr preferRelativeResize="0"/>
          <p:nvPr/>
        </p:nvPicPr>
        <p:blipFill rotWithShape="1">
          <a:blip r:embed="rId2">
            <a:alphaModFix/>
          </a:blip>
          <a:srcRect l="5370" r="5689"/>
          <a:stretch/>
        </p:blipFill>
        <p:spPr>
          <a:xfrm>
            <a:off x="0" y="0"/>
            <a:ext cx="9143999" cy="6858000"/>
          </a:xfrm>
          <a:prstGeom prst="rect">
            <a:avLst/>
          </a:prstGeom>
          <a:noFill/>
          <a:ln>
            <a:noFill/>
          </a:ln>
        </p:spPr>
      </p:pic>
      <p:sp>
        <p:nvSpPr>
          <p:cNvPr id="74" name="Google Shape;74;p16"/>
          <p:cNvSpPr txBox="1">
            <a:spLocks noGrp="1"/>
          </p:cNvSpPr>
          <p:nvPr>
            <p:ph type="ctrTitle"/>
          </p:nvPr>
        </p:nvSpPr>
        <p:spPr>
          <a:xfrm>
            <a:off x="355601" y="2569272"/>
            <a:ext cx="6000900" cy="1078200"/>
          </a:xfrm>
          <a:prstGeom prst="rect">
            <a:avLst/>
          </a:prstGeom>
          <a:solidFill>
            <a:schemeClr val="accent1"/>
          </a:solidFill>
          <a:ln>
            <a:noFill/>
          </a:ln>
        </p:spPr>
        <p:txBody>
          <a:bodyPr spcFirstLastPara="1" wrap="square" lIns="72000" tIns="72000" rIns="0" bIns="0" anchor="t" anchorCtr="0"/>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16"/>
          <p:cNvSpPr txBox="1">
            <a:spLocks noGrp="1"/>
          </p:cNvSpPr>
          <p:nvPr>
            <p:ph type="subTitle" idx="1"/>
          </p:nvPr>
        </p:nvSpPr>
        <p:spPr>
          <a:xfrm>
            <a:off x="355601" y="3962400"/>
            <a:ext cx="3740100" cy="674400"/>
          </a:xfrm>
          <a:prstGeom prst="rect">
            <a:avLst/>
          </a:prstGeom>
          <a:solidFill>
            <a:schemeClr val="accent1"/>
          </a:solidFill>
          <a:ln>
            <a:noFill/>
          </a:ln>
        </p:spPr>
        <p:txBody>
          <a:bodyPr spcFirstLastPara="1" wrap="square" lIns="36000" tIns="45700" rIns="36000" bIns="0" anchor="t" anchorCtr="0"/>
          <a:lstStyle>
            <a:lvl1pPr marR="0" lvl="0" algn="l" rtl="0">
              <a:lnSpc>
                <a:spcPct val="80000"/>
              </a:lnSpc>
              <a:spcBef>
                <a:spcPts val="500"/>
              </a:spcBef>
              <a:spcAft>
                <a:spcPts val="0"/>
              </a:spcAft>
              <a:buClr>
                <a:schemeClr val="accent2"/>
              </a:buClr>
              <a:buSzPts val="2500"/>
              <a:buFont typeface="Arial"/>
              <a:buNone/>
              <a:defRPr sz="2500" b="0" i="0" u="none" strike="noStrike" cap="none">
                <a:solidFill>
                  <a:schemeClr val="l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76" name="Google Shape;76;p16"/>
          <p:cNvSpPr txBox="1">
            <a:spLocks noGrp="1"/>
          </p:cNvSpPr>
          <p:nvPr>
            <p:ph type="dt" idx="10"/>
          </p:nvPr>
        </p:nvSpPr>
        <p:spPr>
          <a:xfrm>
            <a:off x="355601" y="6356350"/>
            <a:ext cx="819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77" name="Google Shape;77;p16"/>
          <p:cNvPicPr preferRelativeResize="0"/>
          <p:nvPr/>
        </p:nvPicPr>
        <p:blipFill rotWithShape="1">
          <a:blip r:embed="rId3">
            <a:alphaModFix/>
          </a:blip>
          <a:srcRect/>
          <a:stretch/>
        </p:blipFill>
        <p:spPr>
          <a:xfrm>
            <a:off x="450000" y="360000"/>
            <a:ext cx="452629" cy="486919"/>
          </a:xfrm>
          <a:prstGeom prst="rect">
            <a:avLst/>
          </a:prstGeom>
          <a:noFill/>
          <a:ln>
            <a:noFill/>
          </a:ln>
        </p:spPr>
      </p:pic>
      <p:pic>
        <p:nvPicPr>
          <p:cNvPr id="78" name="Google Shape;78;p16"/>
          <p:cNvPicPr preferRelativeResize="0"/>
          <p:nvPr/>
        </p:nvPicPr>
        <p:blipFill rotWithShape="1">
          <a:blip r:embed="rId4">
            <a:alphaModFix/>
          </a:blip>
          <a:srcRect/>
          <a:stretch/>
        </p:blipFill>
        <p:spPr>
          <a:xfrm>
            <a:off x="7050856" y="6446350"/>
            <a:ext cx="1397760" cy="134999"/>
          </a:xfrm>
          <a:prstGeom prst="rect">
            <a:avLst/>
          </a:prstGeom>
          <a:noFill/>
          <a:ln>
            <a:noFill/>
          </a:ln>
        </p:spPr>
      </p:pic>
    </p:spTree>
    <p:extLst>
      <p:ext uri="{BB962C8B-B14F-4D97-AF65-F5344CB8AC3E}">
        <p14:creationId xmlns:p14="http://schemas.microsoft.com/office/powerpoint/2010/main" val="3607361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 Half Pic Portrait">
  <p:cSld name="Title Slide - Half Pic Portrait">
    <p:spTree>
      <p:nvGrpSpPr>
        <p:cNvPr id="1" name="Shape 79"/>
        <p:cNvGrpSpPr/>
        <p:nvPr/>
      </p:nvGrpSpPr>
      <p:grpSpPr>
        <a:xfrm>
          <a:off x="0" y="0"/>
          <a:ext cx="0" cy="0"/>
          <a:chOff x="0" y="0"/>
          <a:chExt cx="0" cy="0"/>
        </a:xfrm>
      </p:grpSpPr>
      <p:sp>
        <p:nvSpPr>
          <p:cNvPr id="80" name="Google Shape;80;p17"/>
          <p:cNvSpPr/>
          <p:nvPr/>
        </p:nvSpPr>
        <p:spPr>
          <a:xfrm>
            <a:off x="0" y="1"/>
            <a:ext cx="4731900" cy="6858000"/>
          </a:xfrm>
          <a:prstGeom prst="rect">
            <a:avLst/>
          </a:prstGeom>
          <a:solidFill>
            <a:schemeClr val="accent1"/>
          </a:solidFill>
          <a:ln w="9525" cap="flat" cmpd="sng">
            <a:solidFill>
              <a:srgbClr val="E2741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Arial"/>
              <a:ea typeface="Arial"/>
              <a:cs typeface="Arial"/>
              <a:sym typeface="Arial"/>
            </a:endParaRPr>
          </a:p>
        </p:txBody>
      </p:sp>
      <p:sp>
        <p:nvSpPr>
          <p:cNvPr id="81" name="Google Shape;81;p17"/>
          <p:cNvSpPr txBox="1">
            <a:spLocks noGrp="1"/>
          </p:cNvSpPr>
          <p:nvPr>
            <p:ph type="subTitle" idx="1"/>
          </p:nvPr>
        </p:nvSpPr>
        <p:spPr>
          <a:xfrm>
            <a:off x="317500" y="4887764"/>
            <a:ext cx="4201800" cy="6744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500"/>
              <a:buFont typeface="Arial"/>
              <a:buNone/>
              <a:defRPr sz="2500" b="0" i="0" u="none" strike="noStrike" cap="none">
                <a:solidFill>
                  <a:schemeClr val="l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82" name="Google Shape;82;p17" descr="100035-56_PPT.jpg"/>
          <p:cNvPicPr preferRelativeResize="0"/>
          <p:nvPr/>
        </p:nvPicPr>
        <p:blipFill rotWithShape="1">
          <a:blip r:embed="rId2">
            <a:alphaModFix/>
          </a:blip>
          <a:srcRect l="46269" t="1" r="10817" b="355"/>
          <a:stretch/>
        </p:blipFill>
        <p:spPr>
          <a:xfrm>
            <a:off x="4731962" y="0"/>
            <a:ext cx="4412036" cy="6858000"/>
          </a:xfrm>
          <a:prstGeom prst="rect">
            <a:avLst/>
          </a:prstGeom>
          <a:noFill/>
          <a:ln>
            <a:noFill/>
          </a:ln>
        </p:spPr>
      </p:pic>
      <p:sp>
        <p:nvSpPr>
          <p:cNvPr id="83" name="Google Shape;83;p17"/>
          <p:cNvSpPr txBox="1">
            <a:spLocks noGrp="1"/>
          </p:cNvSpPr>
          <p:nvPr>
            <p:ph type="ctrTitle"/>
          </p:nvPr>
        </p:nvSpPr>
        <p:spPr>
          <a:xfrm>
            <a:off x="260351" y="2894705"/>
            <a:ext cx="4258800" cy="1570500"/>
          </a:xfrm>
          <a:prstGeom prst="rect">
            <a:avLst/>
          </a:prstGeom>
          <a:noFill/>
          <a:ln>
            <a:noFill/>
          </a:ln>
        </p:spPr>
        <p:txBody>
          <a:bodyPr spcFirstLastPara="1" wrap="square" lIns="72000" tIns="72000" rIns="0" bIns="0" anchor="t" anchorCtr="0"/>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4" name="Google Shape;84;p17" descr="LTS_HZ_White_BW_RedMatte.gif"/>
          <p:cNvPicPr preferRelativeResize="0"/>
          <p:nvPr/>
        </p:nvPicPr>
        <p:blipFill rotWithShape="1">
          <a:blip r:embed="rId3">
            <a:alphaModFix/>
          </a:blip>
          <a:srcRect/>
          <a:stretch/>
        </p:blipFill>
        <p:spPr>
          <a:xfrm>
            <a:off x="362628" y="6430035"/>
            <a:ext cx="1402058" cy="135000"/>
          </a:xfrm>
          <a:prstGeom prst="rect">
            <a:avLst/>
          </a:prstGeom>
          <a:noFill/>
          <a:ln>
            <a:noFill/>
          </a:ln>
        </p:spPr>
      </p:pic>
      <p:pic>
        <p:nvPicPr>
          <p:cNvPr id="85" name="Google Shape;85;p17"/>
          <p:cNvPicPr preferRelativeResize="0"/>
          <p:nvPr/>
        </p:nvPicPr>
        <p:blipFill rotWithShape="1">
          <a:blip r:embed="rId4">
            <a:alphaModFix/>
          </a:blip>
          <a:srcRect/>
          <a:stretch/>
        </p:blipFill>
        <p:spPr>
          <a:xfrm>
            <a:off x="360000" y="360000"/>
            <a:ext cx="452629" cy="486919"/>
          </a:xfrm>
          <a:prstGeom prst="rect">
            <a:avLst/>
          </a:prstGeom>
          <a:noFill/>
          <a:ln>
            <a:noFill/>
          </a:ln>
        </p:spPr>
      </p:pic>
    </p:spTree>
    <p:extLst>
      <p:ext uri="{BB962C8B-B14F-4D97-AF65-F5344CB8AC3E}">
        <p14:creationId xmlns:p14="http://schemas.microsoft.com/office/powerpoint/2010/main" val="1675000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Page - Half Pic Landscape">
  <p:cSld name="Title Page - Half Pic Landscape">
    <p:spTree>
      <p:nvGrpSpPr>
        <p:cNvPr id="1" name="Shape 86"/>
        <p:cNvGrpSpPr/>
        <p:nvPr/>
      </p:nvGrpSpPr>
      <p:grpSpPr>
        <a:xfrm>
          <a:off x="0" y="0"/>
          <a:ext cx="0" cy="0"/>
          <a:chOff x="0" y="0"/>
          <a:chExt cx="0" cy="0"/>
        </a:xfrm>
      </p:grpSpPr>
      <p:sp>
        <p:nvSpPr>
          <p:cNvPr id="87" name="Google Shape;87;p18"/>
          <p:cNvSpPr/>
          <p:nvPr/>
        </p:nvSpPr>
        <p:spPr>
          <a:xfrm>
            <a:off x="0" y="3983525"/>
            <a:ext cx="9144000" cy="2874600"/>
          </a:xfrm>
          <a:prstGeom prst="rect">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18"/>
          <p:cNvSpPr txBox="1">
            <a:spLocks noGrp="1"/>
          </p:cNvSpPr>
          <p:nvPr>
            <p:ph type="subTitle" idx="1"/>
          </p:nvPr>
        </p:nvSpPr>
        <p:spPr>
          <a:xfrm>
            <a:off x="317500" y="5155536"/>
            <a:ext cx="4495800" cy="6744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500"/>
              <a:buFont typeface="Arial"/>
              <a:buNone/>
              <a:defRPr sz="2500" b="0" i="0" u="none" strike="noStrike" cap="none">
                <a:solidFill>
                  <a:schemeClr val="l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89" name="Google Shape;89;p18" descr="100035-56_PPT.jpg"/>
          <p:cNvPicPr preferRelativeResize="0"/>
          <p:nvPr/>
        </p:nvPicPr>
        <p:blipFill rotWithShape="1">
          <a:blip r:embed="rId2">
            <a:alphaModFix/>
          </a:blip>
          <a:srcRect l="5370" t="2" r="5689" b="48947"/>
          <a:stretch/>
        </p:blipFill>
        <p:spPr>
          <a:xfrm>
            <a:off x="-1" y="0"/>
            <a:ext cx="9143999" cy="4190999"/>
          </a:xfrm>
          <a:prstGeom prst="rect">
            <a:avLst/>
          </a:prstGeom>
          <a:noFill/>
          <a:ln>
            <a:noFill/>
          </a:ln>
        </p:spPr>
      </p:pic>
      <p:sp>
        <p:nvSpPr>
          <p:cNvPr id="90" name="Google Shape;90;p18"/>
          <p:cNvSpPr txBox="1">
            <a:spLocks noGrp="1"/>
          </p:cNvSpPr>
          <p:nvPr>
            <p:ph type="ctrTitle"/>
          </p:nvPr>
        </p:nvSpPr>
        <p:spPr>
          <a:xfrm>
            <a:off x="260351" y="4436901"/>
            <a:ext cx="6502500" cy="585600"/>
          </a:xfrm>
          <a:prstGeom prst="rect">
            <a:avLst/>
          </a:prstGeom>
          <a:noFill/>
          <a:ln>
            <a:noFill/>
          </a:ln>
        </p:spPr>
        <p:txBody>
          <a:bodyPr spcFirstLastPara="1" wrap="square" lIns="72000" tIns="72000" rIns="0" bIns="0" anchor="t" anchorCtr="0"/>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91" name="Google Shape;91;p18" descr="LTS_HZ_White_BW_RedMatte.gif"/>
          <p:cNvPicPr preferRelativeResize="0"/>
          <p:nvPr/>
        </p:nvPicPr>
        <p:blipFill rotWithShape="1">
          <a:blip r:embed="rId3">
            <a:alphaModFix/>
          </a:blip>
          <a:srcRect/>
          <a:stretch/>
        </p:blipFill>
        <p:spPr>
          <a:xfrm>
            <a:off x="7066854" y="6430035"/>
            <a:ext cx="1402058" cy="135000"/>
          </a:xfrm>
          <a:prstGeom prst="rect">
            <a:avLst/>
          </a:prstGeom>
          <a:noFill/>
          <a:ln>
            <a:noFill/>
          </a:ln>
        </p:spPr>
      </p:pic>
      <p:pic>
        <p:nvPicPr>
          <p:cNvPr id="92" name="Google Shape;92;p18"/>
          <p:cNvPicPr preferRelativeResize="0"/>
          <p:nvPr/>
        </p:nvPicPr>
        <p:blipFill rotWithShape="1">
          <a:blip r:embed="rId4">
            <a:alphaModFix/>
          </a:blip>
          <a:srcRect/>
          <a:stretch/>
        </p:blipFill>
        <p:spPr>
          <a:xfrm>
            <a:off x="360000" y="5963051"/>
            <a:ext cx="452629" cy="486919"/>
          </a:xfrm>
          <a:prstGeom prst="rect">
            <a:avLst/>
          </a:prstGeom>
          <a:noFill/>
          <a:ln>
            <a:noFill/>
          </a:ln>
        </p:spPr>
      </p:pic>
    </p:spTree>
    <p:extLst>
      <p:ext uri="{BB962C8B-B14F-4D97-AF65-F5344CB8AC3E}">
        <p14:creationId xmlns:p14="http://schemas.microsoft.com/office/powerpoint/2010/main" val="4178965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3"/>
        <p:cNvGrpSpPr/>
        <p:nvPr/>
      </p:nvGrpSpPr>
      <p:grpSpPr>
        <a:xfrm>
          <a:off x="0" y="0"/>
          <a:ext cx="0" cy="0"/>
          <a:chOff x="0" y="0"/>
          <a:chExt cx="0" cy="0"/>
        </a:xfrm>
      </p:grpSpPr>
      <p:sp>
        <p:nvSpPr>
          <p:cNvPr id="94" name="Google Shape;94;p19"/>
          <p:cNvSpPr/>
          <p:nvPr/>
        </p:nvSpPr>
        <p:spPr>
          <a:xfrm>
            <a:off x="0" y="1"/>
            <a:ext cx="9188400" cy="5708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 name="Google Shape;95;p19"/>
          <p:cNvSpPr txBox="1">
            <a:spLocks noGrp="1"/>
          </p:cNvSpPr>
          <p:nvPr>
            <p:ph type="subTitle" idx="1"/>
          </p:nvPr>
        </p:nvSpPr>
        <p:spPr>
          <a:xfrm>
            <a:off x="317500" y="4322614"/>
            <a:ext cx="4495800" cy="6744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500"/>
              <a:buFont typeface="Arial"/>
              <a:buNone/>
              <a:defRPr sz="2500" b="0" i="0" u="none" strike="noStrike" cap="none">
                <a:solidFill>
                  <a:schemeClr val="l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96" name="Google Shape;96;p19"/>
          <p:cNvSpPr txBox="1">
            <a:spLocks noGrp="1"/>
          </p:cNvSpPr>
          <p:nvPr>
            <p:ph type="ctrTitle"/>
          </p:nvPr>
        </p:nvSpPr>
        <p:spPr>
          <a:xfrm>
            <a:off x="260351" y="3121379"/>
            <a:ext cx="6000900" cy="1078200"/>
          </a:xfrm>
          <a:prstGeom prst="rect">
            <a:avLst/>
          </a:prstGeom>
          <a:noFill/>
          <a:ln>
            <a:noFill/>
          </a:ln>
        </p:spPr>
        <p:txBody>
          <a:bodyPr spcFirstLastPara="1" wrap="square" lIns="72000" tIns="72000" rIns="0" bIns="0" anchor="b" anchorCtr="0"/>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97" name="Google Shape;97;p19"/>
          <p:cNvPicPr preferRelativeResize="0"/>
          <p:nvPr/>
        </p:nvPicPr>
        <p:blipFill rotWithShape="1">
          <a:blip r:embed="rId2">
            <a:alphaModFix/>
          </a:blip>
          <a:srcRect/>
          <a:stretch/>
        </p:blipFill>
        <p:spPr>
          <a:xfrm>
            <a:off x="6968738" y="6398733"/>
            <a:ext cx="1397761" cy="134798"/>
          </a:xfrm>
          <a:prstGeom prst="rect">
            <a:avLst/>
          </a:prstGeom>
          <a:noFill/>
          <a:ln>
            <a:noFill/>
          </a:ln>
        </p:spPr>
      </p:pic>
      <p:pic>
        <p:nvPicPr>
          <p:cNvPr id="98" name="Google Shape;98;p19"/>
          <p:cNvPicPr preferRelativeResize="0"/>
          <p:nvPr/>
        </p:nvPicPr>
        <p:blipFill rotWithShape="1">
          <a:blip r:embed="rId3">
            <a:alphaModFix/>
          </a:blip>
          <a:srcRect/>
          <a:stretch/>
        </p:blipFill>
        <p:spPr>
          <a:xfrm>
            <a:off x="362852" y="5963051"/>
            <a:ext cx="448351" cy="486919"/>
          </a:xfrm>
          <a:prstGeom prst="rect">
            <a:avLst/>
          </a:prstGeom>
          <a:noFill/>
          <a:ln>
            <a:noFill/>
          </a:ln>
        </p:spPr>
      </p:pic>
    </p:spTree>
    <p:extLst>
      <p:ext uri="{BB962C8B-B14F-4D97-AF65-F5344CB8AC3E}">
        <p14:creationId xmlns:p14="http://schemas.microsoft.com/office/powerpoint/2010/main" val="3080240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Two Heads Two lists">
  <p:cSld name="Title Two Heads Two lists">
    <p:spTree>
      <p:nvGrpSpPr>
        <p:cNvPr id="1" name="Shape 99"/>
        <p:cNvGrpSpPr/>
        <p:nvPr/>
      </p:nvGrpSpPr>
      <p:grpSpPr>
        <a:xfrm>
          <a:off x="0" y="0"/>
          <a:ext cx="0" cy="0"/>
          <a:chOff x="0" y="0"/>
          <a:chExt cx="0" cy="0"/>
        </a:xfrm>
      </p:grpSpPr>
      <p:sp>
        <p:nvSpPr>
          <p:cNvPr id="100" name="Google Shape;100;p20"/>
          <p:cNvSpPr/>
          <p:nvPr/>
        </p:nvSpPr>
        <p:spPr>
          <a:xfrm>
            <a:off x="0" y="6191250"/>
            <a:ext cx="9144000" cy="666600"/>
          </a:xfrm>
          <a:prstGeom prst="rect">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20"/>
          <p:cNvSpPr txBox="1">
            <a:spLocks noGrp="1"/>
          </p:cNvSpPr>
          <p:nvPr>
            <p:ph type="title"/>
          </p:nvPr>
        </p:nvSpPr>
        <p:spPr>
          <a:xfrm>
            <a:off x="457200" y="461417"/>
            <a:ext cx="82296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0"/>
          <p:cNvSpPr txBox="1">
            <a:spLocks noGrp="1"/>
          </p:cNvSpPr>
          <p:nvPr>
            <p:ph type="dt" idx="10"/>
          </p:nvPr>
        </p:nvSpPr>
        <p:spPr>
          <a:xfrm>
            <a:off x="457200" y="6457950"/>
            <a:ext cx="717600" cy="238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3" name="Google Shape;103;p20"/>
          <p:cNvSpPr txBox="1">
            <a:spLocks noGrp="1"/>
          </p:cNvSpPr>
          <p:nvPr>
            <p:ph type="ftr" idx="11"/>
          </p:nvPr>
        </p:nvSpPr>
        <p:spPr>
          <a:xfrm>
            <a:off x="1263650" y="6457950"/>
            <a:ext cx="3270300" cy="2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4" name="Google Shape;104;p20"/>
          <p:cNvSpPr txBox="1">
            <a:spLocks noGrp="1"/>
          </p:cNvSpPr>
          <p:nvPr>
            <p:ph type="sldNum" idx="12"/>
          </p:nvPr>
        </p:nvSpPr>
        <p:spPr>
          <a:xfrm>
            <a:off x="4622800" y="6457950"/>
            <a:ext cx="438300" cy="238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5" name="Google Shape;105;p20"/>
          <p:cNvSpPr txBox="1">
            <a:spLocks noGrp="1"/>
          </p:cNvSpPr>
          <p:nvPr>
            <p:ph type="body" idx="1"/>
          </p:nvPr>
        </p:nvSpPr>
        <p:spPr>
          <a:xfrm>
            <a:off x="457200" y="1343878"/>
            <a:ext cx="4040100" cy="4608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000"/>
              <a:buFont typeface="Merriweather San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2"/>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600"/>
              <a:buFont typeface="Merriweather San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2"/>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06" name="Google Shape;106;p20"/>
          <p:cNvSpPr txBox="1">
            <a:spLocks noGrp="1"/>
          </p:cNvSpPr>
          <p:nvPr>
            <p:ph type="body" idx="2"/>
          </p:nvPr>
        </p:nvSpPr>
        <p:spPr>
          <a:xfrm>
            <a:off x="457200" y="1804678"/>
            <a:ext cx="4040100" cy="42402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7" name="Google Shape;107;p20"/>
          <p:cNvSpPr txBox="1">
            <a:spLocks noGrp="1"/>
          </p:cNvSpPr>
          <p:nvPr>
            <p:ph type="body" idx="3"/>
          </p:nvPr>
        </p:nvSpPr>
        <p:spPr>
          <a:xfrm>
            <a:off x="4645025" y="1343878"/>
            <a:ext cx="4041900" cy="4608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000"/>
              <a:buFont typeface="Merriweather San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2"/>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600"/>
              <a:buFont typeface="Merriweather San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2"/>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08" name="Google Shape;108;p20"/>
          <p:cNvSpPr txBox="1">
            <a:spLocks noGrp="1"/>
          </p:cNvSpPr>
          <p:nvPr>
            <p:ph type="body" idx="4"/>
          </p:nvPr>
        </p:nvSpPr>
        <p:spPr>
          <a:xfrm>
            <a:off x="4645025" y="1804678"/>
            <a:ext cx="4041900" cy="42402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pic>
        <p:nvPicPr>
          <p:cNvPr id="109" name="Google Shape;109;p20"/>
          <p:cNvPicPr preferRelativeResize="0"/>
          <p:nvPr/>
        </p:nvPicPr>
        <p:blipFill rotWithShape="1">
          <a:blip r:embed="rId2">
            <a:alphaModFix/>
          </a:blip>
          <a:srcRect/>
          <a:stretch/>
        </p:blipFill>
        <p:spPr>
          <a:xfrm>
            <a:off x="8456052" y="6313941"/>
            <a:ext cx="279074" cy="300216"/>
          </a:xfrm>
          <a:prstGeom prst="rect">
            <a:avLst/>
          </a:prstGeom>
          <a:noFill/>
          <a:ln>
            <a:noFill/>
          </a:ln>
        </p:spPr>
      </p:pic>
    </p:spTree>
    <p:extLst>
      <p:ext uri="{BB962C8B-B14F-4D97-AF65-F5344CB8AC3E}">
        <p14:creationId xmlns:p14="http://schemas.microsoft.com/office/powerpoint/2010/main" val="2323554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Table">
  <p:cSld name="Title Table">
    <p:spTree>
      <p:nvGrpSpPr>
        <p:cNvPr id="1" name="Shape 110"/>
        <p:cNvGrpSpPr/>
        <p:nvPr/>
      </p:nvGrpSpPr>
      <p:grpSpPr>
        <a:xfrm>
          <a:off x="0" y="0"/>
          <a:ext cx="0" cy="0"/>
          <a:chOff x="0" y="0"/>
          <a:chExt cx="0" cy="0"/>
        </a:xfrm>
      </p:grpSpPr>
      <p:sp>
        <p:nvSpPr>
          <p:cNvPr id="111" name="Google Shape;111;p21"/>
          <p:cNvSpPr/>
          <p:nvPr/>
        </p:nvSpPr>
        <p:spPr>
          <a:xfrm>
            <a:off x="0" y="6191250"/>
            <a:ext cx="9144000" cy="666600"/>
          </a:xfrm>
          <a:prstGeom prst="rect">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21"/>
          <p:cNvSpPr txBox="1">
            <a:spLocks noGrp="1"/>
          </p:cNvSpPr>
          <p:nvPr>
            <p:ph type="title"/>
          </p:nvPr>
        </p:nvSpPr>
        <p:spPr>
          <a:xfrm>
            <a:off x="457200" y="461417"/>
            <a:ext cx="81591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21"/>
          <p:cNvSpPr txBox="1">
            <a:spLocks noGrp="1"/>
          </p:cNvSpPr>
          <p:nvPr>
            <p:ph type="dt" idx="10"/>
          </p:nvPr>
        </p:nvSpPr>
        <p:spPr>
          <a:xfrm>
            <a:off x="457200" y="6457950"/>
            <a:ext cx="717600" cy="238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4" name="Google Shape;114;p21"/>
          <p:cNvSpPr txBox="1">
            <a:spLocks noGrp="1"/>
          </p:cNvSpPr>
          <p:nvPr>
            <p:ph type="ftr" idx="11"/>
          </p:nvPr>
        </p:nvSpPr>
        <p:spPr>
          <a:xfrm>
            <a:off x="1263650" y="6457950"/>
            <a:ext cx="3270300" cy="2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5" name="Google Shape;115;p21"/>
          <p:cNvSpPr txBox="1">
            <a:spLocks noGrp="1"/>
          </p:cNvSpPr>
          <p:nvPr>
            <p:ph type="sldNum" idx="12"/>
          </p:nvPr>
        </p:nvSpPr>
        <p:spPr>
          <a:xfrm>
            <a:off x="4622800" y="6457950"/>
            <a:ext cx="438300" cy="238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6" name="Google Shape;116;p21"/>
          <p:cNvSpPr>
            <a:spLocks noGrp="1"/>
          </p:cNvSpPr>
          <p:nvPr>
            <p:ph type="tbl" idx="2"/>
          </p:nvPr>
        </p:nvSpPr>
        <p:spPr>
          <a:xfrm>
            <a:off x="457200" y="1409700"/>
            <a:ext cx="8159100" cy="25653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17" name="Google Shape;117;p21"/>
          <p:cNvPicPr preferRelativeResize="0"/>
          <p:nvPr/>
        </p:nvPicPr>
        <p:blipFill rotWithShape="1">
          <a:blip r:embed="rId2">
            <a:alphaModFix/>
          </a:blip>
          <a:srcRect/>
          <a:stretch/>
        </p:blipFill>
        <p:spPr>
          <a:xfrm>
            <a:off x="8456052" y="6313941"/>
            <a:ext cx="279074" cy="300216"/>
          </a:xfrm>
          <a:prstGeom prst="rect">
            <a:avLst/>
          </a:prstGeom>
          <a:noFill/>
          <a:ln>
            <a:noFill/>
          </a:ln>
        </p:spPr>
      </p:pic>
    </p:spTree>
    <p:extLst>
      <p:ext uri="{BB962C8B-B14F-4D97-AF65-F5344CB8AC3E}">
        <p14:creationId xmlns:p14="http://schemas.microsoft.com/office/powerpoint/2010/main" val="1332806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Head Text Pic">
  <p:cSld name="Title Head Text Pic">
    <p:spTree>
      <p:nvGrpSpPr>
        <p:cNvPr id="1" name="Shape 118"/>
        <p:cNvGrpSpPr/>
        <p:nvPr/>
      </p:nvGrpSpPr>
      <p:grpSpPr>
        <a:xfrm>
          <a:off x="0" y="0"/>
          <a:ext cx="0" cy="0"/>
          <a:chOff x="0" y="0"/>
          <a:chExt cx="0" cy="0"/>
        </a:xfrm>
      </p:grpSpPr>
      <p:sp>
        <p:nvSpPr>
          <p:cNvPr id="119" name="Google Shape;119;p22"/>
          <p:cNvSpPr txBox="1">
            <a:spLocks noGrp="1"/>
          </p:cNvSpPr>
          <p:nvPr>
            <p:ph type="body" idx="1"/>
          </p:nvPr>
        </p:nvSpPr>
        <p:spPr>
          <a:xfrm>
            <a:off x="457200" y="1343878"/>
            <a:ext cx="4040100" cy="4608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000"/>
              <a:buFont typeface="Merriweather San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2"/>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600"/>
              <a:buFont typeface="Merriweather San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2"/>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20" name="Google Shape;120;p22"/>
          <p:cNvSpPr txBox="1">
            <a:spLocks noGrp="1"/>
          </p:cNvSpPr>
          <p:nvPr>
            <p:ph type="body" idx="2"/>
          </p:nvPr>
        </p:nvSpPr>
        <p:spPr>
          <a:xfrm>
            <a:off x="457200" y="1804679"/>
            <a:ext cx="4040100" cy="4297800"/>
          </a:xfrm>
          <a:prstGeom prst="rect">
            <a:avLst/>
          </a:prstGeom>
          <a:noFill/>
          <a:ln>
            <a:noFill/>
          </a:ln>
        </p:spPr>
        <p:txBody>
          <a:bodyPr spcFirstLastPara="1" wrap="square" lIns="0" tIns="0" rIns="0" bIns="0" anchor="t" anchorCtr="0"/>
          <a:lstStyle>
            <a:lvl1pPr marL="457200" marR="0" lvl="0" indent="-228600" algn="l" rtl="0">
              <a:lnSpc>
                <a:spcPct val="90000"/>
              </a:lnSpc>
              <a:spcBef>
                <a:spcPts val="9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2"/>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2"/>
              </a:buClr>
              <a:buSzPts val="1600"/>
              <a:buFont typeface="Merriweather San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1" name="Google Shape;121;p22"/>
          <p:cNvSpPr txBox="1">
            <a:spLocks noGrp="1"/>
          </p:cNvSpPr>
          <p:nvPr>
            <p:ph type="title"/>
          </p:nvPr>
        </p:nvSpPr>
        <p:spPr>
          <a:xfrm>
            <a:off x="457200" y="461417"/>
            <a:ext cx="82296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2" name="Google Shape;122;p22"/>
          <p:cNvSpPr>
            <a:spLocks noGrp="1"/>
          </p:cNvSpPr>
          <p:nvPr>
            <p:ph type="pic" idx="3"/>
          </p:nvPr>
        </p:nvSpPr>
        <p:spPr>
          <a:xfrm>
            <a:off x="4851400" y="1344613"/>
            <a:ext cx="3835500" cy="4757700"/>
          </a:xfrm>
          <a:prstGeom prst="rect">
            <a:avLst/>
          </a:prstGeom>
          <a:noFill/>
          <a:ln>
            <a:noFill/>
          </a:ln>
        </p:spPr>
        <p:txBody>
          <a:bodyPr spcFirstLastPara="1" wrap="square" lIns="0" tIns="0" rIns="0" bIns="0" anchor="t" anchorCtr="0"/>
          <a:lstStyle>
            <a:lvl1pPr marR="0" lvl="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R="0" lvl="1" algn="l" rtl="0">
              <a:spcBef>
                <a:spcPts val="400"/>
              </a:spcBef>
              <a:spcAft>
                <a:spcPts val="0"/>
              </a:spcAft>
              <a:buClr>
                <a:schemeClr val="accent2"/>
              </a:buClr>
              <a:buSzPts val="2000"/>
              <a:buFont typeface="Merriweather Sans"/>
              <a:buChar char="-"/>
              <a:defRPr sz="2000"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2"/>
              </a:buClr>
              <a:buSzPts val="2000"/>
              <a:buFont typeface="Merriweather Sans"/>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3" name="Google Shape;123;p22"/>
          <p:cNvSpPr/>
          <p:nvPr/>
        </p:nvSpPr>
        <p:spPr>
          <a:xfrm>
            <a:off x="0" y="6191250"/>
            <a:ext cx="9144000" cy="666600"/>
          </a:xfrm>
          <a:prstGeom prst="rect">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 name="Google Shape;124;p22"/>
          <p:cNvSpPr txBox="1">
            <a:spLocks noGrp="1"/>
          </p:cNvSpPr>
          <p:nvPr>
            <p:ph type="dt" idx="10"/>
          </p:nvPr>
        </p:nvSpPr>
        <p:spPr>
          <a:xfrm>
            <a:off x="457200" y="6457950"/>
            <a:ext cx="717600" cy="238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5" name="Google Shape;125;p22"/>
          <p:cNvSpPr txBox="1">
            <a:spLocks noGrp="1"/>
          </p:cNvSpPr>
          <p:nvPr>
            <p:ph type="ftr" idx="11"/>
          </p:nvPr>
        </p:nvSpPr>
        <p:spPr>
          <a:xfrm>
            <a:off x="1263650" y="6457950"/>
            <a:ext cx="3270300" cy="2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6" name="Google Shape;126;p22"/>
          <p:cNvSpPr txBox="1">
            <a:spLocks noGrp="1"/>
          </p:cNvSpPr>
          <p:nvPr>
            <p:ph type="sldNum" idx="12"/>
          </p:nvPr>
        </p:nvSpPr>
        <p:spPr>
          <a:xfrm>
            <a:off x="4622800" y="6457950"/>
            <a:ext cx="438300" cy="238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22"/>
          <p:cNvPicPr preferRelativeResize="0"/>
          <p:nvPr/>
        </p:nvPicPr>
        <p:blipFill rotWithShape="1">
          <a:blip r:embed="rId2">
            <a:alphaModFix/>
          </a:blip>
          <a:srcRect/>
          <a:stretch/>
        </p:blipFill>
        <p:spPr>
          <a:xfrm>
            <a:off x="8456052" y="6313941"/>
            <a:ext cx="279074" cy="300216"/>
          </a:xfrm>
          <a:prstGeom prst="rect">
            <a:avLst/>
          </a:prstGeom>
          <a:noFill/>
          <a:ln>
            <a:noFill/>
          </a:ln>
        </p:spPr>
      </p:pic>
    </p:spTree>
    <p:extLst>
      <p:ext uri="{BB962C8B-B14F-4D97-AF65-F5344CB8AC3E}">
        <p14:creationId xmlns:p14="http://schemas.microsoft.com/office/powerpoint/2010/main" val="38982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able">
  <p:cSld name="Title Table">
    <p:spTree>
      <p:nvGrpSpPr>
        <p:cNvPr id="1" name="Shape 31"/>
        <p:cNvGrpSpPr/>
        <p:nvPr/>
      </p:nvGrpSpPr>
      <p:grpSpPr>
        <a:xfrm>
          <a:off x="0" y="0"/>
          <a:ext cx="0" cy="0"/>
          <a:chOff x="0" y="0"/>
          <a:chExt cx="0" cy="0"/>
        </a:xfrm>
      </p:grpSpPr>
      <p:sp>
        <p:nvSpPr>
          <p:cNvPr id="32" name="Google Shape;32;p4"/>
          <p:cNvSpPr/>
          <p:nvPr/>
        </p:nvSpPr>
        <p:spPr>
          <a:xfrm>
            <a:off x="0" y="6191250"/>
            <a:ext cx="9144000" cy="6666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 name="Google Shape;33;p4"/>
          <p:cNvSpPr txBox="1">
            <a:spLocks noGrp="1"/>
          </p:cNvSpPr>
          <p:nvPr>
            <p:ph type="title"/>
          </p:nvPr>
        </p:nvSpPr>
        <p:spPr>
          <a:xfrm>
            <a:off x="457200" y="461417"/>
            <a:ext cx="81591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 name="Google Shape;34;p4"/>
          <p:cNvSpPr txBox="1">
            <a:spLocks noGrp="1"/>
          </p:cNvSpPr>
          <p:nvPr>
            <p:ph type="dt" idx="10"/>
          </p:nvPr>
        </p:nvSpPr>
        <p:spPr>
          <a:xfrm>
            <a:off x="457200" y="6457950"/>
            <a:ext cx="717600" cy="238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ftr" idx="11"/>
          </p:nvPr>
        </p:nvSpPr>
        <p:spPr>
          <a:xfrm>
            <a:off x="1263650" y="6457950"/>
            <a:ext cx="3270300" cy="2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Google Shape;36;p4"/>
          <p:cNvSpPr txBox="1">
            <a:spLocks noGrp="1"/>
          </p:cNvSpPr>
          <p:nvPr>
            <p:ph type="sldNum" idx="12"/>
          </p:nvPr>
        </p:nvSpPr>
        <p:spPr>
          <a:xfrm>
            <a:off x="4622800" y="6457950"/>
            <a:ext cx="438300" cy="238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37" name="Google Shape;37;p4"/>
          <p:cNvSpPr>
            <a:spLocks noGrp="1"/>
          </p:cNvSpPr>
          <p:nvPr>
            <p:ph type="tbl" idx="2"/>
          </p:nvPr>
        </p:nvSpPr>
        <p:spPr>
          <a:xfrm>
            <a:off x="457200" y="1409700"/>
            <a:ext cx="8159100" cy="25653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38" name="Google Shape;38;p4"/>
          <p:cNvPicPr preferRelativeResize="0"/>
          <p:nvPr/>
        </p:nvPicPr>
        <p:blipFill rotWithShape="1">
          <a:blip r:embed="rId2">
            <a:alphaModFix/>
          </a:blip>
          <a:srcRect/>
          <a:stretch/>
        </p:blipFill>
        <p:spPr>
          <a:xfrm>
            <a:off x="8456052" y="6313941"/>
            <a:ext cx="372099" cy="40028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Head 2 columns text">
  <p:cSld name="Title Head 2 columns text">
    <p:spTree>
      <p:nvGrpSpPr>
        <p:cNvPr id="1" name="Shape 128"/>
        <p:cNvGrpSpPr/>
        <p:nvPr/>
      </p:nvGrpSpPr>
      <p:grpSpPr>
        <a:xfrm>
          <a:off x="0" y="0"/>
          <a:ext cx="0" cy="0"/>
          <a:chOff x="0" y="0"/>
          <a:chExt cx="0" cy="0"/>
        </a:xfrm>
      </p:grpSpPr>
      <p:sp>
        <p:nvSpPr>
          <p:cNvPr id="129" name="Google Shape;129;p23"/>
          <p:cNvSpPr txBox="1">
            <a:spLocks noGrp="1"/>
          </p:cNvSpPr>
          <p:nvPr>
            <p:ph type="body" idx="1"/>
          </p:nvPr>
        </p:nvSpPr>
        <p:spPr>
          <a:xfrm>
            <a:off x="457200" y="1343879"/>
            <a:ext cx="8064600" cy="402300"/>
          </a:xfrm>
          <a:prstGeom prst="rect">
            <a:avLst/>
          </a:prstGeom>
          <a:noFill/>
          <a:ln>
            <a:noFill/>
          </a:ln>
        </p:spPr>
        <p:txBody>
          <a:bodyPr spcFirstLastPara="1" wrap="square" lIns="0" tIns="0" rIns="0" bIns="0" anchor="t" anchorCtr="0"/>
          <a:lstStyle>
            <a:lvl1pPr marL="457200" marR="0" lvl="0" indent="-228600" algn="l" rtl="0">
              <a:spcBef>
                <a:spcPts val="360"/>
              </a:spcBef>
              <a:spcAft>
                <a:spcPts val="0"/>
              </a:spcAft>
              <a:buClr>
                <a:schemeClr val="accent2"/>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000"/>
              <a:buFont typeface="Merriweather San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2"/>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600"/>
              <a:buFont typeface="Merriweather San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2"/>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30" name="Google Shape;130;p23"/>
          <p:cNvSpPr txBox="1">
            <a:spLocks noGrp="1"/>
          </p:cNvSpPr>
          <p:nvPr>
            <p:ph type="body" idx="2"/>
          </p:nvPr>
        </p:nvSpPr>
        <p:spPr>
          <a:xfrm>
            <a:off x="457200" y="1841500"/>
            <a:ext cx="8064600" cy="4160700"/>
          </a:xfrm>
          <a:prstGeom prst="rect">
            <a:avLst/>
          </a:prstGeom>
          <a:noFill/>
          <a:ln>
            <a:noFill/>
          </a:ln>
        </p:spPr>
        <p:txBody>
          <a:bodyPr spcFirstLastPara="1" wrap="square" lIns="0" tIns="0" rIns="0" bIns="0" anchor="t" anchorCtr="0"/>
          <a:lstStyle>
            <a:lvl1pPr marL="457200" marR="0" lvl="0" indent="-228600" algn="l" rtl="0">
              <a:lnSpc>
                <a:spcPct val="90000"/>
              </a:lnSpc>
              <a:spcBef>
                <a:spcPts val="90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2"/>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2"/>
              </a:buClr>
              <a:buSzPts val="1600"/>
              <a:buFont typeface="Merriweather San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1" name="Google Shape;131;p23"/>
          <p:cNvSpPr txBox="1">
            <a:spLocks noGrp="1"/>
          </p:cNvSpPr>
          <p:nvPr>
            <p:ph type="title"/>
          </p:nvPr>
        </p:nvSpPr>
        <p:spPr>
          <a:xfrm>
            <a:off x="457200" y="461417"/>
            <a:ext cx="81468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2" name="Google Shape;132;p23"/>
          <p:cNvSpPr/>
          <p:nvPr/>
        </p:nvSpPr>
        <p:spPr>
          <a:xfrm>
            <a:off x="0" y="6191250"/>
            <a:ext cx="9144000" cy="666600"/>
          </a:xfrm>
          <a:prstGeom prst="rect">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52B1E"/>
              </a:solidFill>
              <a:latin typeface="Arial"/>
              <a:ea typeface="Arial"/>
              <a:cs typeface="Arial"/>
              <a:sym typeface="Arial"/>
            </a:endParaRPr>
          </a:p>
        </p:txBody>
      </p:sp>
      <p:pic>
        <p:nvPicPr>
          <p:cNvPr id="133" name="Google Shape;133;p23"/>
          <p:cNvPicPr preferRelativeResize="0"/>
          <p:nvPr/>
        </p:nvPicPr>
        <p:blipFill rotWithShape="1">
          <a:blip r:embed="rId2">
            <a:alphaModFix/>
          </a:blip>
          <a:srcRect/>
          <a:stretch/>
        </p:blipFill>
        <p:spPr>
          <a:xfrm>
            <a:off x="8456052" y="6313941"/>
            <a:ext cx="279074" cy="300216"/>
          </a:xfrm>
          <a:prstGeom prst="rect">
            <a:avLst/>
          </a:prstGeom>
          <a:noFill/>
          <a:ln>
            <a:noFill/>
          </a:ln>
        </p:spPr>
      </p:pic>
    </p:spTree>
    <p:extLst>
      <p:ext uri="{BB962C8B-B14F-4D97-AF65-F5344CB8AC3E}">
        <p14:creationId xmlns:p14="http://schemas.microsoft.com/office/powerpoint/2010/main" val="2780772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 Bullets Half Pic Portrait">
  <p:cSld name="Head Bullets Half Pic Portrait">
    <p:spTree>
      <p:nvGrpSpPr>
        <p:cNvPr id="1" name="Shape 134"/>
        <p:cNvGrpSpPr/>
        <p:nvPr/>
      </p:nvGrpSpPr>
      <p:grpSpPr>
        <a:xfrm>
          <a:off x="0" y="0"/>
          <a:ext cx="0" cy="0"/>
          <a:chOff x="0" y="0"/>
          <a:chExt cx="0" cy="0"/>
        </a:xfrm>
      </p:grpSpPr>
      <p:pic>
        <p:nvPicPr>
          <p:cNvPr id="135" name="Google Shape;135;p24" descr="100035-56_PPT.jpg"/>
          <p:cNvPicPr preferRelativeResize="0"/>
          <p:nvPr/>
        </p:nvPicPr>
        <p:blipFill rotWithShape="1">
          <a:blip r:embed="rId2">
            <a:alphaModFix/>
          </a:blip>
          <a:srcRect l="46269" t="1" r="10817" b="355"/>
          <a:stretch/>
        </p:blipFill>
        <p:spPr>
          <a:xfrm>
            <a:off x="0" y="0"/>
            <a:ext cx="4412036" cy="6858000"/>
          </a:xfrm>
          <a:prstGeom prst="rect">
            <a:avLst/>
          </a:prstGeom>
          <a:noFill/>
          <a:ln>
            <a:noFill/>
          </a:ln>
        </p:spPr>
      </p:pic>
      <p:sp>
        <p:nvSpPr>
          <p:cNvPr id="136" name="Google Shape;136;p24"/>
          <p:cNvSpPr txBox="1">
            <a:spLocks noGrp="1"/>
          </p:cNvSpPr>
          <p:nvPr>
            <p:ph type="title"/>
          </p:nvPr>
        </p:nvSpPr>
        <p:spPr>
          <a:xfrm>
            <a:off x="4991100" y="461417"/>
            <a:ext cx="4040100" cy="12927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 name="Google Shape;137;p24"/>
          <p:cNvSpPr txBox="1">
            <a:spLocks noGrp="1"/>
          </p:cNvSpPr>
          <p:nvPr>
            <p:ph type="body" idx="1"/>
          </p:nvPr>
        </p:nvSpPr>
        <p:spPr>
          <a:xfrm>
            <a:off x="4991100" y="2025181"/>
            <a:ext cx="4040100" cy="40626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8" name="Google Shape;138;p24"/>
          <p:cNvSpPr/>
          <p:nvPr/>
        </p:nvSpPr>
        <p:spPr>
          <a:xfrm>
            <a:off x="4412038" y="6191250"/>
            <a:ext cx="4731900" cy="666600"/>
          </a:xfrm>
          <a:prstGeom prst="rect">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Arial"/>
              <a:ea typeface="Arial"/>
              <a:cs typeface="Arial"/>
              <a:sym typeface="Arial"/>
            </a:endParaRPr>
          </a:p>
        </p:txBody>
      </p:sp>
      <p:pic>
        <p:nvPicPr>
          <p:cNvPr id="139" name="Google Shape;139;p24"/>
          <p:cNvPicPr preferRelativeResize="0"/>
          <p:nvPr/>
        </p:nvPicPr>
        <p:blipFill rotWithShape="1">
          <a:blip r:embed="rId3">
            <a:alphaModFix/>
          </a:blip>
          <a:srcRect/>
          <a:stretch/>
        </p:blipFill>
        <p:spPr>
          <a:xfrm>
            <a:off x="8456052" y="6313941"/>
            <a:ext cx="279074" cy="300216"/>
          </a:xfrm>
          <a:prstGeom prst="rect">
            <a:avLst/>
          </a:prstGeom>
          <a:noFill/>
          <a:ln>
            <a:noFill/>
          </a:ln>
        </p:spPr>
      </p:pic>
    </p:spTree>
    <p:extLst>
      <p:ext uri="{BB962C8B-B14F-4D97-AF65-F5344CB8AC3E}">
        <p14:creationId xmlns:p14="http://schemas.microsoft.com/office/powerpoint/2010/main" val="3531945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accent1"/>
              </a:buClr>
              <a:buSzPts val="4000"/>
              <a:buFont typeface="Arial"/>
              <a:buNone/>
              <a:defRPr sz="40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2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3" name="Google Shape;143;p2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4" name="Google Shape;144;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Arial"/>
                <a:ea typeface="Arial"/>
                <a:cs typeface="Arial"/>
                <a:sym typeface="Arial"/>
              </a:defRPr>
            </a:lvl1pPr>
            <a:lvl2pPr marL="0" marR="0" lvl="1" indent="0" algn="r" rtl="0">
              <a:spcBef>
                <a:spcPts val="0"/>
              </a:spcBef>
              <a:buNone/>
              <a:defRPr sz="1000">
                <a:solidFill>
                  <a:srgbClr val="888888"/>
                </a:solidFill>
                <a:latin typeface="Arial"/>
                <a:ea typeface="Arial"/>
                <a:cs typeface="Arial"/>
                <a:sym typeface="Arial"/>
              </a:defRPr>
            </a:lvl2pPr>
            <a:lvl3pPr marL="0" marR="0" lvl="2" indent="0" algn="r" rtl="0">
              <a:spcBef>
                <a:spcPts val="0"/>
              </a:spcBef>
              <a:buNone/>
              <a:defRPr sz="1000">
                <a:solidFill>
                  <a:srgbClr val="888888"/>
                </a:solidFill>
                <a:latin typeface="Arial"/>
                <a:ea typeface="Arial"/>
                <a:cs typeface="Arial"/>
                <a:sym typeface="Arial"/>
              </a:defRPr>
            </a:lvl3pPr>
            <a:lvl4pPr marL="0" marR="0" lvl="3" indent="0" algn="r" rtl="0">
              <a:spcBef>
                <a:spcPts val="0"/>
              </a:spcBef>
              <a:buNone/>
              <a:defRPr sz="1000">
                <a:solidFill>
                  <a:srgbClr val="888888"/>
                </a:solidFill>
                <a:latin typeface="Arial"/>
                <a:ea typeface="Arial"/>
                <a:cs typeface="Arial"/>
                <a:sym typeface="Arial"/>
              </a:defRPr>
            </a:lvl4pPr>
            <a:lvl5pPr marL="0" marR="0" lvl="4" indent="0" algn="r" rtl="0">
              <a:spcBef>
                <a:spcPts val="0"/>
              </a:spcBef>
              <a:buNone/>
              <a:defRPr sz="1000">
                <a:solidFill>
                  <a:srgbClr val="888888"/>
                </a:solidFill>
                <a:latin typeface="Arial"/>
                <a:ea typeface="Arial"/>
                <a:cs typeface="Arial"/>
                <a:sym typeface="Arial"/>
              </a:defRPr>
            </a:lvl5pPr>
            <a:lvl6pPr marL="0" marR="0" lvl="5" indent="0" algn="r" rtl="0">
              <a:spcBef>
                <a:spcPts val="0"/>
              </a:spcBef>
              <a:buNone/>
              <a:defRPr sz="1000">
                <a:solidFill>
                  <a:srgbClr val="888888"/>
                </a:solidFill>
                <a:latin typeface="Arial"/>
                <a:ea typeface="Arial"/>
                <a:cs typeface="Arial"/>
                <a:sym typeface="Arial"/>
              </a:defRPr>
            </a:lvl6pPr>
            <a:lvl7pPr marL="0" marR="0" lvl="6" indent="0" algn="r" rtl="0">
              <a:spcBef>
                <a:spcPts val="0"/>
              </a:spcBef>
              <a:buNone/>
              <a:defRPr sz="1000">
                <a:solidFill>
                  <a:srgbClr val="888888"/>
                </a:solidFill>
                <a:latin typeface="Arial"/>
                <a:ea typeface="Arial"/>
                <a:cs typeface="Arial"/>
                <a:sym typeface="Arial"/>
              </a:defRPr>
            </a:lvl7pPr>
            <a:lvl8pPr marL="0" marR="0" lvl="7" indent="0" algn="r" rtl="0">
              <a:spcBef>
                <a:spcPts val="0"/>
              </a:spcBef>
              <a:buNone/>
              <a:defRPr sz="1000">
                <a:solidFill>
                  <a:srgbClr val="888888"/>
                </a:solidFill>
                <a:latin typeface="Arial"/>
                <a:ea typeface="Arial"/>
                <a:cs typeface="Arial"/>
                <a:sym typeface="Arial"/>
              </a:defRPr>
            </a:lvl8pPr>
            <a:lvl9pPr marL="0" marR="0" lvl="8" indent="0" algn="r" rtl="0">
              <a:spcBef>
                <a:spcPts val="0"/>
              </a:spcBef>
              <a:buNone/>
              <a:defRPr sz="1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82675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457200" y="273050"/>
            <a:ext cx="3008400" cy="786900"/>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1"/>
              </a:buClr>
              <a:buSzPts val="2000"/>
              <a:buFont typeface="Arial"/>
              <a:buNone/>
              <a:defRPr sz="20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Google Shape;147;p26"/>
          <p:cNvSpPr txBox="1">
            <a:spLocks noGrp="1"/>
          </p:cNvSpPr>
          <p:nvPr>
            <p:ph type="body" idx="1"/>
          </p:nvPr>
        </p:nvSpPr>
        <p:spPr>
          <a:xfrm>
            <a:off x="457200" y="1220444"/>
            <a:ext cx="3008400" cy="4905600"/>
          </a:xfrm>
          <a:prstGeom prst="rect">
            <a:avLst/>
          </a:prstGeom>
          <a:noFill/>
          <a:ln>
            <a:noFill/>
          </a:ln>
        </p:spPr>
        <p:txBody>
          <a:bodyPr spcFirstLastPara="1" wrap="square" lIns="0" tIns="0" rIns="0" bIns="0" anchor="t" anchorCtr="0"/>
          <a:lstStyle>
            <a:lvl1pPr marL="457200" marR="0" lvl="0" indent="-228600" algn="l" rtl="0">
              <a:spcBef>
                <a:spcPts val="280"/>
              </a:spcBef>
              <a:spcAft>
                <a:spcPts val="0"/>
              </a:spcAft>
              <a:buClr>
                <a:schemeClr val="accent2"/>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2"/>
              </a:buClr>
              <a:buSzPts val="1200"/>
              <a:buFont typeface="Merriweather San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2"/>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2"/>
              </a:buClr>
              <a:buSzPts val="900"/>
              <a:buFont typeface="Merriweather San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2"/>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48" name="Google Shape;148;p2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9" name="Google Shape;149;p2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0" name="Google Shape;150;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Arial"/>
                <a:ea typeface="Arial"/>
                <a:cs typeface="Arial"/>
                <a:sym typeface="Arial"/>
              </a:defRPr>
            </a:lvl1pPr>
            <a:lvl2pPr marL="0" marR="0" lvl="1" indent="0" algn="r" rtl="0">
              <a:spcBef>
                <a:spcPts val="0"/>
              </a:spcBef>
              <a:buNone/>
              <a:defRPr sz="1000">
                <a:solidFill>
                  <a:srgbClr val="888888"/>
                </a:solidFill>
                <a:latin typeface="Arial"/>
                <a:ea typeface="Arial"/>
                <a:cs typeface="Arial"/>
                <a:sym typeface="Arial"/>
              </a:defRPr>
            </a:lvl2pPr>
            <a:lvl3pPr marL="0" marR="0" lvl="2" indent="0" algn="r" rtl="0">
              <a:spcBef>
                <a:spcPts val="0"/>
              </a:spcBef>
              <a:buNone/>
              <a:defRPr sz="1000">
                <a:solidFill>
                  <a:srgbClr val="888888"/>
                </a:solidFill>
                <a:latin typeface="Arial"/>
                <a:ea typeface="Arial"/>
                <a:cs typeface="Arial"/>
                <a:sym typeface="Arial"/>
              </a:defRPr>
            </a:lvl3pPr>
            <a:lvl4pPr marL="0" marR="0" lvl="3" indent="0" algn="r" rtl="0">
              <a:spcBef>
                <a:spcPts val="0"/>
              </a:spcBef>
              <a:buNone/>
              <a:defRPr sz="1000">
                <a:solidFill>
                  <a:srgbClr val="888888"/>
                </a:solidFill>
                <a:latin typeface="Arial"/>
                <a:ea typeface="Arial"/>
                <a:cs typeface="Arial"/>
                <a:sym typeface="Arial"/>
              </a:defRPr>
            </a:lvl4pPr>
            <a:lvl5pPr marL="0" marR="0" lvl="4" indent="0" algn="r" rtl="0">
              <a:spcBef>
                <a:spcPts val="0"/>
              </a:spcBef>
              <a:buNone/>
              <a:defRPr sz="1000">
                <a:solidFill>
                  <a:srgbClr val="888888"/>
                </a:solidFill>
                <a:latin typeface="Arial"/>
                <a:ea typeface="Arial"/>
                <a:cs typeface="Arial"/>
                <a:sym typeface="Arial"/>
              </a:defRPr>
            </a:lvl5pPr>
            <a:lvl6pPr marL="0" marR="0" lvl="5" indent="0" algn="r" rtl="0">
              <a:spcBef>
                <a:spcPts val="0"/>
              </a:spcBef>
              <a:buNone/>
              <a:defRPr sz="1000">
                <a:solidFill>
                  <a:srgbClr val="888888"/>
                </a:solidFill>
                <a:latin typeface="Arial"/>
                <a:ea typeface="Arial"/>
                <a:cs typeface="Arial"/>
                <a:sym typeface="Arial"/>
              </a:defRPr>
            </a:lvl6pPr>
            <a:lvl7pPr marL="0" marR="0" lvl="6" indent="0" algn="r" rtl="0">
              <a:spcBef>
                <a:spcPts val="0"/>
              </a:spcBef>
              <a:buNone/>
              <a:defRPr sz="1000">
                <a:solidFill>
                  <a:srgbClr val="888888"/>
                </a:solidFill>
                <a:latin typeface="Arial"/>
                <a:ea typeface="Arial"/>
                <a:cs typeface="Arial"/>
                <a:sym typeface="Arial"/>
              </a:defRPr>
            </a:lvl7pPr>
            <a:lvl8pPr marL="0" marR="0" lvl="7" indent="0" algn="r" rtl="0">
              <a:spcBef>
                <a:spcPts val="0"/>
              </a:spcBef>
              <a:buNone/>
              <a:defRPr sz="1000">
                <a:solidFill>
                  <a:srgbClr val="888888"/>
                </a:solidFill>
                <a:latin typeface="Arial"/>
                <a:ea typeface="Arial"/>
                <a:cs typeface="Arial"/>
                <a:sym typeface="Arial"/>
              </a:defRPr>
            </a:lvl8pPr>
            <a:lvl9pPr marL="0" marR="0" lvl="8" indent="0" algn="r" rtl="0">
              <a:spcBef>
                <a:spcPts val="0"/>
              </a:spcBef>
              <a:buNone/>
              <a:defRPr sz="1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26"/>
          <p:cNvSpPr txBox="1">
            <a:spLocks noGrp="1"/>
          </p:cNvSpPr>
          <p:nvPr>
            <p:ph type="body" idx="2"/>
          </p:nvPr>
        </p:nvSpPr>
        <p:spPr>
          <a:xfrm>
            <a:off x="3575050" y="273049"/>
            <a:ext cx="5111700" cy="58530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7537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1792288" y="4800600"/>
            <a:ext cx="5486400" cy="566700"/>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accent1"/>
              </a:buClr>
              <a:buSzPts val="2000"/>
              <a:buFont typeface="Arial"/>
              <a:buNone/>
              <a:defRPr sz="20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4" name="Google Shape;154;p27"/>
          <p:cNvSpPr>
            <a:spLocks noGrp="1"/>
          </p:cNvSpPr>
          <p:nvPr>
            <p:ph type="pic" idx="2"/>
          </p:nvPr>
        </p:nvSpPr>
        <p:spPr>
          <a:xfrm>
            <a:off x="1792288" y="612775"/>
            <a:ext cx="5486400" cy="4114800"/>
          </a:xfrm>
          <a:prstGeom prst="rect">
            <a:avLst/>
          </a:prstGeom>
          <a:noFill/>
          <a:ln>
            <a:noFill/>
          </a:ln>
        </p:spPr>
        <p:txBody>
          <a:bodyPr spcFirstLastPara="1" wrap="square" lIns="0" tIns="0" rIns="0" bIns="0" anchor="t" anchorCtr="0"/>
          <a:lstStyle>
            <a:lvl1pPr marR="0" lvl="0" algn="l" rtl="0">
              <a:spcBef>
                <a:spcPts val="640"/>
              </a:spcBef>
              <a:spcAft>
                <a:spcPts val="0"/>
              </a:spcAft>
              <a:buClr>
                <a:schemeClr val="accent2"/>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2"/>
              </a:buClr>
              <a:buSzPts val="2800"/>
              <a:buFont typeface="Merriweather San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2"/>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2"/>
              </a:buClr>
              <a:buSzPts val="2000"/>
              <a:buFont typeface="Merriweather San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55" name="Google Shape;155;p27"/>
          <p:cNvSpPr txBox="1">
            <a:spLocks noGrp="1"/>
          </p:cNvSpPr>
          <p:nvPr>
            <p:ph type="body" idx="1"/>
          </p:nvPr>
        </p:nvSpPr>
        <p:spPr>
          <a:xfrm>
            <a:off x="1792288" y="5367338"/>
            <a:ext cx="5486400" cy="804900"/>
          </a:xfrm>
          <a:prstGeom prst="rect">
            <a:avLst/>
          </a:prstGeom>
          <a:noFill/>
          <a:ln>
            <a:noFill/>
          </a:ln>
        </p:spPr>
        <p:txBody>
          <a:bodyPr spcFirstLastPara="1" wrap="square" lIns="0" tIns="0" rIns="0" bIns="0" anchor="t" anchorCtr="0"/>
          <a:lstStyle>
            <a:lvl1pPr marL="457200" marR="0" lvl="0" indent="-228600" algn="l" rtl="0">
              <a:spcBef>
                <a:spcPts val="280"/>
              </a:spcBef>
              <a:spcAft>
                <a:spcPts val="0"/>
              </a:spcAft>
              <a:buClr>
                <a:schemeClr val="accent2"/>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2"/>
              </a:buClr>
              <a:buSzPts val="1200"/>
              <a:buFont typeface="Merriweather San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2"/>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2"/>
              </a:buClr>
              <a:buSzPts val="900"/>
              <a:buFont typeface="Merriweather San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2"/>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56" name="Google Shape;156;p2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7" name="Google Shape;157;p2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8" name="Google Shape;158;p2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Arial"/>
                <a:ea typeface="Arial"/>
                <a:cs typeface="Arial"/>
                <a:sym typeface="Arial"/>
              </a:defRPr>
            </a:lvl1pPr>
            <a:lvl2pPr marL="0" marR="0" lvl="1" indent="0" algn="r" rtl="0">
              <a:spcBef>
                <a:spcPts val="0"/>
              </a:spcBef>
              <a:buNone/>
              <a:defRPr sz="1000">
                <a:solidFill>
                  <a:srgbClr val="888888"/>
                </a:solidFill>
                <a:latin typeface="Arial"/>
                <a:ea typeface="Arial"/>
                <a:cs typeface="Arial"/>
                <a:sym typeface="Arial"/>
              </a:defRPr>
            </a:lvl2pPr>
            <a:lvl3pPr marL="0" marR="0" lvl="2" indent="0" algn="r" rtl="0">
              <a:spcBef>
                <a:spcPts val="0"/>
              </a:spcBef>
              <a:buNone/>
              <a:defRPr sz="1000">
                <a:solidFill>
                  <a:srgbClr val="888888"/>
                </a:solidFill>
                <a:latin typeface="Arial"/>
                <a:ea typeface="Arial"/>
                <a:cs typeface="Arial"/>
                <a:sym typeface="Arial"/>
              </a:defRPr>
            </a:lvl3pPr>
            <a:lvl4pPr marL="0" marR="0" lvl="3" indent="0" algn="r" rtl="0">
              <a:spcBef>
                <a:spcPts val="0"/>
              </a:spcBef>
              <a:buNone/>
              <a:defRPr sz="1000">
                <a:solidFill>
                  <a:srgbClr val="888888"/>
                </a:solidFill>
                <a:latin typeface="Arial"/>
                <a:ea typeface="Arial"/>
                <a:cs typeface="Arial"/>
                <a:sym typeface="Arial"/>
              </a:defRPr>
            </a:lvl4pPr>
            <a:lvl5pPr marL="0" marR="0" lvl="4" indent="0" algn="r" rtl="0">
              <a:spcBef>
                <a:spcPts val="0"/>
              </a:spcBef>
              <a:buNone/>
              <a:defRPr sz="1000">
                <a:solidFill>
                  <a:srgbClr val="888888"/>
                </a:solidFill>
                <a:latin typeface="Arial"/>
                <a:ea typeface="Arial"/>
                <a:cs typeface="Arial"/>
                <a:sym typeface="Arial"/>
              </a:defRPr>
            </a:lvl5pPr>
            <a:lvl6pPr marL="0" marR="0" lvl="5" indent="0" algn="r" rtl="0">
              <a:spcBef>
                <a:spcPts val="0"/>
              </a:spcBef>
              <a:buNone/>
              <a:defRPr sz="1000">
                <a:solidFill>
                  <a:srgbClr val="888888"/>
                </a:solidFill>
                <a:latin typeface="Arial"/>
                <a:ea typeface="Arial"/>
                <a:cs typeface="Arial"/>
                <a:sym typeface="Arial"/>
              </a:defRPr>
            </a:lvl6pPr>
            <a:lvl7pPr marL="0" marR="0" lvl="6" indent="0" algn="r" rtl="0">
              <a:spcBef>
                <a:spcPts val="0"/>
              </a:spcBef>
              <a:buNone/>
              <a:defRPr sz="1000">
                <a:solidFill>
                  <a:srgbClr val="888888"/>
                </a:solidFill>
                <a:latin typeface="Arial"/>
                <a:ea typeface="Arial"/>
                <a:cs typeface="Arial"/>
                <a:sym typeface="Arial"/>
              </a:defRPr>
            </a:lvl7pPr>
            <a:lvl8pPr marL="0" marR="0" lvl="7" indent="0" algn="r" rtl="0">
              <a:spcBef>
                <a:spcPts val="0"/>
              </a:spcBef>
              <a:buNone/>
              <a:defRPr sz="1000">
                <a:solidFill>
                  <a:srgbClr val="888888"/>
                </a:solidFill>
                <a:latin typeface="Arial"/>
                <a:ea typeface="Arial"/>
                <a:cs typeface="Arial"/>
                <a:sym typeface="Arial"/>
              </a:defRPr>
            </a:lvl8pPr>
            <a:lvl9pPr marL="0" marR="0" lvl="8" indent="0" algn="r" rtl="0">
              <a:spcBef>
                <a:spcPts val="0"/>
              </a:spcBef>
              <a:buNone/>
              <a:defRPr sz="1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47678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accent1"/>
              </a:buClr>
              <a:buSzPts val="4000"/>
              <a:buFont typeface="Arial"/>
              <a:buNone/>
              <a:defRPr sz="40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2" name="Google Shape;162;p2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3" name="Google Shape;163;p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Arial"/>
                <a:ea typeface="Arial"/>
                <a:cs typeface="Arial"/>
                <a:sym typeface="Arial"/>
              </a:defRPr>
            </a:lvl1pPr>
            <a:lvl2pPr marL="0" marR="0" lvl="1" indent="0" algn="r" rtl="0">
              <a:spcBef>
                <a:spcPts val="0"/>
              </a:spcBef>
              <a:buNone/>
              <a:defRPr sz="1000">
                <a:solidFill>
                  <a:srgbClr val="888888"/>
                </a:solidFill>
                <a:latin typeface="Arial"/>
                <a:ea typeface="Arial"/>
                <a:cs typeface="Arial"/>
                <a:sym typeface="Arial"/>
              </a:defRPr>
            </a:lvl2pPr>
            <a:lvl3pPr marL="0" marR="0" lvl="2" indent="0" algn="r" rtl="0">
              <a:spcBef>
                <a:spcPts val="0"/>
              </a:spcBef>
              <a:buNone/>
              <a:defRPr sz="1000">
                <a:solidFill>
                  <a:srgbClr val="888888"/>
                </a:solidFill>
                <a:latin typeface="Arial"/>
                <a:ea typeface="Arial"/>
                <a:cs typeface="Arial"/>
                <a:sym typeface="Arial"/>
              </a:defRPr>
            </a:lvl3pPr>
            <a:lvl4pPr marL="0" marR="0" lvl="3" indent="0" algn="r" rtl="0">
              <a:spcBef>
                <a:spcPts val="0"/>
              </a:spcBef>
              <a:buNone/>
              <a:defRPr sz="1000">
                <a:solidFill>
                  <a:srgbClr val="888888"/>
                </a:solidFill>
                <a:latin typeface="Arial"/>
                <a:ea typeface="Arial"/>
                <a:cs typeface="Arial"/>
                <a:sym typeface="Arial"/>
              </a:defRPr>
            </a:lvl4pPr>
            <a:lvl5pPr marL="0" marR="0" lvl="4" indent="0" algn="r" rtl="0">
              <a:spcBef>
                <a:spcPts val="0"/>
              </a:spcBef>
              <a:buNone/>
              <a:defRPr sz="1000">
                <a:solidFill>
                  <a:srgbClr val="888888"/>
                </a:solidFill>
                <a:latin typeface="Arial"/>
                <a:ea typeface="Arial"/>
                <a:cs typeface="Arial"/>
                <a:sym typeface="Arial"/>
              </a:defRPr>
            </a:lvl5pPr>
            <a:lvl6pPr marL="0" marR="0" lvl="5" indent="0" algn="r" rtl="0">
              <a:spcBef>
                <a:spcPts val="0"/>
              </a:spcBef>
              <a:buNone/>
              <a:defRPr sz="1000">
                <a:solidFill>
                  <a:srgbClr val="888888"/>
                </a:solidFill>
                <a:latin typeface="Arial"/>
                <a:ea typeface="Arial"/>
                <a:cs typeface="Arial"/>
                <a:sym typeface="Arial"/>
              </a:defRPr>
            </a:lvl6pPr>
            <a:lvl7pPr marL="0" marR="0" lvl="6" indent="0" algn="r" rtl="0">
              <a:spcBef>
                <a:spcPts val="0"/>
              </a:spcBef>
              <a:buNone/>
              <a:defRPr sz="1000">
                <a:solidFill>
                  <a:srgbClr val="888888"/>
                </a:solidFill>
                <a:latin typeface="Arial"/>
                <a:ea typeface="Arial"/>
                <a:cs typeface="Arial"/>
                <a:sym typeface="Arial"/>
              </a:defRPr>
            </a:lvl7pPr>
            <a:lvl8pPr marL="0" marR="0" lvl="7" indent="0" algn="r" rtl="0">
              <a:spcBef>
                <a:spcPts val="0"/>
              </a:spcBef>
              <a:buNone/>
              <a:defRPr sz="1000">
                <a:solidFill>
                  <a:srgbClr val="888888"/>
                </a:solidFill>
                <a:latin typeface="Arial"/>
                <a:ea typeface="Arial"/>
                <a:cs typeface="Arial"/>
                <a:sym typeface="Arial"/>
              </a:defRPr>
            </a:lvl8pPr>
            <a:lvl9pPr marL="0" marR="0" lvl="8" indent="0" algn="r" rtl="0">
              <a:spcBef>
                <a:spcPts val="0"/>
              </a:spcBef>
              <a:buNone/>
              <a:defRPr sz="1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28"/>
          <p:cNvSpPr txBox="1">
            <a:spLocks noGrp="1"/>
          </p:cNvSpPr>
          <p:nvPr>
            <p:ph type="body" idx="1"/>
          </p:nvPr>
        </p:nvSpPr>
        <p:spPr>
          <a:xfrm rot="5400000">
            <a:off x="3596400" y="-408700"/>
            <a:ext cx="1951200" cy="82296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13355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rot="5400000">
            <a:off x="4732350" y="2171688"/>
            <a:ext cx="5851500" cy="2057400"/>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accent1"/>
              </a:buClr>
              <a:buSzPts val="4000"/>
              <a:buFont typeface="Arial"/>
              <a:buNone/>
              <a:defRPr sz="40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7" name="Google Shape;167;p2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8" name="Google Shape;168;p2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9" name="Google Shape;169;p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Arial"/>
                <a:ea typeface="Arial"/>
                <a:cs typeface="Arial"/>
                <a:sym typeface="Arial"/>
              </a:defRPr>
            </a:lvl1pPr>
            <a:lvl2pPr marL="0" marR="0" lvl="1" indent="0" algn="r" rtl="0">
              <a:spcBef>
                <a:spcPts val="0"/>
              </a:spcBef>
              <a:buNone/>
              <a:defRPr sz="1000">
                <a:solidFill>
                  <a:srgbClr val="888888"/>
                </a:solidFill>
                <a:latin typeface="Arial"/>
                <a:ea typeface="Arial"/>
                <a:cs typeface="Arial"/>
                <a:sym typeface="Arial"/>
              </a:defRPr>
            </a:lvl2pPr>
            <a:lvl3pPr marL="0" marR="0" lvl="2" indent="0" algn="r" rtl="0">
              <a:spcBef>
                <a:spcPts val="0"/>
              </a:spcBef>
              <a:buNone/>
              <a:defRPr sz="1000">
                <a:solidFill>
                  <a:srgbClr val="888888"/>
                </a:solidFill>
                <a:latin typeface="Arial"/>
                <a:ea typeface="Arial"/>
                <a:cs typeface="Arial"/>
                <a:sym typeface="Arial"/>
              </a:defRPr>
            </a:lvl3pPr>
            <a:lvl4pPr marL="0" marR="0" lvl="3" indent="0" algn="r" rtl="0">
              <a:spcBef>
                <a:spcPts val="0"/>
              </a:spcBef>
              <a:buNone/>
              <a:defRPr sz="1000">
                <a:solidFill>
                  <a:srgbClr val="888888"/>
                </a:solidFill>
                <a:latin typeface="Arial"/>
                <a:ea typeface="Arial"/>
                <a:cs typeface="Arial"/>
                <a:sym typeface="Arial"/>
              </a:defRPr>
            </a:lvl4pPr>
            <a:lvl5pPr marL="0" marR="0" lvl="4" indent="0" algn="r" rtl="0">
              <a:spcBef>
                <a:spcPts val="0"/>
              </a:spcBef>
              <a:buNone/>
              <a:defRPr sz="1000">
                <a:solidFill>
                  <a:srgbClr val="888888"/>
                </a:solidFill>
                <a:latin typeface="Arial"/>
                <a:ea typeface="Arial"/>
                <a:cs typeface="Arial"/>
                <a:sym typeface="Arial"/>
              </a:defRPr>
            </a:lvl5pPr>
            <a:lvl6pPr marL="0" marR="0" lvl="5" indent="0" algn="r" rtl="0">
              <a:spcBef>
                <a:spcPts val="0"/>
              </a:spcBef>
              <a:buNone/>
              <a:defRPr sz="1000">
                <a:solidFill>
                  <a:srgbClr val="888888"/>
                </a:solidFill>
                <a:latin typeface="Arial"/>
                <a:ea typeface="Arial"/>
                <a:cs typeface="Arial"/>
                <a:sym typeface="Arial"/>
              </a:defRPr>
            </a:lvl6pPr>
            <a:lvl7pPr marL="0" marR="0" lvl="6" indent="0" algn="r" rtl="0">
              <a:spcBef>
                <a:spcPts val="0"/>
              </a:spcBef>
              <a:buNone/>
              <a:defRPr sz="1000">
                <a:solidFill>
                  <a:srgbClr val="888888"/>
                </a:solidFill>
                <a:latin typeface="Arial"/>
                <a:ea typeface="Arial"/>
                <a:cs typeface="Arial"/>
                <a:sym typeface="Arial"/>
              </a:defRPr>
            </a:lvl7pPr>
            <a:lvl8pPr marL="0" marR="0" lvl="7" indent="0" algn="r" rtl="0">
              <a:spcBef>
                <a:spcPts val="0"/>
              </a:spcBef>
              <a:buNone/>
              <a:defRPr sz="1000">
                <a:solidFill>
                  <a:srgbClr val="888888"/>
                </a:solidFill>
                <a:latin typeface="Arial"/>
                <a:ea typeface="Arial"/>
                <a:cs typeface="Arial"/>
                <a:sym typeface="Arial"/>
              </a:defRPr>
            </a:lvl8pPr>
            <a:lvl9pPr marL="0" marR="0" lvl="8" indent="0" algn="r" rtl="0">
              <a:spcBef>
                <a:spcPts val="0"/>
              </a:spcBef>
              <a:buNone/>
              <a:defRPr sz="1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0" name="Google Shape;170;p29"/>
          <p:cNvSpPr txBox="1">
            <a:spLocks noGrp="1"/>
          </p:cNvSpPr>
          <p:nvPr>
            <p:ph type="body" idx="1"/>
          </p:nvPr>
        </p:nvSpPr>
        <p:spPr>
          <a:xfrm rot="5400000">
            <a:off x="541350" y="190487"/>
            <a:ext cx="5851500" cy="60198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52678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Page - Half Pic Landscape">
  <p:cSld name="Section Page - Half Pic Landscape">
    <p:spTree>
      <p:nvGrpSpPr>
        <p:cNvPr id="1" name="Shape 171"/>
        <p:cNvGrpSpPr/>
        <p:nvPr/>
      </p:nvGrpSpPr>
      <p:grpSpPr>
        <a:xfrm>
          <a:off x="0" y="0"/>
          <a:ext cx="0" cy="0"/>
          <a:chOff x="0" y="0"/>
          <a:chExt cx="0" cy="0"/>
        </a:xfrm>
      </p:grpSpPr>
      <p:sp>
        <p:nvSpPr>
          <p:cNvPr id="172" name="Google Shape;172;p30"/>
          <p:cNvSpPr txBox="1">
            <a:spLocks noGrp="1"/>
          </p:cNvSpPr>
          <p:nvPr>
            <p:ph type="dt" idx="10"/>
          </p:nvPr>
        </p:nvSpPr>
        <p:spPr>
          <a:xfrm>
            <a:off x="317500" y="6356350"/>
            <a:ext cx="660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3" name="Google Shape;173;p30"/>
          <p:cNvSpPr txBox="1">
            <a:spLocks noGrp="1"/>
          </p:cNvSpPr>
          <p:nvPr>
            <p:ph type="subTitle" idx="1"/>
          </p:nvPr>
        </p:nvSpPr>
        <p:spPr>
          <a:xfrm>
            <a:off x="317500" y="4887764"/>
            <a:ext cx="4495800" cy="5490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000"/>
              <a:buFont typeface="Arial"/>
              <a:buNone/>
              <a:defRPr sz="2000" b="0" i="0" u="none" strike="noStrike" cap="none">
                <a:solidFill>
                  <a:schemeClr val="accen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174" name="Google Shape;174;p30"/>
          <p:cNvPicPr preferRelativeResize="0"/>
          <p:nvPr/>
        </p:nvPicPr>
        <p:blipFill rotWithShape="1">
          <a:blip r:embed="rId2">
            <a:alphaModFix/>
          </a:blip>
          <a:srcRect/>
          <a:stretch/>
        </p:blipFill>
        <p:spPr>
          <a:xfrm>
            <a:off x="7048500" y="6090192"/>
            <a:ext cx="1350000" cy="366305"/>
          </a:xfrm>
          <a:prstGeom prst="rect">
            <a:avLst/>
          </a:prstGeom>
          <a:noFill/>
          <a:ln>
            <a:noFill/>
          </a:ln>
        </p:spPr>
      </p:pic>
      <p:sp>
        <p:nvSpPr>
          <p:cNvPr id="175" name="Google Shape;175;p30"/>
          <p:cNvSpPr txBox="1">
            <a:spLocks noGrp="1"/>
          </p:cNvSpPr>
          <p:nvPr>
            <p:ph type="ctrTitle"/>
          </p:nvPr>
        </p:nvSpPr>
        <p:spPr>
          <a:xfrm>
            <a:off x="260351" y="3686529"/>
            <a:ext cx="6000900" cy="826800"/>
          </a:xfrm>
          <a:prstGeom prst="rect">
            <a:avLst/>
          </a:prstGeom>
          <a:noFill/>
          <a:ln>
            <a:noFill/>
          </a:ln>
        </p:spPr>
        <p:txBody>
          <a:bodyPr spcFirstLastPara="1" wrap="square" lIns="72000" tIns="72000" rIns="0" bIns="0" anchor="t" anchorCtr="0"/>
          <a:lstStyle>
            <a:lvl1pPr marR="0" lvl="0" algn="l" rtl="0">
              <a:lnSpc>
                <a:spcPct val="80000"/>
              </a:lnSpc>
              <a:spcBef>
                <a:spcPts val="0"/>
              </a:spcBef>
              <a:spcAft>
                <a:spcPts val="0"/>
              </a:spcAft>
              <a:buClr>
                <a:schemeClr val="accent1"/>
              </a:buClr>
              <a:buSzPts val="3000"/>
              <a:buFont typeface="Arial"/>
              <a:buNone/>
              <a:defRPr sz="30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76" name="Google Shape;176;p30" descr="100035-56_PPT.jpg"/>
          <p:cNvPicPr preferRelativeResize="0"/>
          <p:nvPr/>
        </p:nvPicPr>
        <p:blipFill rotWithShape="1">
          <a:blip r:embed="rId3">
            <a:alphaModFix/>
          </a:blip>
          <a:srcRect l="5370" t="2" r="5689" b="48947"/>
          <a:stretch/>
        </p:blipFill>
        <p:spPr>
          <a:xfrm>
            <a:off x="-1" y="0"/>
            <a:ext cx="9143999" cy="3513617"/>
          </a:xfrm>
          <a:prstGeom prst="rect">
            <a:avLst/>
          </a:prstGeom>
          <a:noFill/>
          <a:ln>
            <a:noFill/>
          </a:ln>
        </p:spPr>
      </p:pic>
    </p:spTree>
    <p:extLst>
      <p:ext uri="{BB962C8B-B14F-4D97-AF65-F5344CB8AC3E}">
        <p14:creationId xmlns:p14="http://schemas.microsoft.com/office/powerpoint/2010/main" val="4006874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Page Full Pic">
  <p:cSld name="Section Page Full Pic">
    <p:spTree>
      <p:nvGrpSpPr>
        <p:cNvPr id="1" name="Shape 177"/>
        <p:cNvGrpSpPr/>
        <p:nvPr/>
      </p:nvGrpSpPr>
      <p:grpSpPr>
        <a:xfrm>
          <a:off x="0" y="0"/>
          <a:ext cx="0" cy="0"/>
          <a:chOff x="0" y="0"/>
          <a:chExt cx="0" cy="0"/>
        </a:xfrm>
      </p:grpSpPr>
      <p:pic>
        <p:nvPicPr>
          <p:cNvPr id="178" name="Google Shape;178;p31" descr="100035-56_PPT.jpg"/>
          <p:cNvPicPr preferRelativeResize="0"/>
          <p:nvPr/>
        </p:nvPicPr>
        <p:blipFill rotWithShape="1">
          <a:blip r:embed="rId2">
            <a:alphaModFix/>
          </a:blip>
          <a:srcRect l="5370" r="5689"/>
          <a:stretch/>
        </p:blipFill>
        <p:spPr>
          <a:xfrm>
            <a:off x="0" y="0"/>
            <a:ext cx="9143999" cy="6858000"/>
          </a:xfrm>
          <a:prstGeom prst="rect">
            <a:avLst/>
          </a:prstGeom>
          <a:noFill/>
          <a:ln>
            <a:noFill/>
          </a:ln>
        </p:spPr>
      </p:pic>
      <p:sp>
        <p:nvSpPr>
          <p:cNvPr id="179" name="Google Shape;179;p31"/>
          <p:cNvSpPr txBox="1">
            <a:spLocks noGrp="1"/>
          </p:cNvSpPr>
          <p:nvPr>
            <p:ph type="dt" idx="10"/>
          </p:nvPr>
        </p:nvSpPr>
        <p:spPr>
          <a:xfrm>
            <a:off x="355601" y="6356350"/>
            <a:ext cx="819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0" name="Google Shape;180;p31"/>
          <p:cNvSpPr txBox="1">
            <a:spLocks noGrp="1"/>
          </p:cNvSpPr>
          <p:nvPr>
            <p:ph type="ctrTitle"/>
          </p:nvPr>
        </p:nvSpPr>
        <p:spPr>
          <a:xfrm>
            <a:off x="355601" y="2905822"/>
            <a:ext cx="4572000" cy="826800"/>
          </a:xfrm>
          <a:prstGeom prst="rect">
            <a:avLst/>
          </a:prstGeom>
          <a:solidFill>
            <a:schemeClr val="lt1"/>
          </a:solidFill>
          <a:ln>
            <a:noFill/>
          </a:ln>
        </p:spPr>
        <p:txBody>
          <a:bodyPr spcFirstLastPara="1" wrap="square" lIns="72000" tIns="72000" rIns="0" bIns="0" anchor="t" anchorCtr="0"/>
          <a:lstStyle>
            <a:lvl1pPr marR="0" lvl="0" algn="l" rtl="0">
              <a:lnSpc>
                <a:spcPct val="80000"/>
              </a:lnSpc>
              <a:spcBef>
                <a:spcPts val="0"/>
              </a:spcBef>
              <a:spcAft>
                <a:spcPts val="0"/>
              </a:spcAft>
              <a:buClr>
                <a:schemeClr val="accent1"/>
              </a:buClr>
              <a:buSzPts val="3000"/>
              <a:buFont typeface="Arial"/>
              <a:buNone/>
              <a:defRPr sz="30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31"/>
          <p:cNvSpPr txBox="1">
            <a:spLocks noGrp="1"/>
          </p:cNvSpPr>
          <p:nvPr>
            <p:ph type="subTitle" idx="1"/>
          </p:nvPr>
        </p:nvSpPr>
        <p:spPr>
          <a:xfrm>
            <a:off x="355601" y="3962400"/>
            <a:ext cx="3035400" cy="549000"/>
          </a:xfrm>
          <a:prstGeom prst="rect">
            <a:avLst/>
          </a:prstGeom>
          <a:solidFill>
            <a:schemeClr val="lt1"/>
          </a:solidFill>
          <a:ln>
            <a:noFill/>
          </a:ln>
        </p:spPr>
        <p:txBody>
          <a:bodyPr spcFirstLastPara="1" wrap="square" lIns="36000" tIns="45700" rIns="36000" bIns="0" anchor="t" anchorCtr="0"/>
          <a:lstStyle>
            <a:lvl1pPr marR="0" lvl="0" algn="l" rtl="0">
              <a:lnSpc>
                <a:spcPct val="80000"/>
              </a:lnSpc>
              <a:spcBef>
                <a:spcPts val="400"/>
              </a:spcBef>
              <a:spcAft>
                <a:spcPts val="0"/>
              </a:spcAft>
              <a:buClr>
                <a:schemeClr val="accent2"/>
              </a:buClr>
              <a:buSzPts val="2000"/>
              <a:buFont typeface="Arial"/>
              <a:buNone/>
              <a:defRPr sz="2000" b="0" i="0" u="none" strike="noStrike" cap="none">
                <a:solidFill>
                  <a:schemeClr val="accen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extLst>
      <p:ext uri="{BB962C8B-B14F-4D97-AF65-F5344CB8AC3E}">
        <p14:creationId xmlns:p14="http://schemas.microsoft.com/office/powerpoint/2010/main" val="3200285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Page - Half Pic Portrait">
  <p:cSld name="Section Page - Half Pic Portrait">
    <p:spTree>
      <p:nvGrpSpPr>
        <p:cNvPr id="1" name="Shape 182"/>
        <p:cNvGrpSpPr/>
        <p:nvPr/>
      </p:nvGrpSpPr>
      <p:grpSpPr>
        <a:xfrm>
          <a:off x="0" y="0"/>
          <a:ext cx="0" cy="0"/>
          <a:chOff x="0" y="0"/>
          <a:chExt cx="0" cy="0"/>
        </a:xfrm>
      </p:grpSpPr>
      <p:sp>
        <p:nvSpPr>
          <p:cNvPr id="183" name="Google Shape;183;p32"/>
          <p:cNvSpPr txBox="1">
            <a:spLocks noGrp="1"/>
          </p:cNvSpPr>
          <p:nvPr>
            <p:ph type="dt" idx="10"/>
          </p:nvPr>
        </p:nvSpPr>
        <p:spPr>
          <a:xfrm>
            <a:off x="317500" y="6356350"/>
            <a:ext cx="660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4" name="Google Shape;184;p32"/>
          <p:cNvSpPr txBox="1">
            <a:spLocks noGrp="1"/>
          </p:cNvSpPr>
          <p:nvPr>
            <p:ph type="subTitle" idx="1"/>
          </p:nvPr>
        </p:nvSpPr>
        <p:spPr>
          <a:xfrm>
            <a:off x="317500" y="4887764"/>
            <a:ext cx="4201800" cy="5490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000"/>
              <a:buFont typeface="Arial"/>
              <a:buNone/>
              <a:defRPr sz="2000" b="0" i="0" u="none" strike="noStrike" cap="none">
                <a:solidFill>
                  <a:schemeClr val="accen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185" name="Google Shape;185;p32" descr="100035-56_PPT.jpg"/>
          <p:cNvPicPr preferRelativeResize="0"/>
          <p:nvPr/>
        </p:nvPicPr>
        <p:blipFill rotWithShape="1">
          <a:blip r:embed="rId2">
            <a:alphaModFix/>
          </a:blip>
          <a:srcRect l="46269" t="1" r="10817" b="355"/>
          <a:stretch/>
        </p:blipFill>
        <p:spPr>
          <a:xfrm>
            <a:off x="4731962" y="0"/>
            <a:ext cx="4412036" cy="6858000"/>
          </a:xfrm>
          <a:prstGeom prst="rect">
            <a:avLst/>
          </a:prstGeom>
          <a:noFill/>
          <a:ln>
            <a:noFill/>
          </a:ln>
        </p:spPr>
      </p:pic>
      <p:sp>
        <p:nvSpPr>
          <p:cNvPr id="186" name="Google Shape;186;p32"/>
          <p:cNvSpPr txBox="1">
            <a:spLocks noGrp="1"/>
          </p:cNvSpPr>
          <p:nvPr>
            <p:ph type="ctrTitle"/>
          </p:nvPr>
        </p:nvSpPr>
        <p:spPr>
          <a:xfrm>
            <a:off x="260351" y="2894705"/>
            <a:ext cx="4258800" cy="826800"/>
          </a:xfrm>
          <a:prstGeom prst="rect">
            <a:avLst/>
          </a:prstGeom>
          <a:noFill/>
          <a:ln>
            <a:noFill/>
          </a:ln>
        </p:spPr>
        <p:txBody>
          <a:bodyPr spcFirstLastPara="1" wrap="square" lIns="72000" tIns="72000" rIns="0" bIns="0" anchor="t" anchorCtr="0"/>
          <a:lstStyle>
            <a:lvl1pPr marR="0" lvl="0" algn="l" rtl="0">
              <a:lnSpc>
                <a:spcPct val="80000"/>
              </a:lnSpc>
              <a:spcBef>
                <a:spcPts val="0"/>
              </a:spcBef>
              <a:spcAft>
                <a:spcPts val="0"/>
              </a:spcAft>
              <a:buClr>
                <a:schemeClr val="accent1"/>
              </a:buClr>
              <a:buSzPts val="3000"/>
              <a:buFont typeface="Arial"/>
              <a:buNone/>
              <a:defRPr sz="30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96563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Head Bullets">
  <p:cSld name="Title Head Bullets">
    <p:spTree>
      <p:nvGrpSpPr>
        <p:cNvPr id="1" name="Shape 39"/>
        <p:cNvGrpSpPr/>
        <p:nvPr/>
      </p:nvGrpSpPr>
      <p:grpSpPr>
        <a:xfrm>
          <a:off x="0" y="0"/>
          <a:ext cx="0" cy="0"/>
          <a:chOff x="0" y="0"/>
          <a:chExt cx="0" cy="0"/>
        </a:xfrm>
      </p:grpSpPr>
      <p:sp>
        <p:nvSpPr>
          <p:cNvPr id="40" name="Google Shape;40;p5"/>
          <p:cNvSpPr/>
          <p:nvPr/>
        </p:nvSpPr>
        <p:spPr>
          <a:xfrm>
            <a:off x="0" y="6191250"/>
            <a:ext cx="9144000" cy="6666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41;p5"/>
          <p:cNvSpPr txBox="1">
            <a:spLocks noGrp="1"/>
          </p:cNvSpPr>
          <p:nvPr>
            <p:ph type="title"/>
          </p:nvPr>
        </p:nvSpPr>
        <p:spPr>
          <a:xfrm>
            <a:off x="457200" y="461417"/>
            <a:ext cx="82296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2" name="Google Shape;42;p5"/>
          <p:cNvSpPr txBox="1">
            <a:spLocks noGrp="1"/>
          </p:cNvSpPr>
          <p:nvPr>
            <p:ph type="body" idx="1"/>
          </p:nvPr>
        </p:nvSpPr>
        <p:spPr>
          <a:xfrm>
            <a:off x="457200" y="1805544"/>
            <a:ext cx="8229600" cy="4251600"/>
          </a:xfrm>
          <a:prstGeom prst="rect">
            <a:avLst/>
          </a:prstGeom>
          <a:noFill/>
          <a:ln>
            <a:noFill/>
          </a:ln>
        </p:spPr>
        <p:txBody>
          <a:bodyPr spcFirstLastPara="1" wrap="square" lIns="0" tIns="0" rIns="0" bIns="4570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5"/>
          <p:cNvSpPr txBox="1">
            <a:spLocks noGrp="1"/>
          </p:cNvSpPr>
          <p:nvPr>
            <p:ph type="dt" idx="10"/>
          </p:nvPr>
        </p:nvSpPr>
        <p:spPr>
          <a:xfrm>
            <a:off x="457200" y="6457950"/>
            <a:ext cx="717600" cy="238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 name="Google Shape;44;p5"/>
          <p:cNvSpPr txBox="1">
            <a:spLocks noGrp="1"/>
          </p:cNvSpPr>
          <p:nvPr>
            <p:ph type="ftr" idx="11"/>
          </p:nvPr>
        </p:nvSpPr>
        <p:spPr>
          <a:xfrm>
            <a:off x="1263650" y="6457950"/>
            <a:ext cx="3270300" cy="2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Google Shape;45;p5"/>
          <p:cNvSpPr txBox="1">
            <a:spLocks noGrp="1"/>
          </p:cNvSpPr>
          <p:nvPr>
            <p:ph type="sldNum" idx="12"/>
          </p:nvPr>
        </p:nvSpPr>
        <p:spPr>
          <a:xfrm>
            <a:off x="4622800" y="6457950"/>
            <a:ext cx="438300" cy="238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46" name="Google Shape;46;p5"/>
          <p:cNvSpPr txBox="1">
            <a:spLocks noGrp="1"/>
          </p:cNvSpPr>
          <p:nvPr>
            <p:ph type="body" idx="2"/>
          </p:nvPr>
        </p:nvSpPr>
        <p:spPr>
          <a:xfrm>
            <a:off x="457200" y="1343878"/>
            <a:ext cx="8229600" cy="4617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000"/>
              <a:buFont typeface="Merriweather San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2"/>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600"/>
              <a:buFont typeface="Merriweather San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2"/>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pic>
        <p:nvPicPr>
          <p:cNvPr id="47" name="Google Shape;47;p5"/>
          <p:cNvPicPr preferRelativeResize="0"/>
          <p:nvPr/>
        </p:nvPicPr>
        <p:blipFill rotWithShape="1">
          <a:blip r:embed="rId2">
            <a:alphaModFix/>
          </a:blip>
          <a:srcRect/>
          <a:stretch/>
        </p:blipFill>
        <p:spPr>
          <a:xfrm>
            <a:off x="8456052" y="6313941"/>
            <a:ext cx="372099" cy="400288"/>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87"/>
        <p:cNvGrpSpPr/>
        <p:nvPr/>
      </p:nvGrpSpPr>
      <p:grpSpPr>
        <a:xfrm>
          <a:off x="0" y="0"/>
          <a:ext cx="0" cy="0"/>
          <a:chOff x="0" y="0"/>
          <a:chExt cx="0" cy="0"/>
        </a:xfrm>
      </p:grpSpPr>
      <p:sp>
        <p:nvSpPr>
          <p:cNvPr id="188" name="Google Shape;188;p33"/>
          <p:cNvSpPr/>
          <p:nvPr/>
        </p:nvSpPr>
        <p:spPr>
          <a:xfrm>
            <a:off x="0" y="5588000"/>
            <a:ext cx="9144000" cy="1269900"/>
          </a:xfrm>
          <a:prstGeom prst="rect">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9" name="Google Shape;189;p33"/>
          <p:cNvSpPr txBox="1">
            <a:spLocks noGrp="1"/>
          </p:cNvSpPr>
          <p:nvPr>
            <p:ph type="subTitle" idx="1"/>
          </p:nvPr>
        </p:nvSpPr>
        <p:spPr>
          <a:xfrm>
            <a:off x="346487" y="4613330"/>
            <a:ext cx="5797500" cy="3027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000"/>
              <a:buFont typeface="Arial"/>
              <a:buNone/>
              <a:defRPr sz="2000" b="0" i="0" u="none" strike="noStrike" cap="none">
                <a:solidFill>
                  <a:schemeClr val="accen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90" name="Google Shape;190;p33"/>
          <p:cNvSpPr txBox="1">
            <a:spLocks noGrp="1"/>
          </p:cNvSpPr>
          <p:nvPr>
            <p:ph type="ctrTitle"/>
          </p:nvPr>
        </p:nvSpPr>
        <p:spPr>
          <a:xfrm>
            <a:off x="314736" y="3686529"/>
            <a:ext cx="5829300" cy="826800"/>
          </a:xfrm>
          <a:prstGeom prst="rect">
            <a:avLst/>
          </a:prstGeom>
          <a:noFill/>
          <a:ln>
            <a:noFill/>
          </a:ln>
        </p:spPr>
        <p:txBody>
          <a:bodyPr spcFirstLastPara="1" wrap="square" lIns="72000" tIns="72000" rIns="0" bIns="0" anchor="b" anchorCtr="0"/>
          <a:lstStyle>
            <a:lvl1pPr marR="0" lvl="0" algn="l" rtl="0">
              <a:lnSpc>
                <a:spcPct val="80000"/>
              </a:lnSpc>
              <a:spcBef>
                <a:spcPts val="0"/>
              </a:spcBef>
              <a:spcAft>
                <a:spcPts val="0"/>
              </a:spcAft>
              <a:buClr>
                <a:schemeClr val="accent1"/>
              </a:buClr>
              <a:buSzPts val="3000"/>
              <a:buFont typeface="Arial"/>
              <a:buNone/>
              <a:defRPr sz="30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91" name="Google Shape;191;p33" descr="LTS_HZ_White_BW_RedMatte.gif"/>
          <p:cNvPicPr preferRelativeResize="0"/>
          <p:nvPr/>
        </p:nvPicPr>
        <p:blipFill rotWithShape="1">
          <a:blip r:embed="rId2">
            <a:alphaModFix/>
          </a:blip>
          <a:srcRect/>
          <a:stretch/>
        </p:blipFill>
        <p:spPr>
          <a:xfrm>
            <a:off x="6975433" y="6398600"/>
            <a:ext cx="1402058" cy="135000"/>
          </a:xfrm>
          <a:prstGeom prst="rect">
            <a:avLst/>
          </a:prstGeom>
          <a:noFill/>
          <a:ln>
            <a:noFill/>
          </a:ln>
        </p:spPr>
      </p:pic>
      <p:pic>
        <p:nvPicPr>
          <p:cNvPr id="192" name="Google Shape;192;p33"/>
          <p:cNvPicPr preferRelativeResize="0"/>
          <p:nvPr/>
        </p:nvPicPr>
        <p:blipFill rotWithShape="1">
          <a:blip r:embed="rId3">
            <a:alphaModFix/>
          </a:blip>
          <a:srcRect/>
          <a:stretch/>
        </p:blipFill>
        <p:spPr>
          <a:xfrm>
            <a:off x="360000" y="5963051"/>
            <a:ext cx="452629" cy="486919"/>
          </a:xfrm>
          <a:prstGeom prst="rect">
            <a:avLst/>
          </a:prstGeom>
          <a:noFill/>
          <a:ln>
            <a:noFill/>
          </a:ln>
        </p:spPr>
      </p:pic>
    </p:spTree>
    <p:extLst>
      <p:ext uri="{BB962C8B-B14F-4D97-AF65-F5344CB8AC3E}">
        <p14:creationId xmlns:p14="http://schemas.microsoft.com/office/powerpoint/2010/main" val="27691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ullets">
  <p:cSld name="Title and Bullets">
    <p:spTree>
      <p:nvGrpSpPr>
        <p:cNvPr id="1" name="Shape 48"/>
        <p:cNvGrpSpPr/>
        <p:nvPr/>
      </p:nvGrpSpPr>
      <p:grpSpPr>
        <a:xfrm>
          <a:off x="0" y="0"/>
          <a:ext cx="0" cy="0"/>
          <a:chOff x="0" y="0"/>
          <a:chExt cx="0" cy="0"/>
        </a:xfrm>
      </p:grpSpPr>
      <p:sp>
        <p:nvSpPr>
          <p:cNvPr id="49" name="Google Shape;49;p6"/>
          <p:cNvSpPr/>
          <p:nvPr/>
        </p:nvSpPr>
        <p:spPr>
          <a:xfrm>
            <a:off x="0" y="6191250"/>
            <a:ext cx="9144000" cy="6666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 name="Google Shape;50;p6"/>
          <p:cNvSpPr txBox="1">
            <a:spLocks noGrp="1"/>
          </p:cNvSpPr>
          <p:nvPr>
            <p:ph type="title"/>
          </p:nvPr>
        </p:nvSpPr>
        <p:spPr>
          <a:xfrm>
            <a:off x="457200" y="461417"/>
            <a:ext cx="82296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1" name="Google Shape;51;p6"/>
          <p:cNvSpPr txBox="1">
            <a:spLocks noGrp="1"/>
          </p:cNvSpPr>
          <p:nvPr>
            <p:ph type="body" idx="1"/>
          </p:nvPr>
        </p:nvSpPr>
        <p:spPr>
          <a:xfrm>
            <a:off x="457200" y="1362395"/>
            <a:ext cx="8229600" cy="47253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6"/>
          <p:cNvSpPr txBox="1">
            <a:spLocks noGrp="1"/>
          </p:cNvSpPr>
          <p:nvPr>
            <p:ph type="dt" idx="10"/>
          </p:nvPr>
        </p:nvSpPr>
        <p:spPr>
          <a:xfrm>
            <a:off x="457200" y="6457950"/>
            <a:ext cx="717600" cy="238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Google Shape;53;p6"/>
          <p:cNvSpPr txBox="1">
            <a:spLocks noGrp="1"/>
          </p:cNvSpPr>
          <p:nvPr>
            <p:ph type="ftr" idx="11"/>
          </p:nvPr>
        </p:nvSpPr>
        <p:spPr>
          <a:xfrm>
            <a:off x="1263650" y="6457950"/>
            <a:ext cx="3270300" cy="2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6"/>
          <p:cNvSpPr txBox="1">
            <a:spLocks noGrp="1"/>
          </p:cNvSpPr>
          <p:nvPr>
            <p:ph type="sldNum" idx="12"/>
          </p:nvPr>
        </p:nvSpPr>
        <p:spPr>
          <a:xfrm>
            <a:off x="4622800" y="6457950"/>
            <a:ext cx="438300" cy="238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pic>
        <p:nvPicPr>
          <p:cNvPr id="55" name="Google Shape;55;p6"/>
          <p:cNvPicPr preferRelativeResize="0"/>
          <p:nvPr/>
        </p:nvPicPr>
        <p:blipFill rotWithShape="1">
          <a:blip r:embed="rId2">
            <a:alphaModFix/>
          </a:blip>
          <a:srcRect/>
          <a:stretch/>
        </p:blipFill>
        <p:spPr>
          <a:xfrm>
            <a:off x="8456052" y="6313941"/>
            <a:ext cx="372099" cy="40028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Full Pic" type="title">
  <p:cSld name="TITLE">
    <p:spTree>
      <p:nvGrpSpPr>
        <p:cNvPr id="1" name="Shape 56"/>
        <p:cNvGrpSpPr/>
        <p:nvPr/>
      </p:nvGrpSpPr>
      <p:grpSpPr>
        <a:xfrm>
          <a:off x="0" y="0"/>
          <a:ext cx="0" cy="0"/>
          <a:chOff x="0" y="0"/>
          <a:chExt cx="0" cy="0"/>
        </a:xfrm>
      </p:grpSpPr>
      <p:pic>
        <p:nvPicPr>
          <p:cNvPr id="57" name="Google Shape;57;p7" descr="100035-56_PPT.jpg"/>
          <p:cNvPicPr preferRelativeResize="0"/>
          <p:nvPr/>
        </p:nvPicPr>
        <p:blipFill rotWithShape="1">
          <a:blip r:embed="rId2">
            <a:alphaModFix/>
          </a:blip>
          <a:srcRect l="5371" r="5691"/>
          <a:stretch/>
        </p:blipFill>
        <p:spPr>
          <a:xfrm>
            <a:off x="0" y="0"/>
            <a:ext cx="9143999" cy="6858000"/>
          </a:xfrm>
          <a:prstGeom prst="rect">
            <a:avLst/>
          </a:prstGeom>
          <a:noFill/>
          <a:ln>
            <a:noFill/>
          </a:ln>
        </p:spPr>
      </p:pic>
      <p:sp>
        <p:nvSpPr>
          <p:cNvPr id="58" name="Google Shape;58;p7"/>
          <p:cNvSpPr txBox="1">
            <a:spLocks noGrp="1"/>
          </p:cNvSpPr>
          <p:nvPr>
            <p:ph type="ctrTitle"/>
          </p:nvPr>
        </p:nvSpPr>
        <p:spPr>
          <a:xfrm>
            <a:off x="355601" y="2569272"/>
            <a:ext cx="6000900" cy="1078200"/>
          </a:xfrm>
          <a:prstGeom prst="rect">
            <a:avLst/>
          </a:prstGeom>
          <a:solidFill>
            <a:schemeClr val="accent1"/>
          </a:solidFill>
          <a:ln>
            <a:noFill/>
          </a:ln>
        </p:spPr>
        <p:txBody>
          <a:bodyPr spcFirstLastPara="1" wrap="square" lIns="72000" tIns="72000" rIns="0" bIns="0" anchor="t" anchorCtr="0"/>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 name="Google Shape;59;p7"/>
          <p:cNvSpPr txBox="1">
            <a:spLocks noGrp="1"/>
          </p:cNvSpPr>
          <p:nvPr>
            <p:ph type="subTitle" idx="1"/>
          </p:nvPr>
        </p:nvSpPr>
        <p:spPr>
          <a:xfrm>
            <a:off x="355601" y="3962400"/>
            <a:ext cx="3740100" cy="674400"/>
          </a:xfrm>
          <a:prstGeom prst="rect">
            <a:avLst/>
          </a:prstGeom>
          <a:solidFill>
            <a:schemeClr val="accent1"/>
          </a:solidFill>
          <a:ln>
            <a:noFill/>
          </a:ln>
        </p:spPr>
        <p:txBody>
          <a:bodyPr spcFirstLastPara="1" wrap="square" lIns="36000" tIns="45700" rIns="36000" bIns="0" anchor="t" anchorCtr="0"/>
          <a:lstStyle>
            <a:lvl1pPr marR="0" lvl="0" algn="l" rtl="0">
              <a:lnSpc>
                <a:spcPct val="80000"/>
              </a:lnSpc>
              <a:spcBef>
                <a:spcPts val="500"/>
              </a:spcBef>
              <a:spcAft>
                <a:spcPts val="0"/>
              </a:spcAft>
              <a:buClr>
                <a:schemeClr val="accent2"/>
              </a:buClr>
              <a:buSzPts val="2500"/>
              <a:buFont typeface="Arial"/>
              <a:buNone/>
              <a:defRPr sz="2500" b="0" i="0" u="none" strike="noStrike" cap="none">
                <a:solidFill>
                  <a:schemeClr val="l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60" name="Google Shape;60;p7"/>
          <p:cNvSpPr txBox="1">
            <a:spLocks noGrp="1"/>
          </p:cNvSpPr>
          <p:nvPr>
            <p:ph type="dt" idx="10"/>
          </p:nvPr>
        </p:nvSpPr>
        <p:spPr>
          <a:xfrm>
            <a:off x="355601" y="6356350"/>
            <a:ext cx="819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61" name="Google Shape;61;p7"/>
          <p:cNvPicPr preferRelativeResize="0"/>
          <p:nvPr/>
        </p:nvPicPr>
        <p:blipFill rotWithShape="1">
          <a:blip r:embed="rId3">
            <a:alphaModFix/>
          </a:blip>
          <a:srcRect/>
          <a:stretch/>
        </p:blipFill>
        <p:spPr>
          <a:xfrm>
            <a:off x="450000" y="360000"/>
            <a:ext cx="603505" cy="649225"/>
          </a:xfrm>
          <a:prstGeom prst="rect">
            <a:avLst/>
          </a:prstGeom>
          <a:noFill/>
          <a:ln>
            <a:noFill/>
          </a:ln>
        </p:spPr>
      </p:pic>
      <p:pic>
        <p:nvPicPr>
          <p:cNvPr id="62" name="Google Shape;62;p7"/>
          <p:cNvPicPr preferRelativeResize="0"/>
          <p:nvPr/>
        </p:nvPicPr>
        <p:blipFill rotWithShape="1">
          <a:blip r:embed="rId4">
            <a:alphaModFix/>
          </a:blip>
          <a:srcRect/>
          <a:stretch/>
        </p:blipFill>
        <p:spPr>
          <a:xfrm>
            <a:off x="7050856" y="6446350"/>
            <a:ext cx="1863682" cy="1799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 Half Pic Portrait">
  <p:cSld name="Title Slide - Half Pic Portrait">
    <p:spTree>
      <p:nvGrpSpPr>
        <p:cNvPr id="1" name="Shape 63"/>
        <p:cNvGrpSpPr/>
        <p:nvPr/>
      </p:nvGrpSpPr>
      <p:grpSpPr>
        <a:xfrm>
          <a:off x="0" y="0"/>
          <a:ext cx="0" cy="0"/>
          <a:chOff x="0" y="0"/>
          <a:chExt cx="0" cy="0"/>
        </a:xfrm>
      </p:grpSpPr>
      <p:sp>
        <p:nvSpPr>
          <p:cNvPr id="64" name="Google Shape;64;p8"/>
          <p:cNvSpPr/>
          <p:nvPr/>
        </p:nvSpPr>
        <p:spPr>
          <a:xfrm>
            <a:off x="0" y="1"/>
            <a:ext cx="4731900" cy="6858000"/>
          </a:xfrm>
          <a:prstGeom prst="rect">
            <a:avLst/>
          </a:prstGeom>
          <a:solidFill>
            <a:schemeClr val="accent1"/>
          </a:solidFill>
          <a:ln w="9525" cap="flat" cmpd="sng">
            <a:solidFill>
              <a:srgbClr val="E2741D"/>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Arial"/>
              <a:ea typeface="Arial"/>
              <a:cs typeface="Arial"/>
              <a:sym typeface="Arial"/>
            </a:endParaRPr>
          </a:p>
        </p:txBody>
      </p:sp>
      <p:sp>
        <p:nvSpPr>
          <p:cNvPr id="65" name="Google Shape;65;p8"/>
          <p:cNvSpPr txBox="1">
            <a:spLocks noGrp="1"/>
          </p:cNvSpPr>
          <p:nvPr>
            <p:ph type="subTitle" idx="1"/>
          </p:nvPr>
        </p:nvSpPr>
        <p:spPr>
          <a:xfrm>
            <a:off x="317500" y="4887764"/>
            <a:ext cx="4201800" cy="6744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500"/>
              <a:buFont typeface="Arial"/>
              <a:buNone/>
              <a:defRPr sz="2500" b="0" i="0" u="none" strike="noStrike" cap="none">
                <a:solidFill>
                  <a:schemeClr val="l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66" name="Google Shape;66;p8" descr="100035-56_PPT.jpg"/>
          <p:cNvPicPr preferRelativeResize="0"/>
          <p:nvPr/>
        </p:nvPicPr>
        <p:blipFill rotWithShape="1">
          <a:blip r:embed="rId2">
            <a:alphaModFix/>
          </a:blip>
          <a:srcRect l="46268" r="10818" b="358"/>
          <a:stretch/>
        </p:blipFill>
        <p:spPr>
          <a:xfrm>
            <a:off x="4731962" y="0"/>
            <a:ext cx="4412036" cy="6858000"/>
          </a:xfrm>
          <a:prstGeom prst="rect">
            <a:avLst/>
          </a:prstGeom>
          <a:noFill/>
          <a:ln>
            <a:noFill/>
          </a:ln>
        </p:spPr>
      </p:pic>
      <p:sp>
        <p:nvSpPr>
          <p:cNvPr id="67" name="Google Shape;67;p8"/>
          <p:cNvSpPr txBox="1">
            <a:spLocks noGrp="1"/>
          </p:cNvSpPr>
          <p:nvPr>
            <p:ph type="ctrTitle"/>
          </p:nvPr>
        </p:nvSpPr>
        <p:spPr>
          <a:xfrm>
            <a:off x="260351" y="2894705"/>
            <a:ext cx="4258800" cy="1570500"/>
          </a:xfrm>
          <a:prstGeom prst="rect">
            <a:avLst/>
          </a:prstGeom>
          <a:noFill/>
          <a:ln>
            <a:noFill/>
          </a:ln>
        </p:spPr>
        <p:txBody>
          <a:bodyPr spcFirstLastPara="1" wrap="square" lIns="72000" tIns="72000" rIns="0" bIns="0" anchor="t" anchorCtr="0"/>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68" name="Google Shape;68;p8" descr="LTS_HZ_White_BW_RedMatte.gif"/>
          <p:cNvPicPr preferRelativeResize="0"/>
          <p:nvPr/>
        </p:nvPicPr>
        <p:blipFill rotWithShape="1">
          <a:blip r:embed="rId3">
            <a:alphaModFix/>
          </a:blip>
          <a:srcRect/>
          <a:stretch/>
        </p:blipFill>
        <p:spPr>
          <a:xfrm>
            <a:off x="362628" y="6430035"/>
            <a:ext cx="1869408" cy="180000"/>
          </a:xfrm>
          <a:prstGeom prst="rect">
            <a:avLst/>
          </a:prstGeom>
          <a:noFill/>
          <a:ln>
            <a:noFill/>
          </a:ln>
        </p:spPr>
      </p:pic>
      <p:pic>
        <p:nvPicPr>
          <p:cNvPr id="69" name="Google Shape;69;p8"/>
          <p:cNvPicPr preferRelativeResize="0"/>
          <p:nvPr/>
        </p:nvPicPr>
        <p:blipFill rotWithShape="1">
          <a:blip r:embed="rId4">
            <a:alphaModFix/>
          </a:blip>
          <a:srcRect/>
          <a:stretch/>
        </p:blipFill>
        <p:spPr>
          <a:xfrm>
            <a:off x="360000" y="360000"/>
            <a:ext cx="603505" cy="6492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age - Half Pic Landscape">
  <p:cSld name="Title Page - Half Pic Landscape">
    <p:spTree>
      <p:nvGrpSpPr>
        <p:cNvPr id="1" name="Shape 70"/>
        <p:cNvGrpSpPr/>
        <p:nvPr/>
      </p:nvGrpSpPr>
      <p:grpSpPr>
        <a:xfrm>
          <a:off x="0" y="0"/>
          <a:ext cx="0" cy="0"/>
          <a:chOff x="0" y="0"/>
          <a:chExt cx="0" cy="0"/>
        </a:xfrm>
      </p:grpSpPr>
      <p:sp>
        <p:nvSpPr>
          <p:cNvPr id="71" name="Google Shape;71;p9"/>
          <p:cNvSpPr/>
          <p:nvPr/>
        </p:nvSpPr>
        <p:spPr>
          <a:xfrm>
            <a:off x="0" y="3983525"/>
            <a:ext cx="9144000" cy="28746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 name="Google Shape;72;p9"/>
          <p:cNvSpPr txBox="1">
            <a:spLocks noGrp="1"/>
          </p:cNvSpPr>
          <p:nvPr>
            <p:ph type="subTitle" idx="1"/>
          </p:nvPr>
        </p:nvSpPr>
        <p:spPr>
          <a:xfrm>
            <a:off x="317500" y="5155536"/>
            <a:ext cx="4495800" cy="6744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500"/>
              <a:buFont typeface="Arial"/>
              <a:buNone/>
              <a:defRPr sz="2500" b="0" i="0" u="none" strike="noStrike" cap="none">
                <a:solidFill>
                  <a:schemeClr val="l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73" name="Google Shape;73;p9" descr="100035-56_PPT.jpg"/>
          <p:cNvPicPr preferRelativeResize="0"/>
          <p:nvPr/>
        </p:nvPicPr>
        <p:blipFill rotWithShape="1">
          <a:blip r:embed="rId2">
            <a:alphaModFix/>
          </a:blip>
          <a:srcRect l="5371" r="5691" b="48948"/>
          <a:stretch/>
        </p:blipFill>
        <p:spPr>
          <a:xfrm>
            <a:off x="-1" y="0"/>
            <a:ext cx="9143999" cy="4190999"/>
          </a:xfrm>
          <a:prstGeom prst="rect">
            <a:avLst/>
          </a:prstGeom>
          <a:noFill/>
          <a:ln>
            <a:noFill/>
          </a:ln>
        </p:spPr>
      </p:pic>
      <p:sp>
        <p:nvSpPr>
          <p:cNvPr id="74" name="Google Shape;74;p9"/>
          <p:cNvSpPr txBox="1">
            <a:spLocks noGrp="1"/>
          </p:cNvSpPr>
          <p:nvPr>
            <p:ph type="ctrTitle"/>
          </p:nvPr>
        </p:nvSpPr>
        <p:spPr>
          <a:xfrm>
            <a:off x="260351" y="4436901"/>
            <a:ext cx="6502500" cy="585600"/>
          </a:xfrm>
          <a:prstGeom prst="rect">
            <a:avLst/>
          </a:prstGeom>
          <a:noFill/>
          <a:ln>
            <a:noFill/>
          </a:ln>
        </p:spPr>
        <p:txBody>
          <a:bodyPr spcFirstLastPara="1" wrap="square" lIns="72000" tIns="72000" rIns="0" bIns="0" anchor="t" anchorCtr="0"/>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75" name="Google Shape;75;p9" descr="LTS_HZ_White_BW_RedMatte.gif"/>
          <p:cNvPicPr preferRelativeResize="0"/>
          <p:nvPr/>
        </p:nvPicPr>
        <p:blipFill rotWithShape="1">
          <a:blip r:embed="rId3">
            <a:alphaModFix/>
          </a:blip>
          <a:srcRect/>
          <a:stretch/>
        </p:blipFill>
        <p:spPr>
          <a:xfrm>
            <a:off x="7066854" y="6430035"/>
            <a:ext cx="1869408" cy="180000"/>
          </a:xfrm>
          <a:prstGeom prst="rect">
            <a:avLst/>
          </a:prstGeom>
          <a:noFill/>
          <a:ln>
            <a:noFill/>
          </a:ln>
        </p:spPr>
      </p:pic>
      <p:pic>
        <p:nvPicPr>
          <p:cNvPr id="76" name="Google Shape;76;p9"/>
          <p:cNvPicPr preferRelativeResize="0"/>
          <p:nvPr/>
        </p:nvPicPr>
        <p:blipFill rotWithShape="1">
          <a:blip r:embed="rId4">
            <a:alphaModFix/>
          </a:blip>
          <a:srcRect/>
          <a:stretch/>
        </p:blipFill>
        <p:spPr>
          <a:xfrm>
            <a:off x="360000" y="5963051"/>
            <a:ext cx="603505" cy="6492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Head Text Pic">
  <p:cSld name="Title Head Text Pic">
    <p:spTree>
      <p:nvGrpSpPr>
        <p:cNvPr id="1" name="Shape 77"/>
        <p:cNvGrpSpPr/>
        <p:nvPr/>
      </p:nvGrpSpPr>
      <p:grpSpPr>
        <a:xfrm>
          <a:off x="0" y="0"/>
          <a:ext cx="0" cy="0"/>
          <a:chOff x="0" y="0"/>
          <a:chExt cx="0" cy="0"/>
        </a:xfrm>
      </p:grpSpPr>
      <p:sp>
        <p:nvSpPr>
          <p:cNvPr id="78" name="Google Shape;78;p10"/>
          <p:cNvSpPr txBox="1">
            <a:spLocks noGrp="1"/>
          </p:cNvSpPr>
          <p:nvPr>
            <p:ph type="body" idx="1"/>
          </p:nvPr>
        </p:nvSpPr>
        <p:spPr>
          <a:xfrm>
            <a:off x="457200" y="1343878"/>
            <a:ext cx="4040100" cy="4608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000"/>
              <a:buFont typeface="Merriweather San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2"/>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600"/>
              <a:buFont typeface="Merriweather San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2"/>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9" name="Google Shape;79;p10"/>
          <p:cNvSpPr txBox="1">
            <a:spLocks noGrp="1"/>
          </p:cNvSpPr>
          <p:nvPr>
            <p:ph type="body" idx="2"/>
          </p:nvPr>
        </p:nvSpPr>
        <p:spPr>
          <a:xfrm>
            <a:off x="457200" y="1804679"/>
            <a:ext cx="4040100" cy="4297800"/>
          </a:xfrm>
          <a:prstGeom prst="rect">
            <a:avLst/>
          </a:prstGeom>
          <a:noFill/>
          <a:ln>
            <a:noFill/>
          </a:ln>
        </p:spPr>
        <p:txBody>
          <a:bodyPr spcFirstLastPara="1" wrap="square" lIns="0" tIns="0" rIns="0" bIns="0" anchor="t" anchorCtr="0"/>
          <a:lstStyle>
            <a:lvl1pPr marL="457200" marR="0" lvl="0" indent="-228600" algn="l" rtl="0">
              <a:lnSpc>
                <a:spcPct val="90000"/>
              </a:lnSpc>
              <a:spcBef>
                <a:spcPts val="9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2"/>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2"/>
              </a:buClr>
              <a:buSzPts val="1600"/>
              <a:buFont typeface="Merriweather San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0" name="Google Shape;80;p10"/>
          <p:cNvSpPr txBox="1">
            <a:spLocks noGrp="1"/>
          </p:cNvSpPr>
          <p:nvPr>
            <p:ph type="title"/>
          </p:nvPr>
        </p:nvSpPr>
        <p:spPr>
          <a:xfrm>
            <a:off x="457200" y="461417"/>
            <a:ext cx="82296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 name="Google Shape;81;p10"/>
          <p:cNvSpPr>
            <a:spLocks noGrp="1"/>
          </p:cNvSpPr>
          <p:nvPr>
            <p:ph type="pic" idx="3"/>
          </p:nvPr>
        </p:nvSpPr>
        <p:spPr>
          <a:xfrm>
            <a:off x="4851400" y="1344613"/>
            <a:ext cx="3835500" cy="4757700"/>
          </a:xfrm>
          <a:prstGeom prst="rect">
            <a:avLst/>
          </a:prstGeom>
          <a:noFill/>
          <a:ln>
            <a:noFill/>
          </a:ln>
        </p:spPr>
        <p:txBody>
          <a:bodyPr spcFirstLastPara="1" wrap="square" lIns="0" tIns="0" rIns="0" bIns="0" anchor="t" anchorCtr="0"/>
          <a:lstStyle>
            <a:lvl1pPr marR="0" lvl="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R="0" lvl="1" algn="l" rtl="0">
              <a:spcBef>
                <a:spcPts val="400"/>
              </a:spcBef>
              <a:spcAft>
                <a:spcPts val="0"/>
              </a:spcAft>
              <a:buClr>
                <a:schemeClr val="accent2"/>
              </a:buClr>
              <a:buSzPts val="2000"/>
              <a:buFont typeface="Merriweather Sans"/>
              <a:buChar char="-"/>
              <a:defRPr sz="2000"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2"/>
              </a:buClr>
              <a:buSzPts val="2000"/>
              <a:buFont typeface="Merriweather Sans"/>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0"/>
          <p:cNvSpPr/>
          <p:nvPr/>
        </p:nvSpPr>
        <p:spPr>
          <a:xfrm>
            <a:off x="0" y="6191250"/>
            <a:ext cx="9144000" cy="6666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 name="Google Shape;83;p10"/>
          <p:cNvSpPr txBox="1">
            <a:spLocks noGrp="1"/>
          </p:cNvSpPr>
          <p:nvPr>
            <p:ph type="dt" idx="10"/>
          </p:nvPr>
        </p:nvSpPr>
        <p:spPr>
          <a:xfrm>
            <a:off x="457200" y="6457950"/>
            <a:ext cx="717600" cy="238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4" name="Google Shape;84;p10"/>
          <p:cNvSpPr txBox="1">
            <a:spLocks noGrp="1"/>
          </p:cNvSpPr>
          <p:nvPr>
            <p:ph type="ftr" idx="11"/>
          </p:nvPr>
        </p:nvSpPr>
        <p:spPr>
          <a:xfrm>
            <a:off x="1263650" y="6457950"/>
            <a:ext cx="3270300" cy="2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p10"/>
          <p:cNvSpPr txBox="1">
            <a:spLocks noGrp="1"/>
          </p:cNvSpPr>
          <p:nvPr>
            <p:ph type="sldNum" idx="12"/>
          </p:nvPr>
        </p:nvSpPr>
        <p:spPr>
          <a:xfrm>
            <a:off x="4622800" y="6457950"/>
            <a:ext cx="438300" cy="238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pic>
        <p:nvPicPr>
          <p:cNvPr id="86" name="Google Shape;86;p10"/>
          <p:cNvPicPr preferRelativeResize="0"/>
          <p:nvPr/>
        </p:nvPicPr>
        <p:blipFill rotWithShape="1">
          <a:blip r:embed="rId2">
            <a:alphaModFix/>
          </a:blip>
          <a:srcRect/>
          <a:stretch/>
        </p:blipFill>
        <p:spPr>
          <a:xfrm>
            <a:off x="8456052" y="6313941"/>
            <a:ext cx="372099" cy="40028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accent1"/>
              </a:buClr>
              <a:buSzPts val="4000"/>
              <a:buFont typeface="Arial"/>
              <a:buNone/>
              <a:defRPr sz="40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Arial"/>
                <a:ea typeface="Arial"/>
                <a:cs typeface="Arial"/>
                <a:sym typeface="Arial"/>
              </a:defRPr>
            </a:lvl1pPr>
            <a:lvl2pPr marL="0" marR="0" lvl="1" indent="0" algn="r" rtl="0">
              <a:spcBef>
                <a:spcPts val="0"/>
              </a:spcBef>
              <a:buNone/>
              <a:defRPr sz="1000" b="0" i="0" u="none" strike="noStrike" cap="none">
                <a:solidFill>
                  <a:srgbClr val="888888"/>
                </a:solidFill>
                <a:latin typeface="Arial"/>
                <a:ea typeface="Arial"/>
                <a:cs typeface="Arial"/>
                <a:sym typeface="Arial"/>
              </a:defRPr>
            </a:lvl2pPr>
            <a:lvl3pPr marL="0" marR="0" lvl="2" indent="0" algn="r" rtl="0">
              <a:spcBef>
                <a:spcPts val="0"/>
              </a:spcBef>
              <a:buNone/>
              <a:defRPr sz="1000" b="0" i="0" u="none" strike="noStrike" cap="none">
                <a:solidFill>
                  <a:srgbClr val="888888"/>
                </a:solidFill>
                <a:latin typeface="Arial"/>
                <a:ea typeface="Arial"/>
                <a:cs typeface="Arial"/>
                <a:sym typeface="Arial"/>
              </a:defRPr>
            </a:lvl3pPr>
            <a:lvl4pPr marL="0" marR="0" lvl="3" indent="0" algn="r" rtl="0">
              <a:spcBef>
                <a:spcPts val="0"/>
              </a:spcBef>
              <a:buNone/>
              <a:defRPr sz="1000" b="0" i="0" u="none" strike="noStrike" cap="none">
                <a:solidFill>
                  <a:srgbClr val="888888"/>
                </a:solidFill>
                <a:latin typeface="Arial"/>
                <a:ea typeface="Arial"/>
                <a:cs typeface="Arial"/>
                <a:sym typeface="Arial"/>
              </a:defRPr>
            </a:lvl4pPr>
            <a:lvl5pPr marL="0" marR="0" lvl="4" indent="0" algn="r" rtl="0">
              <a:spcBef>
                <a:spcPts val="0"/>
              </a:spcBef>
              <a:buNone/>
              <a:defRPr sz="1000" b="0" i="0" u="none" strike="noStrike" cap="none">
                <a:solidFill>
                  <a:srgbClr val="888888"/>
                </a:solidFill>
                <a:latin typeface="Arial"/>
                <a:ea typeface="Arial"/>
                <a:cs typeface="Arial"/>
                <a:sym typeface="Arial"/>
              </a:defRPr>
            </a:lvl5pPr>
            <a:lvl6pPr marL="0" marR="0" lvl="5" indent="0" algn="r" rtl="0">
              <a:spcBef>
                <a:spcPts val="0"/>
              </a:spcBef>
              <a:buNone/>
              <a:defRPr sz="1000" b="0" i="0" u="none" strike="noStrike" cap="none">
                <a:solidFill>
                  <a:srgbClr val="888888"/>
                </a:solidFill>
                <a:latin typeface="Arial"/>
                <a:ea typeface="Arial"/>
                <a:cs typeface="Arial"/>
                <a:sym typeface="Arial"/>
              </a:defRPr>
            </a:lvl6pPr>
            <a:lvl7pPr marL="0" marR="0" lvl="6" indent="0" algn="r" rtl="0">
              <a:spcBef>
                <a:spcPts val="0"/>
              </a:spcBef>
              <a:buNone/>
              <a:defRPr sz="1000" b="0" i="0" u="none" strike="noStrike" cap="none">
                <a:solidFill>
                  <a:srgbClr val="888888"/>
                </a:solidFill>
                <a:latin typeface="Arial"/>
                <a:ea typeface="Arial"/>
                <a:cs typeface="Arial"/>
                <a:sym typeface="Arial"/>
              </a:defRPr>
            </a:lvl7pPr>
            <a:lvl8pPr marL="0" marR="0" lvl="7" indent="0" algn="r" rtl="0">
              <a:spcBef>
                <a:spcPts val="0"/>
              </a:spcBef>
              <a:buNone/>
              <a:defRPr sz="1000" b="0" i="0" u="none" strike="noStrike" cap="none">
                <a:solidFill>
                  <a:srgbClr val="888888"/>
                </a:solidFill>
                <a:latin typeface="Arial"/>
                <a:ea typeface="Arial"/>
                <a:cs typeface="Arial"/>
                <a:sym typeface="Arial"/>
              </a:defRPr>
            </a:lvl8pPr>
            <a:lvl9pPr marL="0" marR="0" lvl="8" indent="0" algn="r" rtl="0">
              <a:spcBef>
                <a:spcPts val="0"/>
              </a:spcBef>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mc:AlternateContent xmlns:mc="http://schemas.openxmlformats.org/markup-compatibility/2006" xmlns:p14="http://schemas.microsoft.com/office/powerpoint/2010/main">
    <mc:Choice Requires="p14">
      <p:transition spd="slow">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accent1"/>
              </a:buClr>
              <a:buSzPts val="4000"/>
              <a:buFont typeface="Arial"/>
              <a:buNone/>
              <a:defRPr sz="40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Arial"/>
                <a:ea typeface="Arial"/>
                <a:cs typeface="Arial"/>
                <a:sym typeface="Arial"/>
              </a:defRPr>
            </a:lvl1pPr>
            <a:lvl2pPr marL="0" marR="0" lvl="1" indent="0" algn="r" rtl="0">
              <a:spcBef>
                <a:spcPts val="0"/>
              </a:spcBef>
              <a:buNone/>
              <a:defRPr sz="1000" b="0" i="0" u="none" strike="noStrike" cap="none">
                <a:solidFill>
                  <a:srgbClr val="888888"/>
                </a:solidFill>
                <a:latin typeface="Arial"/>
                <a:ea typeface="Arial"/>
                <a:cs typeface="Arial"/>
                <a:sym typeface="Arial"/>
              </a:defRPr>
            </a:lvl2pPr>
            <a:lvl3pPr marL="0" marR="0" lvl="2" indent="0" algn="r" rtl="0">
              <a:spcBef>
                <a:spcPts val="0"/>
              </a:spcBef>
              <a:buNone/>
              <a:defRPr sz="1000" b="0" i="0" u="none" strike="noStrike" cap="none">
                <a:solidFill>
                  <a:srgbClr val="888888"/>
                </a:solidFill>
                <a:latin typeface="Arial"/>
                <a:ea typeface="Arial"/>
                <a:cs typeface="Arial"/>
                <a:sym typeface="Arial"/>
              </a:defRPr>
            </a:lvl3pPr>
            <a:lvl4pPr marL="0" marR="0" lvl="3" indent="0" algn="r" rtl="0">
              <a:spcBef>
                <a:spcPts val="0"/>
              </a:spcBef>
              <a:buNone/>
              <a:defRPr sz="1000" b="0" i="0" u="none" strike="noStrike" cap="none">
                <a:solidFill>
                  <a:srgbClr val="888888"/>
                </a:solidFill>
                <a:latin typeface="Arial"/>
                <a:ea typeface="Arial"/>
                <a:cs typeface="Arial"/>
                <a:sym typeface="Arial"/>
              </a:defRPr>
            </a:lvl4pPr>
            <a:lvl5pPr marL="0" marR="0" lvl="4" indent="0" algn="r" rtl="0">
              <a:spcBef>
                <a:spcPts val="0"/>
              </a:spcBef>
              <a:buNone/>
              <a:defRPr sz="1000" b="0" i="0" u="none" strike="noStrike" cap="none">
                <a:solidFill>
                  <a:srgbClr val="888888"/>
                </a:solidFill>
                <a:latin typeface="Arial"/>
                <a:ea typeface="Arial"/>
                <a:cs typeface="Arial"/>
                <a:sym typeface="Arial"/>
              </a:defRPr>
            </a:lvl5pPr>
            <a:lvl6pPr marL="0" marR="0" lvl="5" indent="0" algn="r" rtl="0">
              <a:spcBef>
                <a:spcPts val="0"/>
              </a:spcBef>
              <a:buNone/>
              <a:defRPr sz="1000" b="0" i="0" u="none" strike="noStrike" cap="none">
                <a:solidFill>
                  <a:srgbClr val="888888"/>
                </a:solidFill>
                <a:latin typeface="Arial"/>
                <a:ea typeface="Arial"/>
                <a:cs typeface="Arial"/>
                <a:sym typeface="Arial"/>
              </a:defRPr>
            </a:lvl6pPr>
            <a:lvl7pPr marL="0" marR="0" lvl="6" indent="0" algn="r" rtl="0">
              <a:spcBef>
                <a:spcPts val="0"/>
              </a:spcBef>
              <a:buNone/>
              <a:defRPr sz="1000" b="0" i="0" u="none" strike="noStrike" cap="none">
                <a:solidFill>
                  <a:srgbClr val="888888"/>
                </a:solidFill>
                <a:latin typeface="Arial"/>
                <a:ea typeface="Arial"/>
                <a:cs typeface="Arial"/>
                <a:sym typeface="Arial"/>
              </a:defRPr>
            </a:lvl7pPr>
            <a:lvl8pPr marL="0" marR="0" lvl="7" indent="0" algn="r" rtl="0">
              <a:spcBef>
                <a:spcPts val="0"/>
              </a:spcBef>
              <a:buNone/>
              <a:defRPr sz="1000" b="0" i="0" u="none" strike="noStrike" cap="none">
                <a:solidFill>
                  <a:srgbClr val="888888"/>
                </a:solidFill>
                <a:latin typeface="Arial"/>
                <a:ea typeface="Arial"/>
                <a:cs typeface="Arial"/>
                <a:sym typeface="Arial"/>
              </a:defRPr>
            </a:lvl8pPr>
            <a:lvl9pPr marL="0" marR="0" lvl="8" indent="0" algn="r" rtl="0">
              <a:spcBef>
                <a:spcPts val="0"/>
              </a:spcBef>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90894802"/>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aw3iWDWE8CQ"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hyperlink" Target="https://www.sira.nsw.gov.au/haveyoubeeninjured/star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JKqCAayz8-I"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o5UdGqQDgns"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A4crQh2V6ig"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hyperlink" Target="http://www.youtube.com/watch?v=uMecBA_MHf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http://calculate.fairwork.gov.au/FindYourAward?redirect=true" TargetMode="External"/><Relationship Id="rId2" Type="http://schemas.openxmlformats.org/officeDocument/2006/relationships/notesSlide" Target="../notesSlides/notesSlide23.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hyperlink" Target="https://www.youtube.com/watch?v=c_NEc5DMn_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hyperlink" Target="mailto:contact@safework.nsw.gov.au" TargetMode="External"/><Relationship Id="rId2" Type="http://schemas.openxmlformats.org/officeDocument/2006/relationships/notesSlide" Target="../notesSlides/notesSlide33.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xBrYqSsaoP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boMfnLnA6E"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6"/>
        <p:cNvGrpSpPr/>
        <p:nvPr/>
      </p:nvGrpSpPr>
      <p:grpSpPr>
        <a:xfrm>
          <a:off x="0" y="0"/>
          <a:ext cx="0" cy="0"/>
          <a:chOff x="0" y="0"/>
          <a:chExt cx="0" cy="0"/>
        </a:xfrm>
      </p:grpSpPr>
      <p:pic>
        <p:nvPicPr>
          <p:cNvPr id="157" name="Google Shape;157;p22" descr="Piece of duct tape sticking a note to the slide"/>
          <p:cNvPicPr preferRelativeResize="0"/>
          <p:nvPr/>
        </p:nvPicPr>
        <p:blipFill rotWithShape="1">
          <a:blip r:embed="rId3">
            <a:alphaModFix/>
          </a:blip>
          <a:srcRect l="161819" t="130270" r="-161819" b="-130270"/>
          <a:stretch/>
        </p:blipFill>
        <p:spPr>
          <a:xfrm>
            <a:off x="6538200" y="1265375"/>
            <a:ext cx="2114594" cy="747825"/>
          </a:xfrm>
          <a:prstGeom prst="rect">
            <a:avLst/>
          </a:prstGeom>
          <a:noFill/>
          <a:ln>
            <a:noFill/>
          </a:ln>
        </p:spPr>
      </p:pic>
      <p:sp>
        <p:nvSpPr>
          <p:cNvPr id="158" name="Google Shape;158;p22"/>
          <p:cNvSpPr txBox="1"/>
          <p:nvPr/>
        </p:nvSpPr>
        <p:spPr>
          <a:xfrm>
            <a:off x="2052075" y="3944675"/>
            <a:ext cx="4008600" cy="2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lt2"/>
              </a:solidFill>
            </a:endParaRPr>
          </a:p>
        </p:txBody>
      </p:sp>
      <p:pic>
        <p:nvPicPr>
          <p:cNvPr id="159" name="Google Shape;159;p22"/>
          <p:cNvPicPr preferRelativeResize="0"/>
          <p:nvPr/>
        </p:nvPicPr>
        <p:blipFill rotWithShape="1">
          <a:blip r:embed="rId4">
            <a:alphaModFix/>
          </a:blip>
          <a:srcRect b="15554"/>
          <a:stretch/>
        </p:blipFill>
        <p:spPr>
          <a:xfrm>
            <a:off x="0" y="25"/>
            <a:ext cx="9144000" cy="4602675"/>
          </a:xfrm>
          <a:prstGeom prst="rect">
            <a:avLst/>
          </a:prstGeom>
          <a:noFill/>
          <a:ln>
            <a:noFill/>
          </a:ln>
        </p:spPr>
      </p:pic>
      <p:sp>
        <p:nvSpPr>
          <p:cNvPr id="160" name="Google Shape;160;p22"/>
          <p:cNvSpPr txBox="1">
            <a:spLocks noGrp="1"/>
          </p:cNvSpPr>
          <p:nvPr>
            <p:ph type="ctrTitle"/>
          </p:nvPr>
        </p:nvSpPr>
        <p:spPr>
          <a:xfrm>
            <a:off x="317500" y="3868475"/>
            <a:ext cx="4495800" cy="58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4000"/>
              <a:buFont typeface="Arial"/>
              <a:buNone/>
            </a:pPr>
            <a:r>
              <a:rPr lang="en-AU" sz="4000">
                <a:solidFill>
                  <a:schemeClr val="lt1"/>
                </a:solidFill>
              </a:rPr>
              <a:t>THE BASICS:</a:t>
            </a:r>
            <a:endParaRPr sz="4000">
              <a:solidFill>
                <a:schemeClr val="lt1"/>
              </a:solidFill>
            </a:endParaRPr>
          </a:p>
          <a:p>
            <a:pPr marL="0" lvl="0" indent="0" algn="r" rtl="0">
              <a:spcBef>
                <a:spcPts val="0"/>
              </a:spcBef>
              <a:spcAft>
                <a:spcPts val="0"/>
              </a:spcAft>
              <a:buClr>
                <a:schemeClr val="lt1"/>
              </a:buClr>
              <a:buSzPts val="4000"/>
              <a:buFont typeface="Arial"/>
              <a:buNone/>
            </a:pPr>
            <a:endParaRPr sz="4000">
              <a:solidFill>
                <a:schemeClr val="lt1"/>
              </a:solidFill>
            </a:endParaRPr>
          </a:p>
          <a:p>
            <a:pPr marL="0" lvl="0" indent="0" algn="l" rtl="0">
              <a:spcBef>
                <a:spcPts val="0"/>
              </a:spcBef>
              <a:spcAft>
                <a:spcPts val="0"/>
              </a:spcAft>
              <a:buClr>
                <a:schemeClr val="lt1"/>
              </a:buClr>
              <a:buSzPts val="4000"/>
              <a:buFont typeface="Arial"/>
              <a:buNone/>
            </a:pPr>
            <a:endParaRPr sz="4000">
              <a:solidFill>
                <a:schemeClr val="lt1"/>
              </a:solidFill>
            </a:endParaRPr>
          </a:p>
          <a:p>
            <a:pPr marL="0" lvl="0" indent="0" algn="r" rtl="0">
              <a:spcBef>
                <a:spcPts val="0"/>
              </a:spcBef>
              <a:spcAft>
                <a:spcPts val="0"/>
              </a:spcAft>
              <a:buClr>
                <a:schemeClr val="lt1"/>
              </a:buClr>
              <a:buSzPts val="4000"/>
              <a:buFont typeface="Arial"/>
              <a:buNone/>
            </a:pPr>
            <a:endParaRPr sz="4000">
              <a:solidFill>
                <a:schemeClr val="lt1"/>
              </a:solidFill>
            </a:endParaRPr>
          </a:p>
          <a:p>
            <a:pPr marL="0" lvl="0" indent="0" algn="l" rtl="0">
              <a:spcBef>
                <a:spcPts val="0"/>
              </a:spcBef>
              <a:spcAft>
                <a:spcPts val="0"/>
              </a:spcAft>
              <a:buClr>
                <a:schemeClr val="accent2"/>
              </a:buClr>
              <a:buSzPts val="2500"/>
              <a:buFont typeface="Arial"/>
              <a:buNone/>
            </a:pPr>
            <a:r>
              <a:rPr lang="en-AU" sz="2500">
                <a:solidFill>
                  <a:schemeClr val="lt1"/>
                </a:solidFill>
              </a:rPr>
              <a:t>             </a:t>
            </a:r>
            <a:endParaRPr sz="4000">
              <a:solidFill>
                <a:schemeClr val="lt1"/>
              </a:solidFill>
            </a:endParaRPr>
          </a:p>
          <a:p>
            <a:pPr marL="0" lvl="0" indent="0" algn="l" rtl="0">
              <a:spcBef>
                <a:spcPts val="0"/>
              </a:spcBef>
              <a:spcAft>
                <a:spcPts val="0"/>
              </a:spcAft>
              <a:buClr>
                <a:schemeClr val="lt1"/>
              </a:buClr>
              <a:buSzPts val="4000"/>
              <a:buFont typeface="Arial"/>
              <a:buNone/>
            </a:pPr>
            <a:endParaRPr sz="4000">
              <a:solidFill>
                <a:schemeClr val="lt1"/>
              </a:solidFill>
            </a:endParaRPr>
          </a:p>
        </p:txBody>
      </p:sp>
      <p:sp>
        <p:nvSpPr>
          <p:cNvPr id="161" name="Google Shape;161;p22"/>
          <p:cNvSpPr txBox="1">
            <a:spLocks noGrp="1"/>
          </p:cNvSpPr>
          <p:nvPr>
            <p:ph type="subTitle" idx="1"/>
          </p:nvPr>
        </p:nvSpPr>
        <p:spPr>
          <a:xfrm>
            <a:off x="317500" y="4774525"/>
            <a:ext cx="6448500" cy="674400"/>
          </a:xfrm>
          <a:prstGeom prst="rect">
            <a:avLst/>
          </a:prstGeom>
        </p:spPr>
        <p:txBody>
          <a:bodyPr spcFirstLastPara="1" wrap="square" lIns="36000" tIns="45700" rIns="36000" bIns="0" anchor="t" anchorCtr="0">
            <a:noAutofit/>
          </a:bodyPr>
          <a:lstStyle/>
          <a:p>
            <a:pPr marL="0" lvl="0" indent="0" algn="l" rtl="0">
              <a:spcBef>
                <a:spcPts val="0"/>
              </a:spcBef>
              <a:spcAft>
                <a:spcPts val="0"/>
              </a:spcAft>
              <a:buNone/>
            </a:pPr>
            <a:r>
              <a:rPr lang="en-AU"/>
              <a:t>STAYING HEALTHY AND SAFE AT WORK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2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7823"/>
        </a:solidFill>
        <a:effectLst/>
      </p:bgPr>
    </p:bg>
    <p:spTree>
      <p:nvGrpSpPr>
        <p:cNvPr id="1" name="Shape 252"/>
        <p:cNvGrpSpPr/>
        <p:nvPr/>
      </p:nvGrpSpPr>
      <p:grpSpPr>
        <a:xfrm>
          <a:off x="0" y="0"/>
          <a:ext cx="0" cy="0"/>
          <a:chOff x="0" y="0"/>
          <a:chExt cx="0" cy="0"/>
        </a:xfrm>
      </p:grpSpPr>
      <p:sp>
        <p:nvSpPr>
          <p:cNvPr id="253" name="Google Shape;253;p31"/>
          <p:cNvSpPr txBox="1"/>
          <p:nvPr/>
        </p:nvSpPr>
        <p:spPr>
          <a:xfrm>
            <a:off x="1807500" y="1173750"/>
            <a:ext cx="5529000" cy="4510500"/>
          </a:xfrm>
          <a:prstGeom prst="rect">
            <a:avLst/>
          </a:prstGeom>
          <a:solidFill>
            <a:schemeClr val="lt1"/>
          </a:solidFill>
          <a:ln>
            <a:noFill/>
          </a:ln>
          <a:effectLst>
            <a:outerShdw blurRad="171450" dist="180975" dir="2880000" algn="bl" rotWithShape="0">
              <a:srgbClr val="000000">
                <a:alpha val="50000"/>
              </a:srgbClr>
            </a:outerShdw>
          </a:effectLst>
        </p:spPr>
        <p:txBody>
          <a:bodyPr spcFirstLastPara="1" wrap="square" lIns="180000" tIns="720000" rIns="91425" bIns="91425" anchor="t" anchorCtr="0">
            <a:noAutofit/>
          </a:bodyPr>
          <a:lstStyle/>
          <a:p>
            <a:pPr marL="0" lvl="0" indent="0" algn="ctr" rtl="0">
              <a:spcBef>
                <a:spcPts val="0"/>
              </a:spcBef>
              <a:spcAft>
                <a:spcPts val="0"/>
              </a:spcAft>
              <a:buNone/>
            </a:pPr>
            <a:r>
              <a:rPr lang="en-AU" sz="3500" b="1">
                <a:solidFill>
                  <a:schemeClr val="dk1"/>
                </a:solidFill>
              </a:rPr>
              <a:t>QUIZ TIME</a:t>
            </a:r>
            <a:endParaRPr sz="3500" b="1">
              <a:solidFill>
                <a:schemeClr val="dk1"/>
              </a:solidFill>
            </a:endParaRPr>
          </a:p>
          <a:p>
            <a:pPr marL="360000" lvl="0" indent="-271100" algn="l" rtl="0">
              <a:spcBef>
                <a:spcPts val="1000"/>
              </a:spcBef>
              <a:spcAft>
                <a:spcPts val="0"/>
              </a:spcAft>
              <a:buClr>
                <a:schemeClr val="accent1"/>
              </a:buClr>
              <a:buSzPts val="1800"/>
              <a:buAutoNum type="arabicPeriod"/>
            </a:pPr>
            <a:r>
              <a:rPr lang="en-AU" sz="1800">
                <a:solidFill>
                  <a:schemeClr val="dk1"/>
                </a:solidFill>
              </a:rPr>
              <a:t>What is an example of something that could harm you in the workplace and what should you do about it?</a:t>
            </a:r>
            <a:endParaRPr sz="1800">
              <a:solidFill>
                <a:schemeClr val="dk1"/>
              </a:solidFill>
            </a:endParaRPr>
          </a:p>
          <a:p>
            <a:pPr marL="360000" lvl="0" indent="-271100" algn="l" rtl="0">
              <a:spcBef>
                <a:spcPts val="1000"/>
              </a:spcBef>
              <a:spcAft>
                <a:spcPts val="0"/>
              </a:spcAft>
              <a:buClr>
                <a:schemeClr val="accent1"/>
              </a:buClr>
              <a:buSzPts val="1800"/>
              <a:buAutoNum type="arabicPeriod"/>
            </a:pPr>
            <a:r>
              <a:rPr lang="en-AU" sz="1800">
                <a:solidFill>
                  <a:schemeClr val="dk1"/>
                </a:solidFill>
              </a:rPr>
              <a:t>Name one worker’s work health and safety right?</a:t>
            </a:r>
            <a:endParaRPr sz="1800">
              <a:solidFill>
                <a:schemeClr val="dk1"/>
              </a:solidFill>
            </a:endParaRPr>
          </a:p>
          <a:p>
            <a:pPr marL="360000" lvl="0" indent="-271100" algn="l" rtl="0">
              <a:spcBef>
                <a:spcPts val="1000"/>
              </a:spcBef>
              <a:spcAft>
                <a:spcPts val="1000"/>
              </a:spcAft>
              <a:buClr>
                <a:schemeClr val="accent1"/>
              </a:buClr>
              <a:buSzPts val="1800"/>
              <a:buAutoNum type="arabicPeriod"/>
            </a:pPr>
            <a:r>
              <a:rPr lang="en-AU" sz="1800">
                <a:solidFill>
                  <a:schemeClr val="dk1"/>
                </a:solidFill>
              </a:rPr>
              <a:t>Whose responsibility is work health and safety?</a:t>
            </a:r>
            <a:endParaRPr sz="1800">
              <a:solidFill>
                <a:schemeClr val="dk1"/>
              </a:solidFill>
            </a:endParaRPr>
          </a:p>
        </p:txBody>
      </p:sp>
      <p:pic>
        <p:nvPicPr>
          <p:cNvPr id="254" name="Google Shape;254;p31" descr="Piece of duct tape sticking a note to the slide"/>
          <p:cNvPicPr preferRelativeResize="0"/>
          <p:nvPr/>
        </p:nvPicPr>
        <p:blipFill rotWithShape="1">
          <a:blip r:embed="rId3">
            <a:alphaModFix/>
          </a:blip>
          <a:srcRect l="8045"/>
          <a:stretch/>
        </p:blipFill>
        <p:spPr>
          <a:xfrm>
            <a:off x="3280924" y="762125"/>
            <a:ext cx="2582150" cy="995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body" idx="1"/>
          </p:nvPr>
        </p:nvSpPr>
        <p:spPr>
          <a:xfrm>
            <a:off x="0" y="-25900"/>
            <a:ext cx="9144000" cy="6315900"/>
          </a:xfrm>
          <a:prstGeom prst="rect">
            <a:avLst/>
          </a:prstGeom>
          <a:solidFill>
            <a:srgbClr val="E2741D"/>
          </a:solidFill>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1100"/>
              <a:buFont typeface="Arial"/>
              <a:buNone/>
            </a:pPr>
            <a:endParaRPr>
              <a:solidFill>
                <a:srgbClr val="E2741D"/>
              </a:solidFill>
            </a:endParaRPr>
          </a:p>
        </p:txBody>
      </p:sp>
      <p:sp>
        <p:nvSpPr>
          <p:cNvPr id="261" name="Google Shape;261;p32"/>
          <p:cNvSpPr txBox="1"/>
          <p:nvPr/>
        </p:nvSpPr>
        <p:spPr>
          <a:xfrm>
            <a:off x="467825" y="265800"/>
            <a:ext cx="3062100" cy="7146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1100"/>
              <a:buFont typeface="Arial"/>
              <a:buNone/>
            </a:pPr>
            <a:r>
              <a:rPr lang="en-AU" sz="3600">
                <a:solidFill>
                  <a:schemeClr val="lt1"/>
                </a:solidFill>
              </a:rPr>
              <a:t>BULLYING</a:t>
            </a:r>
            <a:endParaRPr sz="3600"/>
          </a:p>
        </p:txBody>
      </p:sp>
      <p:pic>
        <p:nvPicPr>
          <p:cNvPr id="262" name="Google Shape;262;p32" descr="Written by Tom Whitty (@twhittyer) and Waleed Aly.&#10;&#10;If you’re in crisis and need support, call the Kids Helpline on 1800 55 1800 or Lifeline on 13 11 14." title="Speak... even if your voice shakes.">
            <a:hlinkClick r:id="rId3"/>
          </p:cNvPr>
          <p:cNvPicPr preferRelativeResize="0"/>
          <p:nvPr/>
        </p:nvPicPr>
        <p:blipFill>
          <a:blip r:embed="rId4">
            <a:alphaModFix/>
          </a:blip>
          <a:stretch>
            <a:fillRect/>
          </a:stretch>
        </p:blipFill>
        <p:spPr>
          <a:xfrm>
            <a:off x="1290875" y="1057200"/>
            <a:ext cx="6562500" cy="4921875"/>
          </a:xfrm>
          <a:prstGeom prst="rect">
            <a:avLst/>
          </a:prstGeom>
          <a:noFill/>
          <a:ln>
            <a:noFill/>
          </a:ln>
        </p:spPr>
      </p:pic>
      <p:sp>
        <p:nvSpPr>
          <p:cNvPr id="263" name="Google Shape;263;p32"/>
          <p:cNvSpPr txBox="1"/>
          <p:nvPr/>
        </p:nvSpPr>
        <p:spPr>
          <a:xfrm>
            <a:off x="1290875" y="5950775"/>
            <a:ext cx="6562500" cy="52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AU" sz="1000"/>
              <a:t>Source: The Project Channel 10 - 15 March 2018</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68"/>
        <p:cNvGrpSpPr/>
        <p:nvPr/>
      </p:nvGrpSpPr>
      <p:grpSpPr>
        <a:xfrm>
          <a:off x="0" y="0"/>
          <a:ext cx="0" cy="0"/>
          <a:chOff x="0" y="0"/>
          <a:chExt cx="0" cy="0"/>
        </a:xfrm>
      </p:grpSpPr>
      <p:pic>
        <p:nvPicPr>
          <p:cNvPr id="269" name="Google Shape;269;p33"/>
          <p:cNvPicPr preferRelativeResize="0"/>
          <p:nvPr/>
        </p:nvPicPr>
        <p:blipFill>
          <a:blip r:embed="rId3">
            <a:alphaModFix/>
          </a:blip>
          <a:stretch>
            <a:fillRect/>
          </a:stretch>
        </p:blipFill>
        <p:spPr>
          <a:xfrm>
            <a:off x="524375" y="1482700"/>
            <a:ext cx="3825651" cy="4539687"/>
          </a:xfrm>
          <a:prstGeom prst="rect">
            <a:avLst/>
          </a:prstGeom>
          <a:noFill/>
          <a:ln>
            <a:noFill/>
          </a:ln>
          <a:effectLst>
            <a:outerShdw blurRad="171450" dist="180975" dir="2940000" algn="bl" rotWithShape="0">
              <a:srgbClr val="000000">
                <a:alpha val="50000"/>
              </a:srgbClr>
            </a:outerShdw>
          </a:effectLst>
        </p:spPr>
      </p:pic>
      <p:pic>
        <p:nvPicPr>
          <p:cNvPr id="270" name="Google Shape;270;p33"/>
          <p:cNvPicPr preferRelativeResize="0"/>
          <p:nvPr/>
        </p:nvPicPr>
        <p:blipFill>
          <a:blip r:embed="rId3">
            <a:alphaModFix/>
          </a:blip>
          <a:stretch>
            <a:fillRect/>
          </a:stretch>
        </p:blipFill>
        <p:spPr>
          <a:xfrm>
            <a:off x="4791750" y="1502075"/>
            <a:ext cx="3826801" cy="4536000"/>
          </a:xfrm>
          <a:prstGeom prst="rect">
            <a:avLst/>
          </a:prstGeom>
          <a:noFill/>
          <a:ln>
            <a:noFill/>
          </a:ln>
          <a:effectLst>
            <a:outerShdw blurRad="171450" dist="190500" dir="2820000" algn="bl" rotWithShape="0">
              <a:srgbClr val="000000">
                <a:alpha val="50000"/>
              </a:srgbClr>
            </a:outerShdw>
          </a:effectLst>
        </p:spPr>
      </p:pic>
      <p:sp>
        <p:nvSpPr>
          <p:cNvPr id="271" name="Google Shape;271;p33"/>
          <p:cNvSpPr txBox="1"/>
          <p:nvPr/>
        </p:nvSpPr>
        <p:spPr>
          <a:xfrm>
            <a:off x="665852" y="2238150"/>
            <a:ext cx="3542700" cy="2838900"/>
          </a:xfrm>
          <a:prstGeom prst="rect">
            <a:avLst/>
          </a:prstGeom>
          <a:noFill/>
          <a:ln>
            <a:noFill/>
          </a:ln>
        </p:spPr>
        <p:txBody>
          <a:bodyPr spcFirstLastPara="1" wrap="square" lIns="91425" tIns="91425" rIns="91425" bIns="91425" anchor="ctr" anchorCtr="0">
            <a:noAutofit/>
          </a:bodyPr>
          <a:lstStyle/>
          <a:p>
            <a:pPr marL="234000" lvl="0" indent="-234999" algn="l" rtl="0">
              <a:spcBef>
                <a:spcPts val="0"/>
              </a:spcBef>
              <a:spcAft>
                <a:spcPts val="0"/>
              </a:spcAft>
              <a:buClr>
                <a:schemeClr val="accent1"/>
              </a:buClr>
              <a:buSzPts val="2000"/>
              <a:buChar char="•"/>
            </a:pPr>
            <a:r>
              <a:rPr lang="en-AU" sz="2000">
                <a:solidFill>
                  <a:schemeClr val="dk1"/>
                </a:solidFill>
              </a:rPr>
              <a:t>Discrimination occurs when someone is treated unfairly because they belong to a particular group of people or have a particular characteristic.</a:t>
            </a:r>
            <a:endParaRPr/>
          </a:p>
        </p:txBody>
      </p:sp>
      <p:sp>
        <p:nvSpPr>
          <p:cNvPr id="272" name="Google Shape;272;p33"/>
          <p:cNvSpPr txBox="1"/>
          <p:nvPr/>
        </p:nvSpPr>
        <p:spPr>
          <a:xfrm>
            <a:off x="4937375" y="2504875"/>
            <a:ext cx="3542700" cy="2952900"/>
          </a:xfrm>
          <a:prstGeom prst="rect">
            <a:avLst/>
          </a:prstGeom>
          <a:noFill/>
          <a:ln>
            <a:noFill/>
          </a:ln>
        </p:spPr>
        <p:txBody>
          <a:bodyPr spcFirstLastPara="1" wrap="square" lIns="91425" tIns="91425" rIns="91425" bIns="91425" anchor="ctr" anchorCtr="0">
            <a:noAutofit/>
          </a:bodyPr>
          <a:lstStyle/>
          <a:p>
            <a:pPr marL="234000" lvl="0" indent="-234999" algn="l" rtl="0">
              <a:spcBef>
                <a:spcPts val="0"/>
              </a:spcBef>
              <a:spcAft>
                <a:spcPts val="0"/>
              </a:spcAft>
              <a:buClr>
                <a:schemeClr val="accent1"/>
              </a:buClr>
              <a:buSzPts val="2000"/>
              <a:buChar char="•"/>
            </a:pPr>
            <a:r>
              <a:rPr lang="en-AU" sz="2000">
                <a:solidFill>
                  <a:schemeClr val="dk1"/>
                </a:solidFill>
              </a:rPr>
              <a:t>Anti-discrimination law defines harassment as any form of behaviour that:</a:t>
            </a:r>
            <a:endParaRPr sz="2000">
              <a:solidFill>
                <a:schemeClr val="dk1"/>
              </a:solidFill>
            </a:endParaRPr>
          </a:p>
          <a:p>
            <a:pPr marL="468000" lvl="1" indent="-234999" algn="l" rtl="0">
              <a:spcBef>
                <a:spcPts val="400"/>
              </a:spcBef>
              <a:spcAft>
                <a:spcPts val="0"/>
              </a:spcAft>
              <a:buClr>
                <a:schemeClr val="accent1"/>
              </a:buClr>
              <a:buSzPts val="2000"/>
              <a:buFont typeface="Merriweather Sans"/>
              <a:buChar char="-"/>
            </a:pPr>
            <a:r>
              <a:rPr lang="en-AU" sz="2000">
                <a:solidFill>
                  <a:schemeClr val="dk1"/>
                </a:solidFill>
              </a:rPr>
              <a:t>you do not want</a:t>
            </a:r>
            <a:endParaRPr sz="2000">
              <a:solidFill>
                <a:schemeClr val="dk1"/>
              </a:solidFill>
            </a:endParaRPr>
          </a:p>
          <a:p>
            <a:pPr marL="468000" lvl="1" indent="-234999" algn="l" rtl="0">
              <a:spcBef>
                <a:spcPts val="400"/>
              </a:spcBef>
              <a:spcAft>
                <a:spcPts val="0"/>
              </a:spcAft>
              <a:buClr>
                <a:schemeClr val="accent1"/>
              </a:buClr>
              <a:buSzPts val="2000"/>
              <a:buFont typeface="Merriweather Sans"/>
              <a:buChar char="-"/>
            </a:pPr>
            <a:r>
              <a:rPr lang="en-AU" sz="2000">
                <a:solidFill>
                  <a:schemeClr val="dk1"/>
                </a:solidFill>
              </a:rPr>
              <a:t>offends, humiliates or intimidates you</a:t>
            </a:r>
            <a:endParaRPr sz="2000">
              <a:solidFill>
                <a:schemeClr val="dk1"/>
              </a:solidFill>
            </a:endParaRPr>
          </a:p>
          <a:p>
            <a:pPr marL="468000" lvl="1" indent="-234999" algn="l" rtl="0">
              <a:spcBef>
                <a:spcPts val="400"/>
              </a:spcBef>
              <a:spcAft>
                <a:spcPts val="0"/>
              </a:spcAft>
              <a:buClr>
                <a:schemeClr val="accent1"/>
              </a:buClr>
              <a:buSzPts val="2000"/>
              <a:buFont typeface="Merriweather Sans"/>
              <a:buChar char="-"/>
            </a:pPr>
            <a:r>
              <a:rPr lang="en-AU" sz="2000">
                <a:solidFill>
                  <a:schemeClr val="dk1"/>
                </a:solidFill>
              </a:rPr>
              <a:t>creates a hostile environment.</a:t>
            </a:r>
            <a:endParaRPr/>
          </a:p>
        </p:txBody>
      </p:sp>
      <p:sp>
        <p:nvSpPr>
          <p:cNvPr id="273" name="Google Shape;273;p33"/>
          <p:cNvSpPr txBox="1">
            <a:spLocks noGrp="1"/>
          </p:cNvSpPr>
          <p:nvPr>
            <p:ph type="body" idx="1"/>
          </p:nvPr>
        </p:nvSpPr>
        <p:spPr>
          <a:xfrm>
            <a:off x="657450" y="1967875"/>
            <a:ext cx="3542700" cy="46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accent2"/>
              </a:buClr>
              <a:buSzPts val="2000"/>
              <a:buFont typeface="Arial"/>
              <a:buNone/>
            </a:pPr>
            <a:r>
              <a:rPr lang="en-AU" sz="2400" b="1" i="0" u="none" strike="noStrike" cap="none">
                <a:solidFill>
                  <a:schemeClr val="accent1"/>
                </a:solidFill>
                <a:latin typeface="Arial"/>
                <a:ea typeface="Arial"/>
                <a:cs typeface="Arial"/>
                <a:sym typeface="Arial"/>
              </a:rPr>
              <a:t>Discrimination</a:t>
            </a:r>
            <a:endParaRPr sz="2400">
              <a:solidFill>
                <a:schemeClr val="accent1"/>
              </a:solidFill>
            </a:endParaRPr>
          </a:p>
        </p:txBody>
      </p:sp>
      <p:sp>
        <p:nvSpPr>
          <p:cNvPr id="274" name="Google Shape;274;p33"/>
          <p:cNvSpPr txBox="1">
            <a:spLocks noGrp="1"/>
          </p:cNvSpPr>
          <p:nvPr>
            <p:ph type="body" idx="3"/>
          </p:nvPr>
        </p:nvSpPr>
        <p:spPr>
          <a:xfrm>
            <a:off x="4937375" y="1920900"/>
            <a:ext cx="3542700" cy="46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accent2"/>
              </a:buClr>
              <a:buSzPts val="2000"/>
              <a:buFont typeface="Arial"/>
              <a:buNone/>
            </a:pPr>
            <a:r>
              <a:rPr lang="en-AU" sz="2400" b="1" i="0" u="none" strike="noStrike" cap="none">
                <a:solidFill>
                  <a:schemeClr val="accent1"/>
                </a:solidFill>
                <a:latin typeface="Arial"/>
                <a:ea typeface="Arial"/>
                <a:cs typeface="Arial"/>
                <a:sym typeface="Arial"/>
              </a:rPr>
              <a:t>Harassment</a:t>
            </a:r>
            <a:endParaRPr sz="2400">
              <a:solidFill>
                <a:schemeClr val="accent1"/>
              </a:solidFill>
            </a:endParaRPr>
          </a:p>
        </p:txBody>
      </p:sp>
      <p:pic>
        <p:nvPicPr>
          <p:cNvPr id="275" name="Google Shape;275;p33" descr="Piece of duct tape sticking a note to the slide"/>
          <p:cNvPicPr preferRelativeResize="0"/>
          <p:nvPr/>
        </p:nvPicPr>
        <p:blipFill>
          <a:blip r:embed="rId4">
            <a:alphaModFix/>
          </a:blip>
          <a:stretch>
            <a:fillRect/>
          </a:stretch>
        </p:blipFill>
        <p:spPr>
          <a:xfrm rot="1414210">
            <a:off x="6870721" y="1352302"/>
            <a:ext cx="2005459" cy="709222"/>
          </a:xfrm>
          <a:prstGeom prst="rect">
            <a:avLst/>
          </a:prstGeom>
          <a:noFill/>
          <a:ln>
            <a:noFill/>
          </a:ln>
        </p:spPr>
      </p:pic>
      <p:pic>
        <p:nvPicPr>
          <p:cNvPr id="276" name="Google Shape;276;p33" descr="Piece of duct tape sticking a note to the slide"/>
          <p:cNvPicPr preferRelativeResize="0"/>
          <p:nvPr/>
        </p:nvPicPr>
        <p:blipFill>
          <a:blip r:embed="rId4">
            <a:alphaModFix/>
          </a:blip>
          <a:stretch>
            <a:fillRect/>
          </a:stretch>
        </p:blipFill>
        <p:spPr>
          <a:xfrm rot="-9176369">
            <a:off x="3022673" y="1322164"/>
            <a:ext cx="1752053" cy="748472"/>
          </a:xfrm>
          <a:prstGeom prst="rect">
            <a:avLst/>
          </a:prstGeom>
          <a:noFill/>
          <a:ln>
            <a:noFill/>
          </a:ln>
        </p:spPr>
      </p:pic>
      <p:sp>
        <p:nvSpPr>
          <p:cNvPr id="277" name="Google Shape;277;p33"/>
          <p:cNvSpPr txBox="1">
            <a:spLocks noGrp="1"/>
          </p:cNvSpPr>
          <p:nvPr>
            <p:ph type="title"/>
          </p:nvPr>
        </p:nvSpPr>
        <p:spPr>
          <a:xfrm>
            <a:off x="295763" y="381517"/>
            <a:ext cx="8229600" cy="4308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AU" sz="3600" i="0" u="none" strike="noStrike" cap="none">
                <a:solidFill>
                  <a:srgbClr val="FFFFFF"/>
                </a:solidFill>
              </a:rPr>
              <a:t>DISCRIMINATION AND HARASSMENT</a:t>
            </a:r>
            <a:endParaRPr sz="36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1000"/>
                                        <p:tgtEl>
                                          <p:spTgt spid="27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6"/>
                                        </p:tgtEl>
                                        <p:attrNameLst>
                                          <p:attrName>style.visibility</p:attrName>
                                        </p:attrNameLst>
                                      </p:cBhvr>
                                      <p:to>
                                        <p:strVal val="visible"/>
                                      </p:to>
                                    </p:set>
                                    <p:animEffect transition="in" filter="fade">
                                      <p:cBhvr>
                                        <p:cTn id="11" dur="1000"/>
                                        <p:tgtEl>
                                          <p:spTgt spid="27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69"/>
                                        </p:tgtEl>
                                        <p:attrNameLst>
                                          <p:attrName>style.visibility</p:attrName>
                                        </p:attrNameLst>
                                      </p:cBhvr>
                                      <p:to>
                                        <p:strVal val="visible"/>
                                      </p:to>
                                    </p:set>
                                    <p:animEffect transition="in" filter="fade">
                                      <p:cBhvr>
                                        <p:cTn id="15" dur="1000"/>
                                        <p:tgtEl>
                                          <p:spTgt spid="26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73"/>
                                        </p:tgtEl>
                                        <p:attrNameLst>
                                          <p:attrName>style.visibility</p:attrName>
                                        </p:attrNameLst>
                                      </p:cBhvr>
                                      <p:to>
                                        <p:strVal val="visible"/>
                                      </p:to>
                                    </p:set>
                                    <p:animEffect transition="in" filter="fade">
                                      <p:cBhvr>
                                        <p:cTn id="19" dur="1000"/>
                                        <p:tgtEl>
                                          <p:spTgt spid="273"/>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71"/>
                                        </p:tgtEl>
                                        <p:attrNameLst>
                                          <p:attrName>style.visibility</p:attrName>
                                        </p:attrNameLst>
                                      </p:cBhvr>
                                      <p:to>
                                        <p:strVal val="visible"/>
                                      </p:to>
                                    </p:set>
                                    <p:animEffect transition="in" filter="fade">
                                      <p:cBhvr>
                                        <p:cTn id="23" dur="1000"/>
                                        <p:tgtEl>
                                          <p:spTgt spid="271"/>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75"/>
                                        </p:tgtEl>
                                        <p:attrNameLst>
                                          <p:attrName>style.visibility</p:attrName>
                                        </p:attrNameLst>
                                      </p:cBhvr>
                                      <p:to>
                                        <p:strVal val="visible"/>
                                      </p:to>
                                    </p:set>
                                    <p:animEffect transition="in" filter="fade">
                                      <p:cBhvr>
                                        <p:cTn id="27" dur="1000"/>
                                        <p:tgtEl>
                                          <p:spTgt spid="275"/>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70"/>
                                        </p:tgtEl>
                                        <p:attrNameLst>
                                          <p:attrName>style.visibility</p:attrName>
                                        </p:attrNameLst>
                                      </p:cBhvr>
                                      <p:to>
                                        <p:strVal val="visible"/>
                                      </p:to>
                                    </p:set>
                                    <p:animEffect transition="in" filter="fade">
                                      <p:cBhvr>
                                        <p:cTn id="31" dur="1000"/>
                                        <p:tgtEl>
                                          <p:spTgt spid="270"/>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274"/>
                                        </p:tgtEl>
                                        <p:attrNameLst>
                                          <p:attrName>style.visibility</p:attrName>
                                        </p:attrNameLst>
                                      </p:cBhvr>
                                      <p:to>
                                        <p:strVal val="visible"/>
                                      </p:to>
                                    </p:set>
                                    <p:animEffect transition="in" filter="fade">
                                      <p:cBhvr>
                                        <p:cTn id="35" dur="1000"/>
                                        <p:tgtEl>
                                          <p:spTgt spid="274"/>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272"/>
                                        </p:tgtEl>
                                        <p:attrNameLst>
                                          <p:attrName>style.visibility</p:attrName>
                                        </p:attrNameLst>
                                      </p:cBhvr>
                                      <p:to>
                                        <p:strVal val="visible"/>
                                      </p:to>
                                    </p:set>
                                    <p:animEffect transition="in" filter="fade">
                                      <p:cBhvr>
                                        <p:cTn id="39" dur="1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4"/>
          <p:cNvSpPr txBox="1">
            <a:spLocks noGrp="1"/>
          </p:cNvSpPr>
          <p:nvPr>
            <p:ph type="title"/>
          </p:nvPr>
        </p:nvSpPr>
        <p:spPr>
          <a:xfrm>
            <a:off x="457200" y="461417"/>
            <a:ext cx="8229600" cy="430887"/>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AU" sz="3600" i="0" u="none" strike="noStrike" cap="none">
                <a:solidFill>
                  <a:schemeClr val="accent1"/>
                </a:solidFill>
              </a:rPr>
              <a:t>WORKPLACE VIOLENCE</a:t>
            </a:r>
            <a:endParaRPr sz="3600"/>
          </a:p>
        </p:txBody>
      </p:sp>
      <p:sp>
        <p:nvSpPr>
          <p:cNvPr id="284" name="Google Shape;284;p34"/>
          <p:cNvSpPr txBox="1">
            <a:spLocks noGrp="1"/>
          </p:cNvSpPr>
          <p:nvPr>
            <p:ph type="body" idx="1"/>
          </p:nvPr>
        </p:nvSpPr>
        <p:spPr>
          <a:xfrm>
            <a:off x="609500" y="1258329"/>
            <a:ext cx="8291988" cy="803100"/>
          </a:xfrm>
          <a:prstGeom prst="rect">
            <a:avLst/>
          </a:prstGeom>
          <a:noFill/>
          <a:ln>
            <a:noFill/>
          </a:ln>
        </p:spPr>
        <p:txBody>
          <a:bodyPr spcFirstLastPara="1" wrap="square" lIns="0" tIns="0" rIns="0" bIns="45700" anchor="t" anchorCtr="0">
            <a:noAutofit/>
          </a:bodyPr>
          <a:lstStyle/>
          <a:p>
            <a:pPr marL="0" marR="0" lvl="0" indent="0" algn="l" rtl="0">
              <a:spcBef>
                <a:spcPts val="0"/>
              </a:spcBef>
              <a:spcAft>
                <a:spcPts val="0"/>
              </a:spcAft>
              <a:buClr>
                <a:schemeClr val="accent1"/>
              </a:buClr>
              <a:buSzPts val="2000"/>
              <a:buFont typeface="Arial"/>
              <a:buNone/>
            </a:pPr>
            <a:r>
              <a:rPr lang="en-AU" sz="2000" b="0" i="0" u="none" strike="noStrike" cap="none" dirty="0">
                <a:solidFill>
                  <a:srgbClr val="E2741D"/>
                </a:solidFill>
                <a:latin typeface="Arial"/>
                <a:ea typeface="Arial"/>
                <a:cs typeface="Arial"/>
                <a:sym typeface="Arial"/>
              </a:rPr>
              <a:t>Workplace violence is a criminal offence and should be reported to the police.</a:t>
            </a:r>
            <a:endParaRPr dirty="0"/>
          </a:p>
        </p:txBody>
      </p:sp>
      <p:sp>
        <p:nvSpPr>
          <p:cNvPr id="285" name="Google Shape;285;p34"/>
          <p:cNvSpPr txBox="1">
            <a:spLocks noGrp="1"/>
          </p:cNvSpPr>
          <p:nvPr>
            <p:ph type="body" idx="1"/>
          </p:nvPr>
        </p:nvSpPr>
        <p:spPr>
          <a:xfrm>
            <a:off x="457200" y="2132263"/>
            <a:ext cx="8552400" cy="3826800"/>
          </a:xfrm>
          <a:prstGeom prst="rect">
            <a:avLst/>
          </a:prstGeom>
          <a:noFill/>
          <a:ln>
            <a:noFill/>
          </a:ln>
        </p:spPr>
        <p:txBody>
          <a:bodyPr spcFirstLastPara="1" wrap="square" lIns="0" tIns="0" rIns="0" bIns="45700" anchor="t" anchorCtr="0">
            <a:noAutofit/>
          </a:bodyPr>
          <a:lstStyle/>
          <a:p>
            <a:pPr marL="0" lvl="0" indent="0" algn="l" rtl="0">
              <a:spcBef>
                <a:spcPts val="1200"/>
              </a:spcBef>
              <a:spcAft>
                <a:spcPts val="0"/>
              </a:spcAft>
              <a:buClr>
                <a:srgbClr val="000000"/>
              </a:buClr>
              <a:buSzPts val="1100"/>
              <a:buFont typeface="Arial"/>
              <a:buNone/>
            </a:pPr>
            <a:r>
              <a:rPr lang="en-AU" dirty="0"/>
              <a:t>Immediately after a violent incident, you should:</a:t>
            </a:r>
            <a:endParaRPr sz="2000" b="0" i="0" u="none" strike="noStrike" cap="none" dirty="0">
              <a:solidFill>
                <a:schemeClr val="dk1"/>
              </a:solidFill>
              <a:latin typeface="Arial"/>
              <a:ea typeface="Arial"/>
              <a:cs typeface="Arial"/>
              <a:sym typeface="Arial"/>
            </a:endParaRPr>
          </a:p>
          <a:p>
            <a:pPr marL="180000" marR="0" lvl="0" indent="-180000" algn="l" rtl="0">
              <a:spcBef>
                <a:spcPts val="1000"/>
              </a:spcBef>
              <a:spcAft>
                <a:spcPts val="0"/>
              </a:spcAft>
              <a:buClr>
                <a:schemeClr val="accent1"/>
              </a:buClr>
              <a:buSzPts val="2000"/>
              <a:buFont typeface="Arial"/>
              <a:buChar char="•"/>
            </a:pPr>
            <a:r>
              <a:rPr lang="en-AU" sz="2000" b="0" i="0" u="none" strike="noStrike" cap="none" dirty="0">
                <a:solidFill>
                  <a:schemeClr val="dk1"/>
                </a:solidFill>
                <a:latin typeface="Arial"/>
                <a:ea typeface="Arial"/>
                <a:cs typeface="Arial"/>
                <a:sym typeface="Arial"/>
              </a:rPr>
              <a:t>ensure that everyone is safe </a:t>
            </a:r>
            <a:endParaRPr sz="2000" b="0" i="0" u="none" strike="noStrike" cap="none" dirty="0">
              <a:solidFill>
                <a:schemeClr val="dk1"/>
              </a:solidFill>
              <a:latin typeface="Arial"/>
              <a:ea typeface="Arial"/>
              <a:cs typeface="Arial"/>
              <a:sym typeface="Arial"/>
            </a:endParaRPr>
          </a:p>
          <a:p>
            <a:pPr marL="180000" marR="0" lvl="0" indent="-180000" algn="l" rtl="0">
              <a:spcBef>
                <a:spcPts val="1000"/>
              </a:spcBef>
              <a:spcAft>
                <a:spcPts val="0"/>
              </a:spcAft>
              <a:buClr>
                <a:schemeClr val="accent1"/>
              </a:buClr>
              <a:buSzPts val="2000"/>
              <a:buFont typeface="Arial"/>
              <a:buChar char="•"/>
            </a:pPr>
            <a:r>
              <a:rPr lang="en-AU" sz="2000" b="0" i="0" u="none" strike="noStrike" cap="none" dirty="0">
                <a:solidFill>
                  <a:schemeClr val="dk1"/>
                </a:solidFill>
                <a:latin typeface="Arial"/>
                <a:ea typeface="Arial"/>
                <a:cs typeface="Arial"/>
                <a:sym typeface="Arial"/>
              </a:rPr>
              <a:t>provide</a:t>
            </a:r>
            <a:r>
              <a:rPr lang="en-AU" dirty="0"/>
              <a:t> </a:t>
            </a:r>
            <a:r>
              <a:rPr lang="en-AU" sz="2000" b="0" i="0" u="none" strike="noStrike" cap="none" dirty="0">
                <a:solidFill>
                  <a:schemeClr val="dk1"/>
                </a:solidFill>
                <a:latin typeface="Arial"/>
                <a:ea typeface="Arial"/>
                <a:cs typeface="Arial"/>
                <a:sym typeface="Arial"/>
              </a:rPr>
              <a:t>first aid or urgent medical attention where necessary </a:t>
            </a:r>
            <a:endParaRPr sz="2000" b="0" i="0" u="none" strike="noStrike" cap="none" dirty="0">
              <a:solidFill>
                <a:schemeClr val="dk1"/>
              </a:solidFill>
              <a:latin typeface="Arial"/>
              <a:ea typeface="Arial"/>
              <a:cs typeface="Arial"/>
              <a:sym typeface="Arial"/>
            </a:endParaRPr>
          </a:p>
          <a:p>
            <a:pPr marL="180000" marR="0" lvl="0" indent="-180000" algn="l" rtl="0">
              <a:spcBef>
                <a:spcPts val="1000"/>
              </a:spcBef>
              <a:spcAft>
                <a:spcPts val="0"/>
              </a:spcAft>
              <a:buClr>
                <a:schemeClr val="accent1"/>
              </a:buClr>
              <a:buSzPts val="2000"/>
              <a:buFont typeface="Arial"/>
              <a:buChar char="•"/>
            </a:pPr>
            <a:r>
              <a:rPr lang="en-AU" sz="2000" b="0" i="0" u="none" strike="noStrike" cap="none" dirty="0">
                <a:solidFill>
                  <a:schemeClr val="dk1"/>
                </a:solidFill>
                <a:latin typeface="Arial"/>
                <a:ea typeface="Arial"/>
                <a:cs typeface="Arial"/>
                <a:sym typeface="Arial"/>
              </a:rPr>
              <a:t>report what happened, who was affected, and who was involved. (If you are unsure you can ring the Police and SafeWork NSW for advice) </a:t>
            </a:r>
            <a:endParaRPr dirty="0"/>
          </a:p>
          <a:p>
            <a:pPr marL="180000" marR="0" lvl="0" indent="-180000" algn="l" rtl="0">
              <a:spcBef>
                <a:spcPts val="1000"/>
              </a:spcBef>
              <a:spcAft>
                <a:spcPts val="1000"/>
              </a:spcAft>
              <a:buClr>
                <a:schemeClr val="accent1"/>
              </a:buClr>
              <a:buSzPts val="2000"/>
              <a:buFont typeface="Arial"/>
              <a:buChar char="•"/>
            </a:pPr>
            <a:r>
              <a:rPr lang="en-AU" sz="2000" b="0" i="0" u="none" strike="noStrike" cap="none" dirty="0">
                <a:solidFill>
                  <a:schemeClr val="dk1"/>
                </a:solidFill>
                <a:latin typeface="Arial"/>
                <a:ea typeface="Arial"/>
                <a:cs typeface="Arial"/>
                <a:sym typeface="Arial"/>
              </a:rPr>
              <a:t>keep a record of what happens (including what was said and by who) and hang onto any evidence (like medical certificates, workers compensation claims and any physical evidence like emails or photos).</a:t>
            </a:r>
            <a:endParaRPr dirty="0"/>
          </a:p>
        </p:txBody>
      </p:sp>
      <p:sp>
        <p:nvSpPr>
          <p:cNvPr id="286" name="Google Shape;286;p34"/>
          <p:cNvSpPr txBox="1"/>
          <p:nvPr/>
        </p:nvSpPr>
        <p:spPr>
          <a:xfrm>
            <a:off x="227000" y="714600"/>
            <a:ext cx="382500" cy="164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6000" dirty="0">
                <a:solidFill>
                  <a:srgbClr val="E2741D"/>
                </a:solidFill>
              </a:rPr>
              <a:t>!</a:t>
            </a:r>
            <a:r>
              <a:rPr lang="en-AU" sz="4800" dirty="0">
                <a:solidFill>
                  <a:srgbClr val="E2741D"/>
                </a:solidFill>
              </a:rPr>
              <a:t>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91"/>
        <p:cNvGrpSpPr/>
        <p:nvPr/>
      </p:nvGrpSpPr>
      <p:grpSpPr>
        <a:xfrm>
          <a:off x="0" y="0"/>
          <a:ext cx="0" cy="0"/>
          <a:chOff x="0" y="0"/>
          <a:chExt cx="0" cy="0"/>
        </a:xfrm>
      </p:grpSpPr>
      <p:sp>
        <p:nvSpPr>
          <p:cNvPr id="292" name="Google Shape;292;p35"/>
          <p:cNvSpPr txBox="1">
            <a:spLocks noGrp="1"/>
          </p:cNvSpPr>
          <p:nvPr>
            <p:ph type="title"/>
          </p:nvPr>
        </p:nvSpPr>
        <p:spPr>
          <a:xfrm>
            <a:off x="457200" y="461417"/>
            <a:ext cx="8229600" cy="4308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AU" sz="3600" i="0" u="none" strike="noStrike" cap="none">
                <a:solidFill>
                  <a:srgbClr val="FFFFFF"/>
                </a:solidFill>
              </a:rPr>
              <a:t>WORKERS’ COMPENSATION</a:t>
            </a:r>
            <a:endParaRPr sz="3600">
              <a:solidFill>
                <a:srgbClr val="FFFFFF"/>
              </a:solidFill>
            </a:endParaRPr>
          </a:p>
        </p:txBody>
      </p:sp>
      <p:pic>
        <p:nvPicPr>
          <p:cNvPr id="293" name="Google Shape;293;p35"/>
          <p:cNvPicPr preferRelativeResize="0"/>
          <p:nvPr/>
        </p:nvPicPr>
        <p:blipFill rotWithShape="1">
          <a:blip r:embed="rId3">
            <a:alphaModFix/>
          </a:blip>
          <a:srcRect b="-3939"/>
          <a:stretch/>
        </p:blipFill>
        <p:spPr>
          <a:xfrm>
            <a:off x="4126750" y="1342800"/>
            <a:ext cx="4501125" cy="5052675"/>
          </a:xfrm>
          <a:prstGeom prst="rect">
            <a:avLst/>
          </a:prstGeom>
          <a:noFill/>
          <a:ln>
            <a:noFill/>
          </a:ln>
          <a:effectLst>
            <a:outerShdw blurRad="171450" dist="171450" dir="2700000" algn="bl" rotWithShape="0">
              <a:srgbClr val="000000">
                <a:alpha val="50000"/>
              </a:srgbClr>
            </a:outerShdw>
          </a:effectLst>
        </p:spPr>
      </p:pic>
      <p:sp>
        <p:nvSpPr>
          <p:cNvPr id="294" name="Google Shape;294;p35"/>
          <p:cNvSpPr txBox="1"/>
          <p:nvPr/>
        </p:nvSpPr>
        <p:spPr>
          <a:xfrm>
            <a:off x="457200" y="1755450"/>
            <a:ext cx="3428100" cy="3347100"/>
          </a:xfrm>
          <a:prstGeom prst="rect">
            <a:avLst/>
          </a:prstGeom>
          <a:solidFill>
            <a:srgbClr val="E47823"/>
          </a:solidFill>
          <a:ln w="9525" cap="flat" cmpd="sng">
            <a:solidFill>
              <a:srgbClr val="E2741D"/>
            </a:solidFill>
            <a:prstDash val="solid"/>
            <a:round/>
            <a:headEnd type="none" w="sm" len="sm"/>
            <a:tailEnd type="none" w="sm" len="sm"/>
          </a:ln>
        </p:spPr>
        <p:txBody>
          <a:bodyPr spcFirstLastPara="1" wrap="square" lIns="91425" tIns="91425" rIns="91425" bIns="91425" anchor="ctr" anchorCtr="0">
            <a:noAutofit/>
          </a:bodyPr>
          <a:lstStyle/>
          <a:p>
            <a:pPr marL="179999" lvl="0" indent="0" algn="l" rtl="0">
              <a:lnSpc>
                <a:spcPct val="115000"/>
              </a:lnSpc>
              <a:spcBef>
                <a:spcPts val="0"/>
              </a:spcBef>
              <a:spcAft>
                <a:spcPts val="0"/>
              </a:spcAft>
              <a:buNone/>
            </a:pPr>
            <a:r>
              <a:rPr lang="en-AU" sz="2000">
                <a:solidFill>
                  <a:schemeClr val="lt1"/>
                </a:solidFill>
              </a:rPr>
              <a:t>Employers in each state </a:t>
            </a:r>
            <a:br>
              <a:rPr lang="en-AU" sz="2000">
                <a:solidFill>
                  <a:schemeClr val="lt1"/>
                </a:solidFill>
              </a:rPr>
            </a:br>
            <a:r>
              <a:rPr lang="en-AU" sz="2000">
                <a:solidFill>
                  <a:schemeClr val="lt1"/>
                </a:solidFill>
              </a:rPr>
              <a:t>or territory have to take </a:t>
            </a:r>
            <a:endParaRPr sz="2000">
              <a:solidFill>
                <a:schemeClr val="lt1"/>
              </a:solidFill>
            </a:endParaRPr>
          </a:p>
          <a:p>
            <a:pPr marL="179999" lvl="0" indent="0" algn="l" rtl="0">
              <a:lnSpc>
                <a:spcPct val="115000"/>
              </a:lnSpc>
              <a:spcBef>
                <a:spcPts val="0"/>
              </a:spcBef>
              <a:spcAft>
                <a:spcPts val="0"/>
              </a:spcAft>
              <a:buNone/>
            </a:pPr>
            <a:r>
              <a:rPr lang="en-AU" sz="2000">
                <a:solidFill>
                  <a:schemeClr val="lt1"/>
                </a:solidFill>
              </a:rPr>
              <a:t>out workers’ compensation insurance to protect their workers if they have a work-related injury or illness.</a:t>
            </a:r>
            <a:endParaRPr sz="2000">
              <a:solidFill>
                <a:schemeClr val="lt1"/>
              </a:solidFill>
            </a:endParaRPr>
          </a:p>
          <a:p>
            <a:pPr marL="179999" lvl="0" indent="0" algn="l" rtl="0">
              <a:lnSpc>
                <a:spcPct val="115000"/>
              </a:lnSpc>
              <a:spcBef>
                <a:spcPts val="0"/>
              </a:spcBef>
              <a:spcAft>
                <a:spcPts val="0"/>
              </a:spcAft>
              <a:buNone/>
            </a:pPr>
            <a:endParaRPr sz="1800">
              <a:solidFill>
                <a:schemeClr val="lt1"/>
              </a:solidFill>
            </a:endParaRPr>
          </a:p>
        </p:txBody>
      </p:sp>
      <p:sp>
        <p:nvSpPr>
          <p:cNvPr id="295" name="Google Shape;295;p35"/>
          <p:cNvSpPr txBox="1"/>
          <p:nvPr/>
        </p:nvSpPr>
        <p:spPr>
          <a:xfrm>
            <a:off x="4298250" y="1525175"/>
            <a:ext cx="4161300" cy="4526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000"/>
          </a:p>
          <a:p>
            <a:pPr marL="0" lvl="0" indent="0" algn="l" rtl="0">
              <a:lnSpc>
                <a:spcPct val="115000"/>
              </a:lnSpc>
              <a:spcBef>
                <a:spcPts val="1000"/>
              </a:spcBef>
              <a:spcAft>
                <a:spcPts val="0"/>
              </a:spcAft>
              <a:buNone/>
            </a:pPr>
            <a:br>
              <a:rPr lang="en-AU" sz="2000"/>
            </a:br>
            <a:br>
              <a:rPr lang="en-AU" sz="2000"/>
            </a:br>
            <a:r>
              <a:rPr lang="en-AU" sz="2000"/>
              <a:t>Workers’ compensation includes payments to workers to cover their:   	</a:t>
            </a:r>
            <a:endParaRPr sz="2000"/>
          </a:p>
          <a:p>
            <a:pPr marL="457200" lvl="0" indent="-355600" algn="l" rtl="0">
              <a:lnSpc>
                <a:spcPct val="115000"/>
              </a:lnSpc>
              <a:spcBef>
                <a:spcPts val="1000"/>
              </a:spcBef>
              <a:spcAft>
                <a:spcPts val="0"/>
              </a:spcAft>
              <a:buClr>
                <a:srgbClr val="E2741D"/>
              </a:buClr>
              <a:buSzPts val="2000"/>
              <a:buChar char="●"/>
            </a:pPr>
            <a:r>
              <a:rPr lang="en-AU" sz="2000"/>
              <a:t>wages while they're not at work</a:t>
            </a:r>
            <a:endParaRPr sz="2000"/>
          </a:p>
          <a:p>
            <a:pPr marL="457200" lvl="0" indent="-355600" algn="l" rtl="0">
              <a:lnSpc>
                <a:spcPct val="115000"/>
              </a:lnSpc>
              <a:spcBef>
                <a:spcPts val="0"/>
              </a:spcBef>
              <a:spcAft>
                <a:spcPts val="0"/>
              </a:spcAft>
              <a:buClr>
                <a:srgbClr val="E2741D"/>
              </a:buClr>
              <a:buSzPts val="2000"/>
              <a:buChar char="●"/>
            </a:pPr>
            <a:r>
              <a:rPr lang="en-AU" sz="2000"/>
              <a:t>medical expenses and rehabilitation.</a:t>
            </a:r>
            <a:endParaRPr sz="2000"/>
          </a:p>
          <a:p>
            <a:pPr marL="0" lvl="0" indent="0" algn="l" rtl="0">
              <a:lnSpc>
                <a:spcPct val="115000"/>
              </a:lnSpc>
              <a:spcBef>
                <a:spcPts val="0"/>
              </a:spcBef>
              <a:spcAft>
                <a:spcPts val="0"/>
              </a:spcAft>
              <a:buClr>
                <a:schemeClr val="dk1"/>
              </a:buClr>
              <a:buSzPts val="1100"/>
              <a:buFont typeface="Arial"/>
              <a:buNone/>
            </a:pPr>
            <a:endParaRPr sz="2000"/>
          </a:p>
          <a:p>
            <a:pPr marL="0" lvl="0" indent="0" algn="l" rtl="0">
              <a:lnSpc>
                <a:spcPct val="115000"/>
              </a:lnSpc>
              <a:spcBef>
                <a:spcPts val="0"/>
              </a:spcBef>
              <a:spcAft>
                <a:spcPts val="0"/>
              </a:spcAft>
              <a:buNone/>
            </a:pPr>
            <a:r>
              <a:rPr lang="en-AU" sz="1800"/>
              <a:t>Use the ‘</a:t>
            </a:r>
            <a:r>
              <a:rPr lang="en-AU" sz="1800" u="sng">
                <a:solidFill>
                  <a:schemeClr val="hlink"/>
                </a:solidFill>
                <a:hlinkClick r:id="rId4"/>
              </a:rPr>
              <a:t>Have you been injured at work tool</a:t>
            </a:r>
            <a:r>
              <a:rPr lang="en-AU" sz="1800"/>
              <a:t>’ to understand your entitlements - www.sira.nsw.gov.au</a:t>
            </a:r>
            <a:endParaRPr sz="1800"/>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sz="1800" u="sng">
              <a:hlinkClick r:id="rId4"/>
            </a:endParaRPr>
          </a:p>
          <a:p>
            <a:pPr marL="179999" lvl="0" indent="0" algn="l" rtl="0">
              <a:spcBef>
                <a:spcPts val="400"/>
              </a:spcBef>
              <a:spcAft>
                <a:spcPts val="0"/>
              </a:spcAft>
              <a:buNone/>
            </a:pPr>
            <a:endParaRPr sz="2000">
              <a:solidFill>
                <a:schemeClr val="dk1"/>
              </a:solidFill>
            </a:endParaRPr>
          </a:p>
        </p:txBody>
      </p:sp>
      <p:pic>
        <p:nvPicPr>
          <p:cNvPr id="296" name="Google Shape;296;p35"/>
          <p:cNvPicPr preferRelativeResize="0"/>
          <p:nvPr/>
        </p:nvPicPr>
        <p:blipFill>
          <a:blip r:embed="rId5">
            <a:alphaModFix/>
          </a:blip>
          <a:stretch>
            <a:fillRect/>
          </a:stretch>
        </p:blipFill>
        <p:spPr>
          <a:xfrm flipH="1">
            <a:off x="6052969" y="1345075"/>
            <a:ext cx="646100" cy="646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4"/>
                                        </p:tgtEl>
                                        <p:attrNameLst>
                                          <p:attrName>style.visibility</p:attrName>
                                        </p:attrNameLst>
                                      </p:cBhvr>
                                      <p:to>
                                        <p:strVal val="visible"/>
                                      </p:to>
                                    </p:set>
                                    <p:animEffect transition="in" filter="fade">
                                      <p:cBhvr>
                                        <p:cTn id="11" dur="2500"/>
                                        <p:tgtEl>
                                          <p:spTgt spid="294"/>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293"/>
                                        </p:tgtEl>
                                        <p:attrNameLst>
                                          <p:attrName>style.visibility</p:attrName>
                                        </p:attrNameLst>
                                      </p:cBhvr>
                                      <p:to>
                                        <p:strVal val="visible"/>
                                      </p:to>
                                    </p:set>
                                    <p:animEffect transition="in" filter="fade">
                                      <p:cBhvr>
                                        <p:cTn id="15" dur="1000"/>
                                        <p:tgtEl>
                                          <p:spTgt spid="293"/>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295"/>
                                        </p:tgtEl>
                                        <p:attrNameLst>
                                          <p:attrName>style.visibility</p:attrName>
                                        </p:attrNameLst>
                                      </p:cBhvr>
                                      <p:to>
                                        <p:strVal val="visible"/>
                                      </p:to>
                                    </p:set>
                                    <p:animEffect transition="in" filter="fade">
                                      <p:cBhvr>
                                        <p:cTn id="19" dur="2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7823"/>
        </a:solidFill>
        <a:effectLst/>
      </p:bgPr>
    </p:bg>
    <p:spTree>
      <p:nvGrpSpPr>
        <p:cNvPr id="1" name="Shape 301"/>
        <p:cNvGrpSpPr/>
        <p:nvPr/>
      </p:nvGrpSpPr>
      <p:grpSpPr>
        <a:xfrm>
          <a:off x="0" y="0"/>
          <a:ext cx="0" cy="0"/>
          <a:chOff x="0" y="0"/>
          <a:chExt cx="0" cy="0"/>
        </a:xfrm>
      </p:grpSpPr>
      <p:sp>
        <p:nvSpPr>
          <p:cNvPr id="302" name="Google Shape;302;p36"/>
          <p:cNvSpPr txBox="1"/>
          <p:nvPr/>
        </p:nvSpPr>
        <p:spPr>
          <a:xfrm>
            <a:off x="1730375" y="968550"/>
            <a:ext cx="5730900" cy="5073300"/>
          </a:xfrm>
          <a:prstGeom prst="rect">
            <a:avLst/>
          </a:prstGeom>
          <a:solidFill>
            <a:schemeClr val="lt1"/>
          </a:solidFill>
          <a:ln>
            <a:noFill/>
          </a:ln>
        </p:spPr>
        <p:txBody>
          <a:bodyPr spcFirstLastPara="1" wrap="square" lIns="360000" tIns="720000" rIns="360000" bIns="91425" anchor="t" anchorCtr="0">
            <a:noAutofit/>
          </a:bodyPr>
          <a:lstStyle/>
          <a:p>
            <a:pPr marL="0" lvl="0" indent="0" algn="ctr" rtl="0">
              <a:spcBef>
                <a:spcPts val="0"/>
              </a:spcBef>
              <a:spcAft>
                <a:spcPts val="0"/>
              </a:spcAft>
              <a:buNone/>
            </a:pPr>
            <a:r>
              <a:rPr lang="en-AU" sz="3000" b="1">
                <a:solidFill>
                  <a:schemeClr val="dk1"/>
                </a:solidFill>
              </a:rPr>
              <a:t>QUIZ TIME</a:t>
            </a:r>
            <a:endParaRPr sz="3000" b="1">
              <a:solidFill>
                <a:schemeClr val="dk1"/>
              </a:solidFill>
            </a:endParaRPr>
          </a:p>
          <a:p>
            <a:pPr marL="0" lvl="0" indent="0" algn="l" rtl="0">
              <a:spcBef>
                <a:spcPts val="0"/>
              </a:spcBef>
              <a:spcAft>
                <a:spcPts val="0"/>
              </a:spcAft>
              <a:buNone/>
            </a:pPr>
            <a:endParaRPr sz="2000">
              <a:solidFill>
                <a:schemeClr val="dk1"/>
              </a:solidFill>
            </a:endParaRPr>
          </a:p>
          <a:p>
            <a:pPr marL="360000" lvl="0" indent="-347300" algn="l" rtl="0">
              <a:spcBef>
                <a:spcPts val="0"/>
              </a:spcBef>
              <a:spcAft>
                <a:spcPts val="0"/>
              </a:spcAft>
              <a:buClr>
                <a:schemeClr val="accent1"/>
              </a:buClr>
              <a:buSzPts val="1800"/>
              <a:buAutoNum type="arabicPeriod"/>
            </a:pPr>
            <a:r>
              <a:rPr lang="en-AU" sz="1800">
                <a:solidFill>
                  <a:schemeClr val="dk1"/>
                </a:solidFill>
              </a:rPr>
              <a:t>What types of behaviours in the workplace could be classified as bullying?</a:t>
            </a:r>
            <a:endParaRPr sz="1800">
              <a:solidFill>
                <a:schemeClr val="dk1"/>
              </a:solidFill>
            </a:endParaRPr>
          </a:p>
          <a:p>
            <a:pPr marL="0" lvl="0" indent="0" algn="l" rtl="0">
              <a:spcBef>
                <a:spcPts val="0"/>
              </a:spcBef>
              <a:spcAft>
                <a:spcPts val="0"/>
              </a:spcAft>
              <a:buNone/>
            </a:pPr>
            <a:endParaRPr sz="1800">
              <a:solidFill>
                <a:schemeClr val="dk1"/>
              </a:solidFill>
            </a:endParaRPr>
          </a:p>
          <a:p>
            <a:pPr marL="360000" lvl="0" indent="-347300" algn="l" rtl="0">
              <a:spcBef>
                <a:spcPts val="1000"/>
              </a:spcBef>
              <a:spcAft>
                <a:spcPts val="0"/>
              </a:spcAft>
              <a:buClr>
                <a:schemeClr val="accent1"/>
              </a:buClr>
              <a:buSzPts val="1800"/>
              <a:buAutoNum type="arabicPeriod"/>
            </a:pPr>
            <a:r>
              <a:rPr lang="en-AU" sz="1800">
                <a:solidFill>
                  <a:schemeClr val="dk1"/>
                </a:solidFill>
              </a:rPr>
              <a:t>When you are injured at work, what are the first steps you should take?</a:t>
            </a:r>
            <a:endParaRPr sz="1800">
              <a:solidFill>
                <a:schemeClr val="dk1"/>
              </a:solidFill>
            </a:endParaRPr>
          </a:p>
          <a:p>
            <a:pPr marL="0" lvl="0" indent="0" algn="l" rtl="0">
              <a:spcBef>
                <a:spcPts val="1000"/>
              </a:spcBef>
              <a:spcAft>
                <a:spcPts val="0"/>
              </a:spcAft>
              <a:buNone/>
            </a:pPr>
            <a:endParaRPr sz="1800">
              <a:solidFill>
                <a:schemeClr val="dk1"/>
              </a:solidFill>
            </a:endParaRPr>
          </a:p>
          <a:p>
            <a:pPr marL="360000" lvl="0" indent="-347300" algn="l" rtl="0">
              <a:spcBef>
                <a:spcPts val="1000"/>
              </a:spcBef>
              <a:spcAft>
                <a:spcPts val="0"/>
              </a:spcAft>
              <a:buClr>
                <a:schemeClr val="accent1"/>
              </a:buClr>
              <a:buSzPts val="1800"/>
              <a:buAutoNum type="arabicPeriod"/>
            </a:pPr>
            <a:r>
              <a:rPr lang="en-AU" sz="1800">
                <a:solidFill>
                  <a:schemeClr val="dk1"/>
                </a:solidFill>
              </a:rPr>
              <a:t>If you are hurt or get sick at work, who pays for your medical treatment?</a:t>
            </a:r>
            <a:endParaRPr sz="1800">
              <a:solidFill>
                <a:schemeClr val="dk1"/>
              </a:solidFill>
            </a:endParaRPr>
          </a:p>
          <a:p>
            <a:pPr marL="0" lvl="0" indent="0" algn="l" rtl="0">
              <a:lnSpc>
                <a:spcPct val="80000"/>
              </a:lnSpc>
              <a:spcBef>
                <a:spcPts val="0"/>
              </a:spcBef>
              <a:spcAft>
                <a:spcPts val="0"/>
              </a:spcAft>
              <a:buClr>
                <a:schemeClr val="accent1"/>
              </a:buClr>
              <a:buSzPts val="3500"/>
              <a:buFont typeface="Arial"/>
              <a:buNone/>
            </a:pPr>
            <a:endParaRPr sz="3500">
              <a:solidFill>
                <a:schemeClr val="dk1"/>
              </a:solidFill>
            </a:endParaRPr>
          </a:p>
        </p:txBody>
      </p:sp>
      <p:pic>
        <p:nvPicPr>
          <p:cNvPr id="303" name="Google Shape;303;p36" descr="Piece of duct tape sticking a note to the slide"/>
          <p:cNvPicPr preferRelativeResize="0"/>
          <p:nvPr/>
        </p:nvPicPr>
        <p:blipFill rotWithShape="1">
          <a:blip r:embed="rId3">
            <a:alphaModFix/>
          </a:blip>
          <a:srcRect l="8045"/>
          <a:stretch/>
        </p:blipFill>
        <p:spPr>
          <a:xfrm>
            <a:off x="3127375" y="508525"/>
            <a:ext cx="2809874" cy="995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08"/>
        <p:cNvGrpSpPr/>
        <p:nvPr/>
      </p:nvGrpSpPr>
      <p:grpSpPr>
        <a:xfrm>
          <a:off x="0" y="0"/>
          <a:ext cx="0" cy="0"/>
          <a:chOff x="0" y="0"/>
          <a:chExt cx="0" cy="0"/>
        </a:xfrm>
      </p:grpSpPr>
      <p:sp>
        <p:nvSpPr>
          <p:cNvPr id="309" name="Google Shape;309;p37"/>
          <p:cNvSpPr txBox="1">
            <a:spLocks noGrp="1"/>
          </p:cNvSpPr>
          <p:nvPr>
            <p:ph type="title"/>
          </p:nvPr>
        </p:nvSpPr>
        <p:spPr>
          <a:xfrm>
            <a:off x="457200" y="274638"/>
            <a:ext cx="8229600" cy="114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AU"/>
              <a:t>EVERY INJURY HAS ITS OWN STORY</a:t>
            </a:r>
            <a:endParaRPr/>
          </a:p>
        </p:txBody>
      </p:sp>
      <p:pic>
        <p:nvPicPr>
          <p:cNvPr id="310" name="Google Shape;310;p37" descr="At 18, Tiffany Ward was severely injured at work when both of her arms were caught in a potato processing auger. Hear about her &#10;battle to live with the physical and emotional consequences of her injury." title="Young worker safety - Tiffany's story">
            <a:hlinkClick r:id="rId3"/>
          </p:cNvPr>
          <p:cNvPicPr preferRelativeResize="0"/>
          <p:nvPr/>
        </p:nvPicPr>
        <p:blipFill>
          <a:blip r:embed="rId4">
            <a:alphaModFix/>
          </a:blip>
          <a:stretch>
            <a:fillRect/>
          </a:stretch>
        </p:blipFill>
        <p:spPr>
          <a:xfrm>
            <a:off x="253900" y="1728650"/>
            <a:ext cx="6356650" cy="3984475"/>
          </a:xfrm>
          <a:prstGeom prst="rect">
            <a:avLst/>
          </a:prstGeom>
          <a:noFill/>
          <a:ln>
            <a:noFill/>
          </a:ln>
        </p:spPr>
      </p:pic>
      <p:sp>
        <p:nvSpPr>
          <p:cNvPr id="311" name="Google Shape;311;p37"/>
          <p:cNvSpPr txBox="1"/>
          <p:nvPr/>
        </p:nvSpPr>
        <p:spPr>
          <a:xfrm>
            <a:off x="6769625" y="3952475"/>
            <a:ext cx="2265000" cy="2064300"/>
          </a:xfrm>
          <a:prstGeom prst="rect">
            <a:avLst/>
          </a:prstGeom>
          <a:solidFill>
            <a:schemeClr val="lt1"/>
          </a:solidFill>
          <a:ln>
            <a:noFill/>
          </a:ln>
          <a:effectLst>
            <a:outerShdw blurRad="171450" dist="66675" dir="22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AU" sz="1800" b="1">
                <a:solidFill>
                  <a:srgbClr val="FB8C00"/>
                </a:solidFill>
              </a:rPr>
              <a:t>TIP</a:t>
            </a:r>
            <a:endParaRPr sz="1800" b="1">
              <a:solidFill>
                <a:srgbClr val="FB8C00"/>
              </a:solidFill>
            </a:endParaRPr>
          </a:p>
          <a:p>
            <a:pPr marL="0" lvl="0" indent="0" algn="l" rtl="0">
              <a:spcBef>
                <a:spcPts val="0"/>
              </a:spcBef>
              <a:spcAft>
                <a:spcPts val="0"/>
              </a:spcAft>
              <a:buNone/>
            </a:pPr>
            <a:r>
              <a:rPr lang="en-AU" sz="1800" b="1">
                <a:solidFill>
                  <a:schemeClr val="dk1"/>
                </a:solidFill>
              </a:rPr>
              <a:t>Wait Take Five </a:t>
            </a:r>
            <a:endParaRPr sz="1800" b="1">
              <a:solidFill>
                <a:schemeClr val="dk1"/>
              </a:solidFill>
            </a:endParaRPr>
          </a:p>
          <a:p>
            <a:pPr marL="251999" lvl="0" indent="-160900" algn="l" rtl="0">
              <a:spcBef>
                <a:spcPts val="0"/>
              </a:spcBef>
              <a:spcAft>
                <a:spcPts val="0"/>
              </a:spcAft>
              <a:buClr>
                <a:schemeClr val="dk1"/>
              </a:buClr>
              <a:buSzPts val="1400"/>
              <a:buAutoNum type="arabicPeriod"/>
            </a:pPr>
            <a:r>
              <a:rPr lang="en-AU">
                <a:solidFill>
                  <a:schemeClr val="dk1"/>
                </a:solidFill>
              </a:rPr>
              <a:t>Stop…..</a:t>
            </a:r>
            <a:endParaRPr>
              <a:solidFill>
                <a:schemeClr val="dk1"/>
              </a:solidFill>
            </a:endParaRPr>
          </a:p>
          <a:p>
            <a:pPr marL="251999" lvl="0" indent="-160900" algn="l" rtl="0">
              <a:spcBef>
                <a:spcPts val="0"/>
              </a:spcBef>
              <a:spcAft>
                <a:spcPts val="0"/>
              </a:spcAft>
              <a:buClr>
                <a:schemeClr val="dk1"/>
              </a:buClr>
              <a:buSzPts val="1400"/>
              <a:buAutoNum type="arabicPeriod"/>
            </a:pPr>
            <a:r>
              <a:rPr lang="en-AU">
                <a:solidFill>
                  <a:schemeClr val="dk1"/>
                </a:solidFill>
              </a:rPr>
              <a:t>Is it safe?</a:t>
            </a:r>
            <a:endParaRPr>
              <a:solidFill>
                <a:schemeClr val="dk1"/>
              </a:solidFill>
            </a:endParaRPr>
          </a:p>
          <a:p>
            <a:pPr marL="251999" lvl="0" indent="-160900" algn="l" rtl="0">
              <a:spcBef>
                <a:spcPts val="0"/>
              </a:spcBef>
              <a:spcAft>
                <a:spcPts val="0"/>
              </a:spcAft>
              <a:buClr>
                <a:schemeClr val="dk1"/>
              </a:buClr>
              <a:buSzPts val="1400"/>
              <a:buAutoNum type="arabicPeriod"/>
            </a:pPr>
            <a:r>
              <a:rPr lang="en-AU">
                <a:solidFill>
                  <a:schemeClr val="dk1"/>
                </a:solidFill>
              </a:rPr>
              <a:t>Could it hurt someone?</a:t>
            </a:r>
            <a:endParaRPr>
              <a:solidFill>
                <a:schemeClr val="dk1"/>
              </a:solidFill>
            </a:endParaRPr>
          </a:p>
          <a:p>
            <a:pPr marL="251999" lvl="0" indent="-160900" algn="l" rtl="0">
              <a:spcBef>
                <a:spcPts val="0"/>
              </a:spcBef>
              <a:spcAft>
                <a:spcPts val="0"/>
              </a:spcAft>
              <a:buClr>
                <a:schemeClr val="dk1"/>
              </a:buClr>
              <a:buSzPts val="1400"/>
              <a:buAutoNum type="arabicPeriod"/>
            </a:pPr>
            <a:r>
              <a:rPr lang="en-AU">
                <a:solidFill>
                  <a:schemeClr val="dk1"/>
                </a:solidFill>
              </a:rPr>
              <a:t>Speak up.</a:t>
            </a:r>
            <a:endParaRPr>
              <a:solidFill>
                <a:schemeClr val="dk1"/>
              </a:solidFill>
            </a:endParaRPr>
          </a:p>
          <a:p>
            <a:pPr marL="251999" lvl="0" indent="-160900" algn="l" rtl="0">
              <a:spcBef>
                <a:spcPts val="0"/>
              </a:spcBef>
              <a:spcAft>
                <a:spcPts val="0"/>
              </a:spcAft>
              <a:buClr>
                <a:schemeClr val="dk1"/>
              </a:buClr>
              <a:buSzPts val="1400"/>
              <a:buAutoNum type="arabicPeriod"/>
            </a:pPr>
            <a:r>
              <a:rPr lang="en-AU">
                <a:solidFill>
                  <a:schemeClr val="dk1"/>
                </a:solidFill>
              </a:rPr>
              <a:t>Ask.</a:t>
            </a:r>
            <a:endParaRPr/>
          </a:p>
        </p:txBody>
      </p:sp>
      <p:pic>
        <p:nvPicPr>
          <p:cNvPr id="312" name="Google Shape;312;p37" descr="Piece of duct tape sticking a note to the slide"/>
          <p:cNvPicPr preferRelativeResize="0"/>
          <p:nvPr/>
        </p:nvPicPr>
        <p:blipFill>
          <a:blip r:embed="rId5">
            <a:alphaModFix/>
          </a:blip>
          <a:stretch>
            <a:fillRect/>
          </a:stretch>
        </p:blipFill>
        <p:spPr>
          <a:xfrm rot="523046">
            <a:off x="7617500" y="3588675"/>
            <a:ext cx="1218198" cy="609200"/>
          </a:xfrm>
          <a:prstGeom prst="rect">
            <a:avLst/>
          </a:prstGeom>
          <a:noFill/>
          <a:ln>
            <a:noFill/>
          </a:ln>
        </p:spPr>
      </p:pic>
      <p:pic>
        <p:nvPicPr>
          <p:cNvPr id="313" name="Google Shape;313;p37"/>
          <p:cNvPicPr preferRelativeResize="0"/>
          <p:nvPr/>
        </p:nvPicPr>
        <p:blipFill>
          <a:blip r:embed="rId6">
            <a:alphaModFix/>
          </a:blip>
          <a:stretch>
            <a:fillRect/>
          </a:stretch>
        </p:blipFill>
        <p:spPr>
          <a:xfrm>
            <a:off x="8363775" y="6237050"/>
            <a:ext cx="671100" cy="518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18"/>
        <p:cNvGrpSpPr/>
        <p:nvPr/>
      </p:nvGrpSpPr>
      <p:grpSpPr>
        <a:xfrm>
          <a:off x="0" y="0"/>
          <a:ext cx="0" cy="0"/>
          <a:chOff x="0" y="0"/>
          <a:chExt cx="0" cy="0"/>
        </a:xfrm>
      </p:grpSpPr>
      <p:sp>
        <p:nvSpPr>
          <p:cNvPr id="319" name="Google Shape;319;p38"/>
          <p:cNvSpPr txBox="1">
            <a:spLocks noGrp="1"/>
          </p:cNvSpPr>
          <p:nvPr>
            <p:ph type="title"/>
          </p:nvPr>
        </p:nvSpPr>
        <p:spPr>
          <a:xfrm>
            <a:off x="457200" y="274638"/>
            <a:ext cx="8229600" cy="114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AU"/>
              <a:t>EVERY INJURY HAS ITS OWN STORY</a:t>
            </a:r>
            <a:endParaRPr/>
          </a:p>
        </p:txBody>
      </p:sp>
      <p:pic>
        <p:nvPicPr>
          <p:cNvPr id="320" name="Google Shape;320;p38" descr="Tim was a second year electrical apprentice when he was involved in a fatal incident. What was meant to be a routine electrical task, ultimately cost him his life. As a young worker at only 17 years of age, Tim didn't have the experience and skills to do this job by himself without adequate supervision and guidance." title="Young worker safety - Tim's story">
            <a:hlinkClick r:id="rId3"/>
          </p:cNvPr>
          <p:cNvPicPr preferRelativeResize="0"/>
          <p:nvPr/>
        </p:nvPicPr>
        <p:blipFill>
          <a:blip r:embed="rId4">
            <a:alphaModFix/>
          </a:blip>
          <a:stretch>
            <a:fillRect/>
          </a:stretch>
        </p:blipFill>
        <p:spPr>
          <a:xfrm>
            <a:off x="375050" y="1549525"/>
            <a:ext cx="6531475" cy="4658250"/>
          </a:xfrm>
          <a:prstGeom prst="rect">
            <a:avLst/>
          </a:prstGeom>
          <a:noFill/>
          <a:ln>
            <a:noFill/>
          </a:ln>
        </p:spPr>
      </p:pic>
      <p:sp>
        <p:nvSpPr>
          <p:cNvPr id="321" name="Google Shape;321;p38"/>
          <p:cNvSpPr txBox="1"/>
          <p:nvPr/>
        </p:nvSpPr>
        <p:spPr>
          <a:xfrm>
            <a:off x="7139275" y="4163050"/>
            <a:ext cx="1933200" cy="1754700"/>
          </a:xfrm>
          <a:prstGeom prst="rect">
            <a:avLst/>
          </a:prstGeom>
          <a:solidFill>
            <a:schemeClr val="lt1"/>
          </a:solidFill>
          <a:ln>
            <a:noFill/>
          </a:ln>
          <a:effectLst>
            <a:outerShdw blurRad="171450" dist="66675" dir="22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AU" b="1">
                <a:solidFill>
                  <a:srgbClr val="FB8C00"/>
                </a:solidFill>
              </a:rPr>
              <a:t>TIP</a:t>
            </a:r>
            <a:endParaRPr b="1">
              <a:solidFill>
                <a:srgbClr val="FB8C00"/>
              </a:solidFill>
            </a:endParaRPr>
          </a:p>
          <a:p>
            <a:pPr marL="0" lvl="0" indent="0" algn="l" rtl="0">
              <a:spcBef>
                <a:spcPts val="0"/>
              </a:spcBef>
              <a:spcAft>
                <a:spcPts val="0"/>
              </a:spcAft>
              <a:buNone/>
            </a:pPr>
            <a:r>
              <a:rPr lang="en-AU" sz="1100" b="1">
                <a:solidFill>
                  <a:schemeClr val="dk1"/>
                </a:solidFill>
              </a:rPr>
              <a:t>Wait Take Five</a:t>
            </a:r>
            <a:endParaRPr sz="1100" b="1">
              <a:solidFill>
                <a:schemeClr val="dk1"/>
              </a:solidFill>
            </a:endParaRPr>
          </a:p>
          <a:p>
            <a:pPr marL="251999" lvl="0" indent="-141850" algn="l" rtl="0">
              <a:spcBef>
                <a:spcPts val="0"/>
              </a:spcBef>
              <a:spcAft>
                <a:spcPts val="0"/>
              </a:spcAft>
              <a:buClr>
                <a:schemeClr val="dk1"/>
              </a:buClr>
              <a:buSzPts val="1100"/>
              <a:buAutoNum type="arabicPeriod"/>
            </a:pPr>
            <a:r>
              <a:rPr lang="en-AU" sz="1100">
                <a:solidFill>
                  <a:schemeClr val="dk1"/>
                </a:solidFill>
              </a:rPr>
              <a:t>Stop…..</a:t>
            </a:r>
            <a:endParaRPr sz="1100">
              <a:solidFill>
                <a:schemeClr val="dk1"/>
              </a:solidFill>
            </a:endParaRPr>
          </a:p>
          <a:p>
            <a:pPr marL="251999" lvl="0" indent="-141850" algn="l" rtl="0">
              <a:spcBef>
                <a:spcPts val="0"/>
              </a:spcBef>
              <a:spcAft>
                <a:spcPts val="0"/>
              </a:spcAft>
              <a:buClr>
                <a:schemeClr val="dk1"/>
              </a:buClr>
              <a:buSzPts val="1100"/>
              <a:buAutoNum type="arabicPeriod"/>
            </a:pPr>
            <a:r>
              <a:rPr lang="en-AU" sz="1100">
                <a:solidFill>
                  <a:schemeClr val="dk1"/>
                </a:solidFill>
              </a:rPr>
              <a:t>Is it safe?</a:t>
            </a:r>
            <a:endParaRPr sz="1100">
              <a:solidFill>
                <a:schemeClr val="dk1"/>
              </a:solidFill>
            </a:endParaRPr>
          </a:p>
          <a:p>
            <a:pPr marL="251999" lvl="0" indent="-141850" algn="l" rtl="0">
              <a:spcBef>
                <a:spcPts val="0"/>
              </a:spcBef>
              <a:spcAft>
                <a:spcPts val="0"/>
              </a:spcAft>
              <a:buClr>
                <a:schemeClr val="dk1"/>
              </a:buClr>
              <a:buSzPts val="1100"/>
              <a:buAutoNum type="arabicPeriod"/>
            </a:pPr>
            <a:r>
              <a:rPr lang="en-AU" sz="1100">
                <a:solidFill>
                  <a:schemeClr val="dk1"/>
                </a:solidFill>
              </a:rPr>
              <a:t>Could it hurt someone?</a:t>
            </a:r>
            <a:endParaRPr sz="1100">
              <a:solidFill>
                <a:schemeClr val="dk1"/>
              </a:solidFill>
            </a:endParaRPr>
          </a:p>
          <a:p>
            <a:pPr marL="251999" lvl="0" indent="-141850" algn="l" rtl="0">
              <a:spcBef>
                <a:spcPts val="0"/>
              </a:spcBef>
              <a:spcAft>
                <a:spcPts val="0"/>
              </a:spcAft>
              <a:buClr>
                <a:schemeClr val="dk1"/>
              </a:buClr>
              <a:buSzPts val="1100"/>
              <a:buAutoNum type="arabicPeriod"/>
            </a:pPr>
            <a:r>
              <a:rPr lang="en-AU" sz="1100">
                <a:solidFill>
                  <a:schemeClr val="dk1"/>
                </a:solidFill>
              </a:rPr>
              <a:t>Speak up.</a:t>
            </a:r>
            <a:endParaRPr sz="1100">
              <a:solidFill>
                <a:schemeClr val="dk1"/>
              </a:solidFill>
            </a:endParaRPr>
          </a:p>
          <a:p>
            <a:pPr marL="251999" lvl="0" indent="-141850" algn="l" rtl="0">
              <a:spcBef>
                <a:spcPts val="0"/>
              </a:spcBef>
              <a:spcAft>
                <a:spcPts val="0"/>
              </a:spcAft>
              <a:buClr>
                <a:schemeClr val="dk1"/>
              </a:buClr>
              <a:buSzPts val="1100"/>
              <a:buAutoNum type="arabicPeriod"/>
            </a:pPr>
            <a:r>
              <a:rPr lang="en-AU" sz="1100">
                <a:solidFill>
                  <a:schemeClr val="dk1"/>
                </a:solidFill>
              </a:rPr>
              <a:t>Ask.</a:t>
            </a:r>
            <a:endParaRPr sz="1100"/>
          </a:p>
        </p:txBody>
      </p:sp>
      <p:pic>
        <p:nvPicPr>
          <p:cNvPr id="322" name="Google Shape;322;p38" descr="Piece of duct tape sticking a note to the slide"/>
          <p:cNvPicPr preferRelativeResize="0"/>
          <p:nvPr/>
        </p:nvPicPr>
        <p:blipFill>
          <a:blip r:embed="rId5">
            <a:alphaModFix/>
          </a:blip>
          <a:stretch>
            <a:fillRect/>
          </a:stretch>
        </p:blipFill>
        <p:spPr>
          <a:xfrm rot="403207">
            <a:off x="7493965" y="3863611"/>
            <a:ext cx="1223818" cy="573302"/>
          </a:xfrm>
          <a:prstGeom prst="rect">
            <a:avLst/>
          </a:prstGeom>
          <a:noFill/>
          <a:ln>
            <a:noFill/>
          </a:ln>
        </p:spPr>
      </p:pic>
      <p:pic>
        <p:nvPicPr>
          <p:cNvPr id="323" name="Google Shape;323;p38"/>
          <p:cNvPicPr preferRelativeResize="0"/>
          <p:nvPr/>
        </p:nvPicPr>
        <p:blipFill>
          <a:blip r:embed="rId6">
            <a:alphaModFix/>
          </a:blip>
          <a:stretch>
            <a:fillRect/>
          </a:stretch>
        </p:blipFill>
        <p:spPr>
          <a:xfrm>
            <a:off x="8391941" y="6207775"/>
            <a:ext cx="680534" cy="525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28"/>
        <p:cNvGrpSpPr/>
        <p:nvPr/>
      </p:nvGrpSpPr>
      <p:grpSpPr>
        <a:xfrm>
          <a:off x="0" y="0"/>
          <a:ext cx="0" cy="0"/>
          <a:chOff x="0" y="0"/>
          <a:chExt cx="0" cy="0"/>
        </a:xfrm>
      </p:grpSpPr>
      <p:pic>
        <p:nvPicPr>
          <p:cNvPr id="329" name="Google Shape;329;p39" descr="Joany Badenhorst was just a child when she lost her left leg below the knee following a tractor accident on her family's farm. Hear about the effect her injury had on her life and those around her, inspiring her drive to overcome adversity and achieve excellence as a Paralympian." title="Young worker safety - Joany's story">
            <a:hlinkClick r:id="rId3"/>
          </p:cNvPr>
          <p:cNvPicPr preferRelativeResize="0"/>
          <p:nvPr/>
        </p:nvPicPr>
        <p:blipFill>
          <a:blip r:embed="rId4">
            <a:alphaModFix/>
          </a:blip>
          <a:stretch>
            <a:fillRect/>
          </a:stretch>
        </p:blipFill>
        <p:spPr>
          <a:xfrm>
            <a:off x="401350" y="1270375"/>
            <a:ext cx="6191525" cy="4531600"/>
          </a:xfrm>
          <a:prstGeom prst="rect">
            <a:avLst/>
          </a:prstGeom>
          <a:noFill/>
          <a:ln>
            <a:noFill/>
          </a:ln>
        </p:spPr>
      </p:pic>
      <p:sp>
        <p:nvSpPr>
          <p:cNvPr id="330" name="Google Shape;330;p39"/>
          <p:cNvSpPr txBox="1">
            <a:spLocks noGrp="1"/>
          </p:cNvSpPr>
          <p:nvPr>
            <p:ph type="title"/>
          </p:nvPr>
        </p:nvSpPr>
        <p:spPr>
          <a:xfrm>
            <a:off x="457200" y="274638"/>
            <a:ext cx="8229600" cy="114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AU"/>
              <a:t>EVERY INJURY HAS ITS OWN STORY</a:t>
            </a:r>
            <a:endParaRPr/>
          </a:p>
        </p:txBody>
      </p:sp>
      <p:sp>
        <p:nvSpPr>
          <p:cNvPr id="331" name="Google Shape;331;p39"/>
          <p:cNvSpPr txBox="1"/>
          <p:nvPr/>
        </p:nvSpPr>
        <p:spPr>
          <a:xfrm>
            <a:off x="6734275" y="3976575"/>
            <a:ext cx="2268300" cy="2064300"/>
          </a:xfrm>
          <a:prstGeom prst="rect">
            <a:avLst/>
          </a:prstGeom>
          <a:solidFill>
            <a:schemeClr val="lt1"/>
          </a:solidFill>
          <a:ln>
            <a:noFill/>
          </a:ln>
          <a:effectLst>
            <a:outerShdw blurRad="171450" dist="66675" dir="22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AU" b="1">
                <a:solidFill>
                  <a:srgbClr val="FB8C00"/>
                </a:solidFill>
              </a:rPr>
              <a:t>TIP</a:t>
            </a:r>
            <a:endParaRPr b="1">
              <a:solidFill>
                <a:srgbClr val="FB8C00"/>
              </a:solidFill>
            </a:endParaRPr>
          </a:p>
          <a:p>
            <a:pPr marL="0" lvl="0" indent="0" algn="l" rtl="0">
              <a:spcBef>
                <a:spcPts val="0"/>
              </a:spcBef>
              <a:spcAft>
                <a:spcPts val="0"/>
              </a:spcAft>
              <a:buNone/>
            </a:pPr>
            <a:r>
              <a:rPr lang="en-AU" sz="1800" b="1">
                <a:solidFill>
                  <a:schemeClr val="dk1"/>
                </a:solidFill>
              </a:rPr>
              <a:t>Wait Take Five</a:t>
            </a:r>
            <a:endParaRPr sz="1800" b="1">
              <a:solidFill>
                <a:schemeClr val="dk1"/>
              </a:solidFill>
            </a:endParaRPr>
          </a:p>
          <a:p>
            <a:pPr marL="251999" lvl="0" indent="-160900" algn="l" rtl="0">
              <a:spcBef>
                <a:spcPts val="0"/>
              </a:spcBef>
              <a:spcAft>
                <a:spcPts val="0"/>
              </a:spcAft>
              <a:buClr>
                <a:schemeClr val="dk1"/>
              </a:buClr>
              <a:buSzPts val="1400"/>
              <a:buAutoNum type="arabicPeriod"/>
            </a:pPr>
            <a:r>
              <a:rPr lang="en-AU">
                <a:solidFill>
                  <a:schemeClr val="dk1"/>
                </a:solidFill>
              </a:rPr>
              <a:t>Stop….</a:t>
            </a:r>
            <a:endParaRPr>
              <a:solidFill>
                <a:schemeClr val="dk1"/>
              </a:solidFill>
            </a:endParaRPr>
          </a:p>
          <a:p>
            <a:pPr marL="251999" lvl="0" indent="-160900" algn="l" rtl="0">
              <a:spcBef>
                <a:spcPts val="0"/>
              </a:spcBef>
              <a:spcAft>
                <a:spcPts val="0"/>
              </a:spcAft>
              <a:buClr>
                <a:schemeClr val="dk1"/>
              </a:buClr>
              <a:buSzPts val="1400"/>
              <a:buAutoNum type="arabicPeriod"/>
            </a:pPr>
            <a:r>
              <a:rPr lang="en-AU">
                <a:solidFill>
                  <a:schemeClr val="dk1"/>
                </a:solidFill>
              </a:rPr>
              <a:t>Is it safe?</a:t>
            </a:r>
            <a:endParaRPr>
              <a:solidFill>
                <a:schemeClr val="dk1"/>
              </a:solidFill>
            </a:endParaRPr>
          </a:p>
          <a:p>
            <a:pPr marL="251999" lvl="0" indent="-160900" algn="l" rtl="0">
              <a:spcBef>
                <a:spcPts val="0"/>
              </a:spcBef>
              <a:spcAft>
                <a:spcPts val="0"/>
              </a:spcAft>
              <a:buClr>
                <a:schemeClr val="dk1"/>
              </a:buClr>
              <a:buSzPts val="1400"/>
              <a:buAutoNum type="arabicPeriod"/>
            </a:pPr>
            <a:r>
              <a:rPr lang="en-AU">
                <a:solidFill>
                  <a:schemeClr val="dk1"/>
                </a:solidFill>
              </a:rPr>
              <a:t>Could it hurt someone?</a:t>
            </a:r>
            <a:endParaRPr>
              <a:solidFill>
                <a:schemeClr val="dk1"/>
              </a:solidFill>
            </a:endParaRPr>
          </a:p>
          <a:p>
            <a:pPr marL="251999" lvl="0" indent="-160900" algn="l" rtl="0">
              <a:spcBef>
                <a:spcPts val="0"/>
              </a:spcBef>
              <a:spcAft>
                <a:spcPts val="0"/>
              </a:spcAft>
              <a:buClr>
                <a:schemeClr val="dk1"/>
              </a:buClr>
              <a:buSzPts val="1400"/>
              <a:buAutoNum type="arabicPeriod"/>
            </a:pPr>
            <a:r>
              <a:rPr lang="en-AU">
                <a:solidFill>
                  <a:schemeClr val="dk1"/>
                </a:solidFill>
              </a:rPr>
              <a:t>Speak up.</a:t>
            </a:r>
            <a:endParaRPr>
              <a:solidFill>
                <a:schemeClr val="dk1"/>
              </a:solidFill>
            </a:endParaRPr>
          </a:p>
          <a:p>
            <a:pPr marL="251999" lvl="0" indent="-160900" algn="l" rtl="0">
              <a:spcBef>
                <a:spcPts val="0"/>
              </a:spcBef>
              <a:spcAft>
                <a:spcPts val="0"/>
              </a:spcAft>
              <a:buClr>
                <a:schemeClr val="dk1"/>
              </a:buClr>
              <a:buSzPts val="1400"/>
              <a:buAutoNum type="arabicPeriod"/>
            </a:pPr>
            <a:r>
              <a:rPr lang="en-AU">
                <a:solidFill>
                  <a:schemeClr val="dk1"/>
                </a:solidFill>
              </a:rPr>
              <a:t>Ask.</a:t>
            </a:r>
            <a:endParaRPr/>
          </a:p>
        </p:txBody>
      </p:sp>
      <p:pic>
        <p:nvPicPr>
          <p:cNvPr id="332" name="Google Shape;332;p39" descr="Piece of duct tape sticking a note to the slide"/>
          <p:cNvPicPr preferRelativeResize="0"/>
          <p:nvPr/>
        </p:nvPicPr>
        <p:blipFill>
          <a:blip r:embed="rId5">
            <a:alphaModFix/>
          </a:blip>
          <a:stretch>
            <a:fillRect/>
          </a:stretch>
        </p:blipFill>
        <p:spPr>
          <a:xfrm rot="610001">
            <a:off x="7630233" y="3733264"/>
            <a:ext cx="1328758" cy="609198"/>
          </a:xfrm>
          <a:prstGeom prst="rect">
            <a:avLst/>
          </a:prstGeom>
          <a:noFill/>
          <a:ln>
            <a:noFill/>
          </a:ln>
        </p:spPr>
      </p:pic>
      <p:pic>
        <p:nvPicPr>
          <p:cNvPr id="333" name="Google Shape;333;p39"/>
          <p:cNvPicPr preferRelativeResize="0"/>
          <p:nvPr/>
        </p:nvPicPr>
        <p:blipFill>
          <a:blip r:embed="rId6">
            <a:alphaModFix/>
          </a:blip>
          <a:stretch>
            <a:fillRect/>
          </a:stretch>
        </p:blipFill>
        <p:spPr>
          <a:xfrm>
            <a:off x="8363775" y="6194025"/>
            <a:ext cx="638550" cy="493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8"/>
        <p:cNvGrpSpPr/>
        <p:nvPr/>
      </p:nvGrpSpPr>
      <p:grpSpPr>
        <a:xfrm>
          <a:off x="0" y="0"/>
          <a:ext cx="0" cy="0"/>
          <a:chOff x="0" y="0"/>
          <a:chExt cx="0" cy="0"/>
        </a:xfrm>
      </p:grpSpPr>
      <p:sp>
        <p:nvSpPr>
          <p:cNvPr id="339" name="Google Shape;339;p40"/>
          <p:cNvSpPr txBox="1"/>
          <p:nvPr/>
        </p:nvSpPr>
        <p:spPr>
          <a:xfrm>
            <a:off x="6273975" y="1212300"/>
            <a:ext cx="2622300" cy="2755500"/>
          </a:xfrm>
          <a:prstGeom prst="rect">
            <a:avLst/>
          </a:prstGeom>
          <a:solidFill>
            <a:schemeClr val="lt1"/>
          </a:solidFill>
          <a:ln>
            <a:noFill/>
          </a:ln>
          <a:effectLst>
            <a:outerShdw blurRad="171450" dist="180975" dir="22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txBox="1">
            <a:spLocks noGrp="1"/>
          </p:cNvSpPr>
          <p:nvPr>
            <p:ph type="body" idx="1"/>
          </p:nvPr>
        </p:nvSpPr>
        <p:spPr>
          <a:xfrm>
            <a:off x="483750" y="1567350"/>
            <a:ext cx="8176500" cy="4309500"/>
          </a:xfrm>
          <a:prstGeom prst="rect">
            <a:avLst/>
          </a:prstGeom>
          <a:noFill/>
          <a:ln>
            <a:noFill/>
          </a:ln>
        </p:spPr>
        <p:txBody>
          <a:bodyPr spcFirstLastPara="1" wrap="square" lIns="0" tIns="0" rIns="0" bIns="45700" anchor="t" anchorCtr="0">
            <a:noAutofit/>
          </a:bodyPr>
          <a:lstStyle/>
          <a:p>
            <a:pPr marL="0" lvl="0" indent="0" algn="l" rtl="0">
              <a:spcBef>
                <a:spcPts val="1000"/>
              </a:spcBef>
              <a:spcAft>
                <a:spcPts val="0"/>
              </a:spcAft>
              <a:buNone/>
            </a:pPr>
            <a:r>
              <a:rPr lang="en-AU" sz="2000">
                <a:solidFill>
                  <a:schemeClr val="dk1"/>
                </a:solidFill>
              </a:rPr>
              <a:t>Your employer must provide:</a:t>
            </a:r>
            <a:endParaRPr sz="2000">
              <a:solidFill>
                <a:schemeClr val="dk1"/>
              </a:solidFill>
            </a:endParaRPr>
          </a:p>
          <a:p>
            <a:pPr marL="179999" marR="0" lvl="0" indent="-179999" algn="l" rtl="0">
              <a:spcBef>
                <a:spcPts val="1000"/>
              </a:spcBef>
              <a:spcAft>
                <a:spcPts val="0"/>
              </a:spcAft>
              <a:buClr>
                <a:schemeClr val="dk1"/>
              </a:buClr>
              <a:buSzPts val="2000"/>
              <a:buFont typeface="Arial"/>
              <a:buChar char="•"/>
            </a:pPr>
            <a:r>
              <a:rPr lang="en-AU" sz="2000" i="0" u="none" strike="noStrike" cap="none">
                <a:solidFill>
                  <a:schemeClr val="dk1"/>
                </a:solidFill>
              </a:rPr>
              <a:t>a </a:t>
            </a:r>
            <a:r>
              <a:rPr lang="en-AU" sz="2000">
                <a:solidFill>
                  <a:schemeClr val="dk1"/>
                </a:solidFill>
              </a:rPr>
              <a:t>psychologically and physically</a:t>
            </a:r>
            <a:r>
              <a:rPr lang="en-AU" sz="2000" i="0" u="none" strike="noStrike" cap="none">
                <a:solidFill>
                  <a:schemeClr val="dk1"/>
                </a:solidFill>
              </a:rPr>
              <a:t> safe and healthy </a:t>
            </a:r>
            <a:br>
              <a:rPr lang="en-AU" sz="2000" i="0" u="none" strike="noStrike" cap="none">
                <a:solidFill>
                  <a:schemeClr val="dk1"/>
                </a:solidFill>
              </a:rPr>
            </a:br>
            <a:r>
              <a:rPr lang="en-AU" sz="2000" i="0" u="none" strike="noStrike" cap="none">
                <a:solidFill>
                  <a:schemeClr val="dk1"/>
                </a:solidFill>
              </a:rPr>
              <a:t>workplace</a:t>
            </a:r>
            <a:endParaRPr sz="2000">
              <a:solidFill>
                <a:schemeClr val="dk1"/>
              </a:solidFill>
            </a:endParaRPr>
          </a:p>
          <a:p>
            <a:pPr marL="179999" marR="0" lvl="0" indent="-179999" algn="l" rtl="0">
              <a:spcBef>
                <a:spcPts val="1000"/>
              </a:spcBef>
              <a:spcAft>
                <a:spcPts val="0"/>
              </a:spcAft>
              <a:buClr>
                <a:schemeClr val="dk1"/>
              </a:buClr>
              <a:buSzPts val="2000"/>
              <a:buFont typeface="Arial"/>
              <a:buChar char="•"/>
            </a:pPr>
            <a:r>
              <a:rPr lang="en-AU" sz="2000" i="0" u="none" strike="noStrike" cap="none">
                <a:solidFill>
                  <a:schemeClr val="dk1"/>
                </a:solidFill>
              </a:rPr>
              <a:t>safe equipment, structures and systems of work</a:t>
            </a:r>
            <a:endParaRPr sz="2000">
              <a:solidFill>
                <a:schemeClr val="dk1"/>
              </a:solidFill>
            </a:endParaRPr>
          </a:p>
          <a:p>
            <a:pPr marL="179999" marR="0" lvl="0" indent="-179999" algn="l" rtl="0">
              <a:spcBef>
                <a:spcPts val="1000"/>
              </a:spcBef>
              <a:spcAft>
                <a:spcPts val="0"/>
              </a:spcAft>
              <a:buClr>
                <a:schemeClr val="dk1"/>
              </a:buClr>
              <a:buSzPts val="2000"/>
              <a:buFont typeface="Arial"/>
              <a:buChar char="•"/>
            </a:pPr>
            <a:r>
              <a:rPr lang="en-AU" sz="2000" i="0" u="none" strike="noStrike" cap="none">
                <a:solidFill>
                  <a:schemeClr val="dk1"/>
                </a:solidFill>
              </a:rPr>
              <a:t>adequate workplace amenities and facilities</a:t>
            </a:r>
            <a:endParaRPr sz="2000">
              <a:solidFill>
                <a:schemeClr val="dk1"/>
              </a:solidFill>
            </a:endParaRPr>
          </a:p>
          <a:p>
            <a:pPr marL="179999" marR="0" lvl="0" indent="-179999" algn="l" rtl="0">
              <a:spcBef>
                <a:spcPts val="1000"/>
              </a:spcBef>
              <a:spcAft>
                <a:spcPts val="0"/>
              </a:spcAft>
              <a:buClr>
                <a:schemeClr val="dk1"/>
              </a:buClr>
              <a:buSzPts val="2000"/>
              <a:buFont typeface="Arial"/>
              <a:buChar char="•"/>
            </a:pPr>
            <a:r>
              <a:rPr lang="en-AU" sz="2000" i="0" u="none" strike="noStrike" cap="none">
                <a:solidFill>
                  <a:schemeClr val="dk1"/>
                </a:solidFill>
              </a:rPr>
              <a:t>induction information, training and supervision</a:t>
            </a:r>
            <a:endParaRPr sz="2000">
              <a:solidFill>
                <a:schemeClr val="dk1"/>
              </a:solidFill>
            </a:endParaRPr>
          </a:p>
          <a:p>
            <a:pPr marL="179999" marR="0" lvl="0" indent="-179999" algn="l" rtl="0">
              <a:spcBef>
                <a:spcPts val="1000"/>
              </a:spcBef>
              <a:spcAft>
                <a:spcPts val="0"/>
              </a:spcAft>
              <a:buClr>
                <a:schemeClr val="dk1"/>
              </a:buClr>
              <a:buSzPts val="2000"/>
              <a:buFont typeface="Arial"/>
              <a:buChar char="•"/>
            </a:pPr>
            <a:r>
              <a:rPr lang="en-AU" sz="2000" i="0" u="none" strike="noStrike" cap="none">
                <a:solidFill>
                  <a:schemeClr val="dk1"/>
                </a:solidFill>
              </a:rPr>
              <a:t>the opportunity for you to talk about work health and safety</a:t>
            </a:r>
            <a:endParaRPr sz="2000">
              <a:solidFill>
                <a:schemeClr val="dk1"/>
              </a:solidFill>
            </a:endParaRPr>
          </a:p>
          <a:p>
            <a:pPr marL="179999" lvl="0" indent="-179999" algn="l" rtl="0">
              <a:lnSpc>
                <a:spcPct val="115000"/>
              </a:lnSpc>
              <a:spcBef>
                <a:spcPts val="1000"/>
              </a:spcBef>
              <a:spcAft>
                <a:spcPts val="0"/>
              </a:spcAft>
              <a:buClr>
                <a:schemeClr val="dk1"/>
              </a:buClr>
              <a:buSzPts val="2000"/>
              <a:buFont typeface="Arial"/>
              <a:buChar char="•"/>
            </a:pPr>
            <a:r>
              <a:rPr lang="en-AU" sz="2000">
                <a:solidFill>
                  <a:schemeClr val="dk1"/>
                </a:solidFill>
              </a:rPr>
              <a:t>workers compensation insurance protection</a:t>
            </a:r>
            <a:endParaRPr sz="2000">
              <a:solidFill>
                <a:schemeClr val="dk1"/>
              </a:solidFill>
            </a:endParaRPr>
          </a:p>
          <a:p>
            <a:pPr marL="179999" lvl="0" indent="-179999" algn="l" rtl="0">
              <a:lnSpc>
                <a:spcPct val="115000"/>
              </a:lnSpc>
              <a:spcBef>
                <a:spcPts val="1000"/>
              </a:spcBef>
              <a:spcAft>
                <a:spcPts val="0"/>
              </a:spcAft>
              <a:buClr>
                <a:schemeClr val="dk1"/>
              </a:buClr>
              <a:buSzPts val="2000"/>
              <a:buFont typeface="Arial"/>
              <a:buChar char="•"/>
            </a:pPr>
            <a:r>
              <a:rPr lang="en-AU" sz="2000">
                <a:solidFill>
                  <a:schemeClr val="dk1"/>
                </a:solidFill>
              </a:rPr>
              <a:t>basic information about what to do if you have a work-related injury or illness.</a:t>
            </a:r>
            <a:endParaRPr sz="2000">
              <a:solidFill>
                <a:schemeClr val="dk1"/>
              </a:solidFill>
            </a:endParaRPr>
          </a:p>
        </p:txBody>
      </p:sp>
      <p:sp>
        <p:nvSpPr>
          <p:cNvPr id="341" name="Google Shape;341;p40"/>
          <p:cNvSpPr txBox="1">
            <a:spLocks noGrp="1"/>
          </p:cNvSpPr>
          <p:nvPr>
            <p:ph type="title"/>
          </p:nvPr>
        </p:nvSpPr>
        <p:spPr>
          <a:xfrm>
            <a:off x="483750" y="341775"/>
            <a:ext cx="8176500" cy="5238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AU" sz="3500" i="0" u="none" strike="noStrike" cap="none">
                <a:solidFill>
                  <a:srgbClr val="FFFFFF"/>
                </a:solidFill>
              </a:rPr>
              <a:t>SUMMARY</a:t>
            </a:r>
            <a:endParaRPr>
              <a:solidFill>
                <a:srgbClr val="FFFFFF"/>
              </a:solidFill>
            </a:endParaRPr>
          </a:p>
        </p:txBody>
      </p:sp>
      <p:pic>
        <p:nvPicPr>
          <p:cNvPr id="342" name="Google Shape;342;p40"/>
          <p:cNvPicPr preferRelativeResize="0"/>
          <p:nvPr/>
        </p:nvPicPr>
        <p:blipFill>
          <a:blip r:embed="rId3">
            <a:alphaModFix/>
          </a:blip>
          <a:stretch>
            <a:fillRect/>
          </a:stretch>
        </p:blipFill>
        <p:spPr>
          <a:xfrm>
            <a:off x="8296275" y="6142758"/>
            <a:ext cx="600075" cy="523875"/>
          </a:xfrm>
          <a:prstGeom prst="rect">
            <a:avLst/>
          </a:prstGeom>
          <a:noFill/>
          <a:ln>
            <a:noFill/>
          </a:ln>
        </p:spPr>
      </p:pic>
      <p:sp>
        <p:nvSpPr>
          <p:cNvPr id="343" name="Google Shape;343;p40"/>
          <p:cNvSpPr txBox="1"/>
          <p:nvPr/>
        </p:nvSpPr>
        <p:spPr>
          <a:xfrm>
            <a:off x="6273900" y="1533900"/>
            <a:ext cx="2622300" cy="2250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2400" b="1">
                <a:solidFill>
                  <a:schemeClr val="dk1"/>
                </a:solidFill>
              </a:rPr>
              <a:t>Wait Take Five</a:t>
            </a:r>
            <a:endParaRPr sz="2400" b="1">
              <a:solidFill>
                <a:schemeClr val="dk1"/>
              </a:solidFill>
            </a:endParaRPr>
          </a:p>
          <a:p>
            <a:pPr marL="0" lvl="0" indent="0" algn="l" rtl="0">
              <a:spcBef>
                <a:spcPts val="0"/>
              </a:spcBef>
              <a:spcAft>
                <a:spcPts val="0"/>
              </a:spcAft>
              <a:buNone/>
            </a:pPr>
            <a:endParaRPr sz="1100" b="1">
              <a:solidFill>
                <a:schemeClr val="dk1"/>
              </a:solidFill>
            </a:endParaRPr>
          </a:p>
          <a:p>
            <a:pPr marL="251999" lvl="0" indent="-173600" algn="l" rtl="0">
              <a:spcBef>
                <a:spcPts val="0"/>
              </a:spcBef>
              <a:spcAft>
                <a:spcPts val="0"/>
              </a:spcAft>
              <a:buClr>
                <a:schemeClr val="dk1"/>
              </a:buClr>
              <a:buSzPts val="1600"/>
              <a:buAutoNum type="arabicPeriod"/>
            </a:pPr>
            <a:r>
              <a:rPr lang="en-AU" sz="1600">
                <a:solidFill>
                  <a:schemeClr val="dk1"/>
                </a:solidFill>
              </a:rPr>
              <a:t>Stop….</a:t>
            </a:r>
            <a:endParaRPr sz="1600">
              <a:solidFill>
                <a:schemeClr val="dk1"/>
              </a:solidFill>
            </a:endParaRPr>
          </a:p>
          <a:p>
            <a:pPr marL="251999" lvl="0" indent="-173600" algn="l" rtl="0">
              <a:spcBef>
                <a:spcPts val="0"/>
              </a:spcBef>
              <a:spcAft>
                <a:spcPts val="0"/>
              </a:spcAft>
              <a:buClr>
                <a:schemeClr val="dk1"/>
              </a:buClr>
              <a:buSzPts val="1600"/>
              <a:buAutoNum type="arabicPeriod"/>
            </a:pPr>
            <a:r>
              <a:rPr lang="en-AU" sz="1600">
                <a:solidFill>
                  <a:schemeClr val="dk1"/>
                </a:solidFill>
              </a:rPr>
              <a:t>Is it safe?</a:t>
            </a:r>
            <a:endParaRPr sz="1600">
              <a:solidFill>
                <a:schemeClr val="dk1"/>
              </a:solidFill>
            </a:endParaRPr>
          </a:p>
          <a:p>
            <a:pPr marL="251999" lvl="0" indent="-173600" algn="l" rtl="0">
              <a:spcBef>
                <a:spcPts val="0"/>
              </a:spcBef>
              <a:spcAft>
                <a:spcPts val="0"/>
              </a:spcAft>
              <a:buClr>
                <a:schemeClr val="dk1"/>
              </a:buClr>
              <a:buSzPts val="1600"/>
              <a:buAutoNum type="arabicPeriod"/>
            </a:pPr>
            <a:r>
              <a:rPr lang="en-AU" sz="1600">
                <a:solidFill>
                  <a:schemeClr val="dk1"/>
                </a:solidFill>
              </a:rPr>
              <a:t>Could it hurt someone?</a:t>
            </a:r>
            <a:endParaRPr sz="1600">
              <a:solidFill>
                <a:schemeClr val="dk1"/>
              </a:solidFill>
            </a:endParaRPr>
          </a:p>
          <a:p>
            <a:pPr marL="251999" lvl="0" indent="-173600" algn="l" rtl="0">
              <a:spcBef>
                <a:spcPts val="0"/>
              </a:spcBef>
              <a:spcAft>
                <a:spcPts val="0"/>
              </a:spcAft>
              <a:buClr>
                <a:schemeClr val="dk1"/>
              </a:buClr>
              <a:buSzPts val="1600"/>
              <a:buAutoNum type="arabicPeriod"/>
            </a:pPr>
            <a:r>
              <a:rPr lang="en-AU" sz="1600">
                <a:solidFill>
                  <a:schemeClr val="dk1"/>
                </a:solidFill>
              </a:rPr>
              <a:t>Speak up.</a:t>
            </a:r>
            <a:endParaRPr sz="1600">
              <a:solidFill>
                <a:schemeClr val="dk1"/>
              </a:solidFill>
            </a:endParaRPr>
          </a:p>
          <a:p>
            <a:pPr marL="251999" lvl="0" indent="-173600" algn="l" rtl="0">
              <a:spcBef>
                <a:spcPts val="0"/>
              </a:spcBef>
              <a:spcAft>
                <a:spcPts val="0"/>
              </a:spcAft>
              <a:buClr>
                <a:schemeClr val="dk1"/>
              </a:buClr>
              <a:buSzPts val="1600"/>
              <a:buAutoNum type="arabicPeriod"/>
            </a:pPr>
            <a:r>
              <a:rPr lang="en-AU" sz="1600">
                <a:solidFill>
                  <a:schemeClr val="dk1"/>
                </a:solidFill>
              </a:rPr>
              <a:t>Ask.</a:t>
            </a:r>
            <a:endParaRPr sz="1600"/>
          </a:p>
        </p:txBody>
      </p:sp>
      <p:pic>
        <p:nvPicPr>
          <p:cNvPr id="344" name="Google Shape;344;p40" descr="Piece of duct tape sticking a note to the slide"/>
          <p:cNvPicPr preferRelativeResize="0"/>
          <p:nvPr/>
        </p:nvPicPr>
        <p:blipFill>
          <a:blip r:embed="rId4">
            <a:alphaModFix/>
          </a:blip>
          <a:stretch>
            <a:fillRect/>
          </a:stretch>
        </p:blipFill>
        <p:spPr>
          <a:xfrm rot="610021">
            <a:off x="7198920" y="949111"/>
            <a:ext cx="1648609" cy="6998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000"/>
                                        <p:tgtEl>
                                          <p:spTgt spid="34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40"/>
                                        </p:tgtEl>
                                        <p:attrNameLst>
                                          <p:attrName>style.visibility</p:attrName>
                                        </p:attrNameLst>
                                      </p:cBhvr>
                                      <p:to>
                                        <p:strVal val="visible"/>
                                      </p:to>
                                    </p:set>
                                    <p:animEffect transition="in" filter="fade">
                                      <p:cBhvr>
                                        <p:cTn id="11" dur="2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AU" sz="3500" b="0" i="0" u="none" strike="noStrike" cap="none">
                <a:latin typeface="Arial"/>
                <a:ea typeface="Arial"/>
                <a:cs typeface="Arial"/>
                <a:sym typeface="Arial"/>
              </a:rPr>
              <a:t>WHO’S RESPONSI</a:t>
            </a:r>
            <a:r>
              <a:rPr lang="en-AU"/>
              <a:t>BLE ?</a:t>
            </a:r>
            <a:r>
              <a:rPr lang="en-AU">
                <a:solidFill>
                  <a:schemeClr val="lt1"/>
                </a:solidFill>
              </a:rPr>
              <a:t> </a:t>
            </a:r>
            <a:endParaRPr>
              <a:solidFill>
                <a:schemeClr val="lt1"/>
              </a:solidFill>
            </a:endParaRPr>
          </a:p>
        </p:txBody>
      </p:sp>
      <p:pic>
        <p:nvPicPr>
          <p:cNvPr id="168" name="Google Shape;168;p23" descr="Piece of duct tape sticking a note to the slide"/>
          <p:cNvPicPr preferRelativeResize="0"/>
          <p:nvPr/>
        </p:nvPicPr>
        <p:blipFill rotWithShape="1">
          <a:blip r:embed="rId3">
            <a:alphaModFix/>
          </a:blip>
          <a:srcRect l="161819" t="130270" r="-161819" b="-130270"/>
          <a:stretch/>
        </p:blipFill>
        <p:spPr>
          <a:xfrm>
            <a:off x="6538200" y="1265375"/>
            <a:ext cx="2114594" cy="747825"/>
          </a:xfrm>
          <a:prstGeom prst="rect">
            <a:avLst/>
          </a:prstGeom>
          <a:noFill/>
          <a:ln>
            <a:noFill/>
          </a:ln>
        </p:spPr>
      </p:pic>
      <p:sp>
        <p:nvSpPr>
          <p:cNvPr id="169" name="Google Shape;169;p23"/>
          <p:cNvSpPr txBox="1"/>
          <p:nvPr/>
        </p:nvSpPr>
        <p:spPr>
          <a:xfrm>
            <a:off x="2052075" y="3944675"/>
            <a:ext cx="4008600" cy="2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lt2"/>
              </a:solidFill>
            </a:endParaRPr>
          </a:p>
        </p:txBody>
      </p:sp>
      <p:sp>
        <p:nvSpPr>
          <p:cNvPr id="170" name="Google Shape;170;p23"/>
          <p:cNvSpPr txBox="1"/>
          <p:nvPr/>
        </p:nvSpPr>
        <p:spPr>
          <a:xfrm>
            <a:off x="1290875" y="6026975"/>
            <a:ext cx="6562500" cy="52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AU" sz="1200" b="1">
                <a:solidFill>
                  <a:schemeClr val="accent1"/>
                </a:solidFill>
              </a:rPr>
              <a:t>WARNING: </a:t>
            </a:r>
            <a:r>
              <a:rPr lang="en-AU" sz="1200">
                <a:solidFill>
                  <a:schemeClr val="accent1"/>
                </a:solidFill>
              </a:rPr>
              <a:t>This video contains footage that some viewers may find distressing</a:t>
            </a:r>
            <a:endParaRPr sz="1200">
              <a:solidFill>
                <a:schemeClr val="accent1"/>
              </a:solidFill>
            </a:endParaRPr>
          </a:p>
          <a:p>
            <a:pPr marL="0" lvl="0" indent="0" algn="ctr" rtl="0">
              <a:spcBef>
                <a:spcPts val="0"/>
              </a:spcBef>
              <a:spcAft>
                <a:spcPts val="0"/>
              </a:spcAft>
              <a:buNone/>
            </a:pPr>
            <a:r>
              <a:rPr lang="en-AU" sz="1000">
                <a:solidFill>
                  <a:schemeClr val="accent1"/>
                </a:solidFill>
              </a:rPr>
              <a:t>Source: WorkSafe Victoria</a:t>
            </a:r>
            <a:endParaRPr sz="1000">
              <a:solidFill>
                <a:schemeClr val="accent1"/>
              </a:solidFill>
            </a:endParaRPr>
          </a:p>
        </p:txBody>
      </p:sp>
      <p:pic>
        <p:nvPicPr>
          <p:cNvPr id="171" name="Google Shape;171;p23" descr="Young Workers are the most vulnerable workers in Victoria. They need to speak up more if they don't understand safety procedures. Supervisors need to make sure they are working safely. This story takes place in a retail bakery, and is a graphic example of the risks involved with young people not speaking up. It doesn't hurt to speak up. &#10; &#10;Don't turn your back on safety. &#10; &#10;Find out more at www.worksafe.vic.gov.au/backonsafety &#10; &#10;Copyright in the material on this website is owned by the WorkSafe Victoria and may only be used for non-commercial personal or educational purposes. You may not modify, transmit or revise the contents of this website without the prior written permission of WorkSafe. &#10; &#10;Comments may not be published if they do not add to the discussion, are offensive, repetitious, illegal or meaningless, contain clear errors of fact or are in poor taste." title="Young Worker -- Bakery TV Commercial">
            <a:hlinkClick r:id="rId4"/>
          </p:cNvPr>
          <p:cNvPicPr preferRelativeResize="0"/>
          <p:nvPr/>
        </p:nvPicPr>
        <p:blipFill>
          <a:blip r:embed="rId5">
            <a:alphaModFix/>
          </a:blip>
          <a:stretch>
            <a:fillRect/>
          </a:stretch>
        </p:blipFill>
        <p:spPr>
          <a:xfrm>
            <a:off x="1290763" y="1036776"/>
            <a:ext cx="6562482" cy="4921875"/>
          </a:xfrm>
          <a:prstGeom prst="rect">
            <a:avLst/>
          </a:prstGeom>
          <a:noFill/>
          <a:ln>
            <a:noFill/>
          </a:ln>
        </p:spPr>
      </p:pic>
      <p:pic>
        <p:nvPicPr>
          <p:cNvPr id="172" name="Google Shape;172;p23"/>
          <p:cNvPicPr preferRelativeResize="0"/>
          <p:nvPr/>
        </p:nvPicPr>
        <p:blipFill>
          <a:blip r:embed="rId6">
            <a:alphaModFix/>
          </a:blip>
          <a:stretch>
            <a:fillRect/>
          </a:stretch>
        </p:blipFill>
        <p:spPr>
          <a:xfrm>
            <a:off x="8460165" y="6106100"/>
            <a:ext cx="683835" cy="528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2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7823"/>
        </a:solidFill>
        <a:effectLst/>
      </p:bgPr>
    </p:bg>
    <p:spTree>
      <p:nvGrpSpPr>
        <p:cNvPr id="1" name="Shape 349"/>
        <p:cNvGrpSpPr/>
        <p:nvPr/>
      </p:nvGrpSpPr>
      <p:grpSpPr>
        <a:xfrm>
          <a:off x="0" y="0"/>
          <a:ext cx="0" cy="0"/>
          <a:chOff x="0" y="0"/>
          <a:chExt cx="0" cy="0"/>
        </a:xfrm>
      </p:grpSpPr>
      <p:sp>
        <p:nvSpPr>
          <p:cNvPr id="350" name="Google Shape;350;p41"/>
          <p:cNvSpPr txBox="1"/>
          <p:nvPr/>
        </p:nvSpPr>
        <p:spPr>
          <a:xfrm>
            <a:off x="8400300" y="6275975"/>
            <a:ext cx="523800" cy="523800"/>
          </a:xfrm>
          <a:prstGeom prst="rect">
            <a:avLst/>
          </a:prstGeom>
          <a:solidFill>
            <a:srgbClr val="E47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a:t> </a:t>
            </a:r>
            <a:endParaRPr/>
          </a:p>
        </p:txBody>
      </p:sp>
      <p:sp>
        <p:nvSpPr>
          <p:cNvPr id="351" name="Google Shape;351;p41"/>
          <p:cNvSpPr txBox="1"/>
          <p:nvPr/>
        </p:nvSpPr>
        <p:spPr>
          <a:xfrm>
            <a:off x="2064450" y="1154250"/>
            <a:ext cx="5015100" cy="4549500"/>
          </a:xfrm>
          <a:prstGeom prst="rect">
            <a:avLst/>
          </a:prstGeom>
          <a:solidFill>
            <a:schemeClr val="lt1"/>
          </a:solidFill>
          <a:ln>
            <a:noFill/>
          </a:ln>
          <a:effectLst>
            <a:outerShdw blurRad="157163" dist="180975" dir="2340000" algn="bl" rotWithShape="0">
              <a:srgbClr val="000000">
                <a:alpha val="50000"/>
              </a:srgbClr>
            </a:outerShdw>
          </a:effectLst>
        </p:spPr>
        <p:txBody>
          <a:bodyPr spcFirstLastPara="1" wrap="square" lIns="91425" tIns="720000" rIns="91425" bIns="91425" anchor="t" anchorCtr="0">
            <a:noAutofit/>
          </a:bodyPr>
          <a:lstStyle/>
          <a:p>
            <a:pPr marL="0" lvl="0" indent="0" algn="ctr" rtl="0">
              <a:spcBef>
                <a:spcPts val="0"/>
              </a:spcBef>
              <a:spcAft>
                <a:spcPts val="0"/>
              </a:spcAft>
              <a:buClr>
                <a:schemeClr val="dk1"/>
              </a:buClr>
              <a:buSzPts val="1100"/>
              <a:buFont typeface="Arial"/>
              <a:buNone/>
            </a:pPr>
            <a:r>
              <a:rPr lang="en-AU" sz="3000" b="1">
                <a:solidFill>
                  <a:schemeClr val="dk1"/>
                </a:solidFill>
              </a:rPr>
              <a:t>Contact SafeWork NSW</a:t>
            </a:r>
            <a:br>
              <a:rPr lang="en-AU" sz="3000">
                <a:solidFill>
                  <a:schemeClr val="dk1"/>
                </a:solidFill>
              </a:rPr>
            </a:br>
            <a:br>
              <a:rPr lang="en-AU" sz="3000">
                <a:solidFill>
                  <a:schemeClr val="dk1"/>
                </a:solidFill>
              </a:rPr>
            </a:br>
            <a:r>
              <a:rPr lang="en-AU" sz="2400">
                <a:solidFill>
                  <a:schemeClr val="dk1"/>
                </a:solidFill>
              </a:rPr>
              <a:t>safework.nsw.gov.au</a:t>
            </a:r>
            <a:br>
              <a:rPr lang="en-AU" sz="2400">
                <a:solidFill>
                  <a:schemeClr val="dk1"/>
                </a:solidFill>
              </a:rPr>
            </a:br>
            <a:br>
              <a:rPr lang="en-AU" sz="2400">
                <a:solidFill>
                  <a:schemeClr val="dk1"/>
                </a:solidFill>
              </a:rPr>
            </a:br>
            <a:r>
              <a:rPr lang="en-AU" sz="2400">
                <a:solidFill>
                  <a:schemeClr val="dk1"/>
                </a:solidFill>
              </a:rPr>
              <a:t>13 10 50</a:t>
            </a:r>
            <a:br>
              <a:rPr lang="en-AU" sz="2400">
                <a:solidFill>
                  <a:schemeClr val="dk1"/>
                </a:solidFill>
              </a:rPr>
            </a:br>
            <a:br>
              <a:rPr lang="en-AU" sz="2400">
                <a:solidFill>
                  <a:schemeClr val="dk1"/>
                </a:solidFill>
              </a:rPr>
            </a:br>
            <a:r>
              <a:rPr lang="en-AU" sz="2000" u="sng">
                <a:solidFill>
                  <a:schemeClr val="dk1"/>
                </a:solidFill>
              </a:rPr>
              <a:t>contact@safework.nsw.gov.au</a:t>
            </a:r>
            <a:r>
              <a:rPr lang="en-AU" sz="2000">
                <a:solidFill>
                  <a:schemeClr val="dk1"/>
                </a:solidFill>
              </a:rPr>
              <a:t>  </a:t>
            </a:r>
            <a:endParaRPr sz="2000">
              <a:solidFill>
                <a:schemeClr val="dk1"/>
              </a:solidFill>
            </a:endParaRPr>
          </a:p>
          <a:p>
            <a:pPr marL="0" lvl="0" indent="0" algn="ctr" rtl="0">
              <a:spcBef>
                <a:spcPts val="0"/>
              </a:spcBef>
              <a:spcAft>
                <a:spcPts val="0"/>
              </a:spcAft>
              <a:buNone/>
            </a:pPr>
            <a:endParaRPr/>
          </a:p>
        </p:txBody>
      </p:sp>
      <p:pic>
        <p:nvPicPr>
          <p:cNvPr id="352" name="Google Shape;352;p41"/>
          <p:cNvPicPr preferRelativeResize="0"/>
          <p:nvPr/>
        </p:nvPicPr>
        <p:blipFill rotWithShape="1">
          <a:blip r:embed="rId3">
            <a:alphaModFix/>
          </a:blip>
          <a:srcRect r="72575"/>
          <a:stretch/>
        </p:blipFill>
        <p:spPr>
          <a:xfrm>
            <a:off x="4255924" y="4779375"/>
            <a:ext cx="632150" cy="628650"/>
          </a:xfrm>
          <a:prstGeom prst="rect">
            <a:avLst/>
          </a:prstGeom>
          <a:noFill/>
          <a:ln>
            <a:noFill/>
          </a:ln>
        </p:spPr>
      </p:pic>
      <p:pic>
        <p:nvPicPr>
          <p:cNvPr id="353" name="Google Shape;353;p41" descr="Piece of duct tape sticking a note to the slide"/>
          <p:cNvPicPr preferRelativeResize="0"/>
          <p:nvPr/>
        </p:nvPicPr>
        <p:blipFill rotWithShape="1">
          <a:blip r:embed="rId4">
            <a:alphaModFix/>
          </a:blip>
          <a:srcRect l="8214"/>
          <a:stretch/>
        </p:blipFill>
        <p:spPr>
          <a:xfrm rot="248386">
            <a:off x="3316050" y="609700"/>
            <a:ext cx="2570526" cy="1089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47823"/>
        </a:solidFill>
        <a:effectLst/>
      </p:bgPr>
    </p:bg>
    <p:spTree>
      <p:nvGrpSpPr>
        <p:cNvPr id="1" name="Shape 197"/>
        <p:cNvGrpSpPr/>
        <p:nvPr/>
      </p:nvGrpSpPr>
      <p:grpSpPr>
        <a:xfrm>
          <a:off x="0" y="0"/>
          <a:ext cx="0" cy="0"/>
          <a:chOff x="0" y="0"/>
          <a:chExt cx="0" cy="0"/>
        </a:xfrm>
      </p:grpSpPr>
      <p:sp>
        <p:nvSpPr>
          <p:cNvPr id="198" name="Google Shape;198;p34"/>
          <p:cNvSpPr txBox="1">
            <a:spLocks noGrp="1"/>
          </p:cNvSpPr>
          <p:nvPr>
            <p:ph type="body" idx="1"/>
          </p:nvPr>
        </p:nvSpPr>
        <p:spPr>
          <a:xfrm>
            <a:off x="1905600" y="956000"/>
            <a:ext cx="5332800" cy="4725600"/>
          </a:xfrm>
          <a:prstGeom prst="rect">
            <a:avLst/>
          </a:prstGeom>
          <a:solidFill>
            <a:schemeClr val="lt1"/>
          </a:solidFill>
          <a:ln>
            <a:noFill/>
          </a:ln>
          <a:effectLst>
            <a:outerShdw blurRad="157163" dist="171450" dir="2220000" algn="bl" rotWithShape="0">
              <a:srgbClr val="000000">
                <a:alpha val="50000"/>
              </a:srgbClr>
            </a:outerShdw>
          </a:effectLst>
        </p:spPr>
        <p:txBody>
          <a:bodyPr spcFirstLastPara="1" wrap="square" lIns="274300" tIns="457200" rIns="274300" bIns="0" anchor="t" anchorCtr="0">
            <a:noAutofit/>
          </a:bodyPr>
          <a:lstStyle/>
          <a:p>
            <a:pPr marL="0" marR="0" lvl="0" indent="0" algn="ctr" rtl="0">
              <a:spcBef>
                <a:spcPts val="0"/>
              </a:spcBef>
              <a:spcAft>
                <a:spcPts val="0"/>
              </a:spcAft>
              <a:buNone/>
            </a:pPr>
            <a:r>
              <a:rPr lang="en-AU" sz="2400" dirty="0">
                <a:solidFill>
                  <a:srgbClr val="E47823"/>
                </a:solidFill>
              </a:rPr>
              <a:t>Additional </a:t>
            </a:r>
            <a:r>
              <a:rPr lang="en" sz="2400" dirty="0">
                <a:solidFill>
                  <a:srgbClr val="E47823"/>
                </a:solidFill>
              </a:rPr>
              <a:t>s</a:t>
            </a:r>
            <a:r>
              <a:rPr lang="en" sz="2400" i="0" strike="noStrike" cap="none" dirty="0">
                <a:solidFill>
                  <a:srgbClr val="E47823"/>
                </a:solidFill>
              </a:rPr>
              <a:t>lides</a:t>
            </a:r>
            <a:endParaRPr sz="2000" b="0" i="0" u="none" strike="noStrike" cap="none" dirty="0">
              <a:solidFill>
                <a:schemeClr val="dk1"/>
              </a:solidFill>
              <a:latin typeface="Arial"/>
              <a:ea typeface="Arial"/>
              <a:cs typeface="Arial"/>
              <a:sym typeface="Arial"/>
            </a:endParaRPr>
          </a:p>
          <a:p>
            <a:pPr marL="0" marR="0" lvl="0" indent="0" algn="l" rtl="0">
              <a:spcBef>
                <a:spcPts val="400"/>
              </a:spcBef>
              <a:spcAft>
                <a:spcPts val="0"/>
              </a:spcAft>
              <a:buClr>
                <a:schemeClr val="accent1"/>
              </a:buClr>
              <a:buSzPts val="2000"/>
              <a:buFont typeface="Arial"/>
              <a:buNone/>
            </a:pPr>
            <a:endParaRPr lang="en" sz="1800" dirty="0"/>
          </a:p>
          <a:p>
            <a:pPr marL="0" marR="0" lvl="0" indent="0" algn="l" rtl="0">
              <a:spcBef>
                <a:spcPts val="400"/>
              </a:spcBef>
              <a:spcAft>
                <a:spcPts val="0"/>
              </a:spcAft>
              <a:buClr>
                <a:schemeClr val="accent1"/>
              </a:buClr>
              <a:buSzPts val="2000"/>
              <a:buFont typeface="Arial"/>
              <a:buNone/>
            </a:pPr>
            <a:r>
              <a:rPr lang="en-AU" sz="1800" dirty="0"/>
              <a:t>The following slides have been included as additional resource material which can be included in the main presentation if time permits or in a separate session. </a:t>
            </a:r>
          </a:p>
          <a:p>
            <a:pPr marL="0" marR="0" lvl="0" indent="0" algn="l" rtl="0">
              <a:spcBef>
                <a:spcPts val="400"/>
              </a:spcBef>
              <a:spcAft>
                <a:spcPts val="0"/>
              </a:spcAft>
              <a:buClr>
                <a:schemeClr val="accent1"/>
              </a:buClr>
              <a:buSzPts val="2000"/>
              <a:buFont typeface="Arial"/>
              <a:buNone/>
            </a:pPr>
            <a:endParaRPr lang="en-AU" sz="1800" dirty="0"/>
          </a:p>
          <a:p>
            <a:pPr marL="0" lvl="0" indent="0">
              <a:buNone/>
            </a:pPr>
            <a:r>
              <a:rPr lang="en-AU" sz="1800" dirty="0"/>
              <a:t>While we were consulting young workers and others during the development of the </a:t>
            </a:r>
            <a:r>
              <a:rPr lang="en-AU" sz="1800" dirty="0" err="1"/>
              <a:t>eToolkit</a:t>
            </a:r>
            <a:r>
              <a:rPr lang="en-AU" sz="1800" dirty="0"/>
              <a:t>, the following topics were consistently raised. </a:t>
            </a:r>
            <a:endParaRPr sz="1800" dirty="0"/>
          </a:p>
          <a:p>
            <a:pPr marL="180000" marR="0" lvl="0" indent="-53000" algn="l" rtl="0">
              <a:spcBef>
                <a:spcPts val="400"/>
              </a:spcBef>
              <a:spcAft>
                <a:spcPts val="0"/>
              </a:spcAft>
              <a:buClr>
                <a:schemeClr val="accent1"/>
              </a:buClr>
              <a:buSzPts val="2000"/>
              <a:buFont typeface="Arial"/>
              <a:buNone/>
            </a:pPr>
            <a:endParaRPr sz="2000" b="0" i="0" u="none" strike="noStrike" cap="none" dirty="0">
              <a:solidFill>
                <a:schemeClr val="dk1"/>
              </a:solidFill>
              <a:latin typeface="Arial"/>
              <a:ea typeface="Arial"/>
              <a:cs typeface="Arial"/>
              <a:sym typeface="Arial"/>
            </a:endParaRPr>
          </a:p>
        </p:txBody>
      </p:sp>
      <p:pic>
        <p:nvPicPr>
          <p:cNvPr id="199" name="Google Shape;199;p34" descr="Piece of duct tape sticking a note to the slide"/>
          <p:cNvPicPr preferRelativeResize="0"/>
          <p:nvPr/>
        </p:nvPicPr>
        <p:blipFill rotWithShape="1">
          <a:blip r:embed="rId3">
            <a:alphaModFix/>
          </a:blip>
          <a:srcRect l="8408"/>
          <a:stretch/>
        </p:blipFill>
        <p:spPr>
          <a:xfrm>
            <a:off x="3659375" y="554233"/>
            <a:ext cx="1710276" cy="882400"/>
          </a:xfrm>
          <a:prstGeom prst="rect">
            <a:avLst/>
          </a:prstGeom>
          <a:noFill/>
          <a:ln>
            <a:noFill/>
          </a:ln>
        </p:spPr>
      </p:pic>
    </p:spTree>
    <p:extLst>
      <p:ext uri="{BB962C8B-B14F-4D97-AF65-F5344CB8AC3E}">
        <p14:creationId xmlns:p14="http://schemas.microsoft.com/office/powerpoint/2010/main" val="1090274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47823"/>
        </a:solidFill>
        <a:effectLst/>
      </p:bgPr>
    </p:bg>
    <p:spTree>
      <p:nvGrpSpPr>
        <p:cNvPr id="1" name="Shape 197"/>
        <p:cNvGrpSpPr/>
        <p:nvPr/>
      </p:nvGrpSpPr>
      <p:grpSpPr>
        <a:xfrm>
          <a:off x="0" y="0"/>
          <a:ext cx="0" cy="0"/>
          <a:chOff x="0" y="0"/>
          <a:chExt cx="0" cy="0"/>
        </a:xfrm>
      </p:grpSpPr>
      <p:sp>
        <p:nvSpPr>
          <p:cNvPr id="198" name="Google Shape;198;p34"/>
          <p:cNvSpPr txBox="1">
            <a:spLocks noGrp="1"/>
          </p:cNvSpPr>
          <p:nvPr>
            <p:ph type="body" idx="1"/>
          </p:nvPr>
        </p:nvSpPr>
        <p:spPr>
          <a:xfrm>
            <a:off x="1905600" y="956000"/>
            <a:ext cx="5332800" cy="4725600"/>
          </a:xfrm>
          <a:prstGeom prst="rect">
            <a:avLst/>
          </a:prstGeom>
          <a:solidFill>
            <a:schemeClr val="lt1"/>
          </a:solidFill>
          <a:ln>
            <a:noFill/>
          </a:ln>
          <a:effectLst>
            <a:outerShdw blurRad="157163" dist="171450" dir="2220000" algn="bl" rotWithShape="0">
              <a:srgbClr val="000000">
                <a:alpha val="50000"/>
              </a:srgbClr>
            </a:outerShdw>
          </a:effectLst>
        </p:spPr>
        <p:txBody>
          <a:bodyPr spcFirstLastPara="1" wrap="square" lIns="274300" tIns="457200" rIns="274300" bIns="0" anchor="t" anchorCtr="0">
            <a:noAutofit/>
          </a:bodyPr>
          <a:lstStyle/>
          <a:p>
            <a:pPr marL="0" marR="0" lvl="0" indent="0" algn="ctr" rtl="0">
              <a:spcBef>
                <a:spcPts val="0"/>
              </a:spcBef>
              <a:spcAft>
                <a:spcPts val="0"/>
              </a:spcAft>
              <a:buNone/>
            </a:pPr>
            <a:r>
              <a:rPr lang="en" sz="2400" i="0" strike="noStrike" cap="none" dirty="0">
                <a:solidFill>
                  <a:srgbClr val="E47823"/>
                </a:solidFill>
              </a:rPr>
              <a:t>Purpose of </a:t>
            </a:r>
            <a:r>
              <a:rPr lang="en" sz="2400" dirty="0">
                <a:solidFill>
                  <a:srgbClr val="E47823"/>
                </a:solidFill>
              </a:rPr>
              <a:t>s</a:t>
            </a:r>
            <a:r>
              <a:rPr lang="en" sz="2400" i="0" strike="noStrike" cap="none" dirty="0">
                <a:solidFill>
                  <a:srgbClr val="E47823"/>
                </a:solidFill>
              </a:rPr>
              <a:t>lides </a:t>
            </a:r>
            <a:r>
              <a:rPr lang="en" sz="2400" dirty="0">
                <a:solidFill>
                  <a:srgbClr val="E47823"/>
                </a:solidFill>
              </a:rPr>
              <a:t>22</a:t>
            </a:r>
            <a:r>
              <a:rPr lang="en" sz="2400" i="0" strike="noStrike" cap="none" dirty="0">
                <a:solidFill>
                  <a:srgbClr val="E47823"/>
                </a:solidFill>
              </a:rPr>
              <a:t> to 2</a:t>
            </a:r>
            <a:r>
              <a:rPr lang="en" sz="2400" dirty="0">
                <a:solidFill>
                  <a:srgbClr val="E47823"/>
                </a:solidFill>
              </a:rPr>
              <a:t>6</a:t>
            </a:r>
            <a:endParaRPr sz="2400" dirty="0">
              <a:solidFill>
                <a:srgbClr val="E47823"/>
              </a:solidFill>
            </a:endParaRPr>
          </a:p>
          <a:p>
            <a:pPr marL="0" marR="0" lvl="0" indent="0" algn="l" rtl="0">
              <a:spcBef>
                <a:spcPts val="400"/>
              </a:spcBef>
              <a:spcAft>
                <a:spcPts val="0"/>
              </a:spcAft>
              <a:buClr>
                <a:schemeClr val="accent1"/>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spcBef>
                <a:spcPts val="400"/>
              </a:spcBef>
              <a:spcAft>
                <a:spcPts val="0"/>
              </a:spcAft>
              <a:buClr>
                <a:schemeClr val="accent1"/>
              </a:buClr>
              <a:buSzPts val="2000"/>
              <a:buFont typeface="Arial"/>
              <a:buNone/>
            </a:pPr>
            <a:r>
              <a:rPr lang="en" sz="1800" dirty="0"/>
              <a:t>Whilst</a:t>
            </a:r>
            <a:r>
              <a:rPr lang="en" sz="1800" b="0" i="0" u="none" strike="noStrike" cap="none" dirty="0">
                <a:solidFill>
                  <a:schemeClr val="dk1"/>
                </a:solidFill>
                <a:latin typeface="Arial"/>
                <a:ea typeface="Arial"/>
                <a:cs typeface="Arial"/>
                <a:sym typeface="Arial"/>
              </a:rPr>
              <a:t> trialling the learning resource, young workers</a:t>
            </a:r>
            <a:r>
              <a:rPr lang="en" sz="1800" dirty="0"/>
              <a:t> frequently asked</a:t>
            </a:r>
            <a:r>
              <a:rPr lang="en" sz="1800" b="0" i="0" u="none" strike="noStrike" cap="none" dirty="0">
                <a:solidFill>
                  <a:schemeClr val="dk1"/>
                </a:solidFill>
                <a:latin typeface="Arial"/>
                <a:ea typeface="Arial"/>
                <a:cs typeface="Arial"/>
                <a:sym typeface="Arial"/>
              </a:rPr>
              <a:t> questions </a:t>
            </a:r>
            <a:r>
              <a:rPr lang="en" sz="1800" dirty="0"/>
              <a:t>about the</a:t>
            </a:r>
            <a:r>
              <a:rPr lang="en" sz="1800" b="0" i="0" u="none" strike="noStrike" cap="none" dirty="0">
                <a:solidFill>
                  <a:schemeClr val="dk1"/>
                </a:solidFill>
                <a:latin typeface="Arial"/>
                <a:ea typeface="Arial"/>
                <a:cs typeface="Arial"/>
                <a:sym typeface="Arial"/>
              </a:rPr>
              <a:t> right pay and rights to breaks. </a:t>
            </a:r>
            <a:endParaRPr sz="1800" dirty="0"/>
          </a:p>
          <a:p>
            <a:pPr marL="0" marR="0" lvl="0" indent="0" algn="l" rtl="0">
              <a:spcBef>
                <a:spcPts val="400"/>
              </a:spcBef>
              <a:spcAft>
                <a:spcPts val="0"/>
              </a:spcAft>
              <a:buClr>
                <a:schemeClr val="accent1"/>
              </a:buClr>
              <a:buSzPts val="2000"/>
              <a:buFont typeface="Arial"/>
              <a:buNone/>
            </a:pPr>
            <a:endParaRPr sz="1800" dirty="0"/>
          </a:p>
          <a:p>
            <a:pPr marL="0" marR="0" lvl="0" indent="0" algn="l" rtl="0">
              <a:spcBef>
                <a:spcPts val="400"/>
              </a:spcBef>
              <a:spcAft>
                <a:spcPts val="0"/>
              </a:spcAft>
              <a:buClr>
                <a:schemeClr val="accent1"/>
              </a:buClr>
              <a:buSzPts val="2000"/>
              <a:buFont typeface="Arial"/>
              <a:buNone/>
            </a:pPr>
            <a:endParaRPr sz="1800" dirty="0"/>
          </a:p>
          <a:p>
            <a:pPr marL="0" marR="0" lvl="0" indent="0" algn="l" rtl="0">
              <a:spcBef>
                <a:spcPts val="400"/>
              </a:spcBef>
              <a:spcAft>
                <a:spcPts val="0"/>
              </a:spcAft>
              <a:buClr>
                <a:schemeClr val="accent1"/>
              </a:buClr>
              <a:buSzPts val="2000"/>
              <a:buFont typeface="Arial"/>
              <a:buNone/>
            </a:pPr>
            <a:endParaRPr sz="1800" dirty="0"/>
          </a:p>
          <a:p>
            <a:pPr marL="0" marR="0" lvl="0" indent="0" algn="l" rtl="0">
              <a:spcBef>
                <a:spcPts val="400"/>
              </a:spcBef>
              <a:spcAft>
                <a:spcPts val="0"/>
              </a:spcAft>
              <a:buClr>
                <a:schemeClr val="accent1"/>
              </a:buClr>
              <a:buSzPts val="2000"/>
              <a:buFont typeface="Arial"/>
              <a:buNone/>
            </a:pPr>
            <a:r>
              <a:rPr lang="en" sz="1800" b="0" i="0" u="none" strike="noStrike" cap="none" dirty="0">
                <a:solidFill>
                  <a:schemeClr val="dk1"/>
                </a:solidFill>
                <a:latin typeface="Arial"/>
                <a:ea typeface="Arial"/>
                <a:cs typeface="Arial"/>
                <a:sym typeface="Arial"/>
              </a:rPr>
              <a:t>We</a:t>
            </a:r>
            <a:r>
              <a:rPr lang="en" sz="1800" dirty="0"/>
              <a:t> </a:t>
            </a:r>
            <a:r>
              <a:rPr lang="en" sz="1800" b="0" i="0" u="none" strike="noStrike" cap="none" dirty="0">
                <a:solidFill>
                  <a:schemeClr val="dk1"/>
                </a:solidFill>
                <a:latin typeface="Arial"/>
                <a:ea typeface="Arial"/>
                <a:cs typeface="Arial"/>
                <a:sym typeface="Arial"/>
              </a:rPr>
              <a:t>have sourced th</a:t>
            </a:r>
            <a:r>
              <a:rPr lang="en" sz="1800" dirty="0"/>
              <a:t>is</a:t>
            </a:r>
            <a:r>
              <a:rPr lang="en" sz="1800" b="0" i="0" u="none" strike="noStrike" cap="none" dirty="0">
                <a:solidFill>
                  <a:schemeClr val="dk1"/>
                </a:solidFill>
                <a:latin typeface="Arial"/>
                <a:ea typeface="Arial"/>
                <a:cs typeface="Arial"/>
                <a:sym typeface="Arial"/>
              </a:rPr>
              <a:t> information from the Fair Work Ombudsman website for your reference. </a:t>
            </a:r>
            <a:endParaRPr sz="1800" dirty="0"/>
          </a:p>
          <a:p>
            <a:pPr marL="180000" marR="0" lvl="0" indent="-53000" algn="l" rtl="0">
              <a:spcBef>
                <a:spcPts val="400"/>
              </a:spcBef>
              <a:spcAft>
                <a:spcPts val="0"/>
              </a:spcAft>
              <a:buClr>
                <a:schemeClr val="accent1"/>
              </a:buClr>
              <a:buSzPts val="2000"/>
              <a:buFont typeface="Arial"/>
              <a:buNone/>
            </a:pPr>
            <a:endParaRPr sz="2000" b="0" i="0" u="none" strike="noStrike" cap="none" dirty="0">
              <a:solidFill>
                <a:schemeClr val="dk1"/>
              </a:solidFill>
              <a:latin typeface="Arial"/>
              <a:ea typeface="Arial"/>
              <a:cs typeface="Arial"/>
              <a:sym typeface="Arial"/>
            </a:endParaRPr>
          </a:p>
        </p:txBody>
      </p:sp>
      <p:pic>
        <p:nvPicPr>
          <p:cNvPr id="199" name="Google Shape;199;p34" descr="Piece of duct tape sticking a note to the slide"/>
          <p:cNvPicPr preferRelativeResize="0"/>
          <p:nvPr/>
        </p:nvPicPr>
        <p:blipFill rotWithShape="1">
          <a:blip r:embed="rId3">
            <a:alphaModFix/>
          </a:blip>
          <a:srcRect l="8408"/>
          <a:stretch/>
        </p:blipFill>
        <p:spPr>
          <a:xfrm>
            <a:off x="3659375" y="554233"/>
            <a:ext cx="1710276" cy="882400"/>
          </a:xfrm>
          <a:prstGeom prst="rect">
            <a:avLst/>
          </a:prstGeom>
          <a:noFill/>
          <a:ln>
            <a:noFill/>
          </a:ln>
        </p:spPr>
      </p:pic>
    </p:spTree>
    <p:extLst>
      <p:ext uri="{BB962C8B-B14F-4D97-AF65-F5344CB8AC3E}">
        <p14:creationId xmlns:p14="http://schemas.microsoft.com/office/powerpoint/2010/main" val="1940507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7823"/>
        </a:solidFill>
        <a:effectLst/>
      </p:bgPr>
    </p:bg>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457200" y="461444"/>
            <a:ext cx="8229600" cy="7125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 sz="3600" i="0" strike="noStrike" cap="none">
                <a:solidFill>
                  <a:schemeClr val="lt1"/>
                </a:solidFill>
                <a:uFill>
                  <a:noFill/>
                </a:uFill>
                <a:hlinkClick r:id="rId3"/>
              </a:rPr>
              <a:t>RIGHT TO FAIR PAY</a:t>
            </a:r>
            <a:endParaRPr sz="3600">
              <a:solidFill>
                <a:schemeClr val="lt1"/>
              </a:solidFill>
            </a:endParaRPr>
          </a:p>
        </p:txBody>
      </p:sp>
      <p:sp>
        <p:nvSpPr>
          <p:cNvPr id="206" name="Google Shape;206;p35"/>
          <p:cNvSpPr txBox="1"/>
          <p:nvPr/>
        </p:nvSpPr>
        <p:spPr>
          <a:xfrm>
            <a:off x="1351475" y="6103356"/>
            <a:ext cx="5719500" cy="3333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a:ln>
                  <a:noFill/>
                </a:ln>
                <a:solidFill>
                  <a:srgbClr val="000000"/>
                </a:solidFill>
                <a:effectLst/>
                <a:uLnTx/>
                <a:uFillTx/>
                <a:latin typeface="Arial"/>
                <a:cs typeface="Arial"/>
                <a:sym typeface="Arial"/>
              </a:rPr>
              <a:t>Available at www.fairwork.gov.au</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07" name="Google Shape;207;p35"/>
          <p:cNvPicPr preferRelativeResize="0"/>
          <p:nvPr/>
        </p:nvPicPr>
        <p:blipFill rotWithShape="1">
          <a:blip r:embed="rId4">
            <a:alphaModFix/>
          </a:blip>
          <a:srcRect b="8941"/>
          <a:stretch/>
        </p:blipFill>
        <p:spPr>
          <a:xfrm>
            <a:off x="1351463" y="1429625"/>
            <a:ext cx="6441075" cy="4594900"/>
          </a:xfrm>
          <a:prstGeom prst="rect">
            <a:avLst/>
          </a:prstGeom>
          <a:noFill/>
          <a:ln>
            <a:noFill/>
          </a:ln>
        </p:spPr>
      </p:pic>
      <p:pic>
        <p:nvPicPr>
          <p:cNvPr id="208" name="Google Shape;208;p35"/>
          <p:cNvPicPr preferRelativeResize="0"/>
          <p:nvPr/>
        </p:nvPicPr>
        <p:blipFill>
          <a:blip r:embed="rId5">
            <a:alphaModFix/>
          </a:blip>
          <a:stretch>
            <a:fillRect/>
          </a:stretch>
        </p:blipFill>
        <p:spPr>
          <a:xfrm>
            <a:off x="1351462" y="2057925"/>
            <a:ext cx="6441076" cy="3966591"/>
          </a:xfrm>
          <a:prstGeom prst="rect">
            <a:avLst/>
          </a:prstGeom>
          <a:noFill/>
          <a:ln>
            <a:noFill/>
          </a:ln>
        </p:spPr>
      </p:pic>
    </p:spTree>
    <p:extLst>
      <p:ext uri="{BB962C8B-B14F-4D97-AF65-F5344CB8AC3E}">
        <p14:creationId xmlns:p14="http://schemas.microsoft.com/office/powerpoint/2010/main" val="3392163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457200" y="461417"/>
            <a:ext cx="8229600" cy="4308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 sz="3500" b="1" i="0" u="none" strike="noStrike" cap="none">
                <a:solidFill>
                  <a:schemeClr val="accent1"/>
                </a:solidFill>
              </a:rPr>
              <a:t>UNPAID</a:t>
            </a:r>
            <a:r>
              <a:rPr lang="en" sz="3500" b="1" i="0" u="none" strike="noStrike" cap="none">
                <a:solidFill>
                  <a:srgbClr val="E2741D"/>
                </a:solidFill>
              </a:rPr>
              <a:t> ‘VS’ </a:t>
            </a:r>
            <a:r>
              <a:rPr lang="en" sz="3500" b="1" i="0" u="none" strike="noStrike" cap="none">
                <a:solidFill>
                  <a:schemeClr val="accent1"/>
                </a:solidFill>
              </a:rPr>
              <a:t>PAID </a:t>
            </a:r>
            <a:r>
              <a:rPr lang="en" b="1"/>
              <a:t>WORK</a:t>
            </a:r>
            <a:r>
              <a:rPr lang="en" b="1">
                <a:solidFill>
                  <a:schemeClr val="dk1"/>
                </a:solidFill>
              </a:rPr>
              <a:t> </a:t>
            </a:r>
            <a:endParaRPr b="1"/>
          </a:p>
        </p:txBody>
      </p:sp>
      <p:sp>
        <p:nvSpPr>
          <p:cNvPr id="214" name="Google Shape;214;p36"/>
          <p:cNvSpPr txBox="1">
            <a:spLocks noGrp="1"/>
          </p:cNvSpPr>
          <p:nvPr>
            <p:ph type="body" idx="1"/>
          </p:nvPr>
        </p:nvSpPr>
        <p:spPr>
          <a:xfrm>
            <a:off x="399500" y="1116175"/>
            <a:ext cx="4114800" cy="4829400"/>
          </a:xfrm>
          <a:prstGeom prst="rect">
            <a:avLst/>
          </a:prstGeom>
          <a:solidFill>
            <a:srgbClr val="888888"/>
          </a:solidFill>
          <a:ln>
            <a:noFill/>
          </a:ln>
        </p:spPr>
        <p:txBody>
          <a:bodyPr spcFirstLastPara="1" wrap="square" lIns="0" tIns="91425" rIns="0" bIns="45700" anchor="t" anchorCtr="0">
            <a:noAutofit/>
          </a:bodyPr>
          <a:lstStyle/>
          <a:p>
            <a:pPr marL="274320" marR="274320" lvl="0" indent="0" algn="l" rtl="0">
              <a:spcBef>
                <a:spcPts val="0"/>
              </a:spcBef>
              <a:spcAft>
                <a:spcPts val="0"/>
              </a:spcAft>
              <a:buClr>
                <a:schemeClr val="accent1"/>
              </a:buClr>
              <a:buSzPts val="1800"/>
              <a:buFont typeface="Arial"/>
              <a:buNone/>
            </a:pPr>
            <a:r>
              <a:rPr lang="en" sz="1800" b="1" i="0" strike="noStrike" cap="none">
                <a:solidFill>
                  <a:schemeClr val="lt1"/>
                </a:solidFill>
                <a:latin typeface="Arial"/>
                <a:ea typeface="Arial"/>
                <a:cs typeface="Arial"/>
                <a:sym typeface="Arial"/>
              </a:rPr>
              <a:t>Vocational placement</a:t>
            </a:r>
            <a:endParaRPr sz="1800" b="1" i="0" strike="noStrike" cap="none">
              <a:solidFill>
                <a:schemeClr val="lt1"/>
              </a:solidFill>
              <a:latin typeface="Arial"/>
              <a:ea typeface="Arial"/>
              <a:cs typeface="Arial"/>
              <a:sym typeface="Arial"/>
            </a:endParaRPr>
          </a:p>
          <a:p>
            <a:pPr marL="274320" marR="274320" lvl="0" indent="0" algn="l" rtl="0">
              <a:spcBef>
                <a:spcPts val="0"/>
              </a:spcBef>
              <a:spcAft>
                <a:spcPts val="0"/>
              </a:spcAft>
              <a:buClr>
                <a:schemeClr val="accent1"/>
              </a:buClr>
              <a:buSzPts val="1800"/>
              <a:buFont typeface="Arial"/>
              <a:buNone/>
            </a:pPr>
            <a:endParaRPr sz="1800" b="1" u="sng">
              <a:solidFill>
                <a:schemeClr val="lt1"/>
              </a:solidFill>
            </a:endParaRPr>
          </a:p>
          <a:p>
            <a:pPr marL="274320" marR="274320" lvl="0" indent="0" algn="l" rtl="0">
              <a:spcBef>
                <a:spcPts val="0"/>
              </a:spcBef>
              <a:spcAft>
                <a:spcPts val="0"/>
              </a:spcAft>
              <a:buClr>
                <a:schemeClr val="dk1"/>
              </a:buClr>
              <a:buSzPts val="1100"/>
              <a:buFont typeface="Arial"/>
              <a:buNone/>
            </a:pPr>
            <a:r>
              <a:rPr lang="en" sz="1400">
                <a:solidFill>
                  <a:schemeClr val="lt1"/>
                </a:solidFill>
              </a:rPr>
              <a:t>Mitchell is choosing electives for his undergraduate degree. </a:t>
            </a:r>
            <a:endParaRPr sz="1400">
              <a:solidFill>
                <a:schemeClr val="lt1"/>
              </a:solidFill>
            </a:endParaRPr>
          </a:p>
          <a:p>
            <a:pPr marL="274320" marR="274320" lvl="0" indent="0" algn="l" rtl="0">
              <a:spcBef>
                <a:spcPts val="0"/>
              </a:spcBef>
              <a:spcAft>
                <a:spcPts val="0"/>
              </a:spcAft>
              <a:buClr>
                <a:schemeClr val="dk1"/>
              </a:buClr>
              <a:buSzPts val="1100"/>
              <a:buFont typeface="Arial"/>
              <a:buNone/>
            </a:pPr>
            <a:endParaRPr sz="1400">
              <a:solidFill>
                <a:schemeClr val="lt1"/>
              </a:solidFill>
            </a:endParaRPr>
          </a:p>
          <a:p>
            <a:pPr marL="274320" marR="274320" lvl="0" indent="0" algn="l" rtl="0">
              <a:spcBef>
                <a:spcPts val="0"/>
              </a:spcBef>
              <a:spcAft>
                <a:spcPts val="0"/>
              </a:spcAft>
              <a:buClr>
                <a:schemeClr val="dk1"/>
              </a:buClr>
              <a:buSzPts val="1100"/>
              <a:buFont typeface="Arial"/>
              <a:buNone/>
            </a:pPr>
            <a:r>
              <a:rPr lang="en" sz="1400">
                <a:solidFill>
                  <a:schemeClr val="lt1"/>
                </a:solidFill>
              </a:rPr>
              <a:t>One of the electives is a three month placement organised by his university at a host business. </a:t>
            </a:r>
            <a:endParaRPr sz="1400">
              <a:solidFill>
                <a:schemeClr val="lt1"/>
              </a:solidFill>
            </a:endParaRPr>
          </a:p>
          <a:p>
            <a:pPr marL="274320" marR="274320" lvl="0" indent="0" algn="l" rtl="0">
              <a:spcBef>
                <a:spcPts val="0"/>
              </a:spcBef>
              <a:spcAft>
                <a:spcPts val="0"/>
              </a:spcAft>
              <a:buClr>
                <a:schemeClr val="dk1"/>
              </a:buClr>
              <a:buSzPts val="1100"/>
              <a:buFont typeface="Arial"/>
              <a:buNone/>
            </a:pPr>
            <a:endParaRPr sz="1400">
              <a:solidFill>
                <a:schemeClr val="lt1"/>
              </a:solidFill>
            </a:endParaRPr>
          </a:p>
          <a:p>
            <a:pPr marL="274320" marR="274320" lvl="0" indent="0" algn="l" rtl="0">
              <a:spcBef>
                <a:spcPts val="0"/>
              </a:spcBef>
              <a:spcAft>
                <a:spcPts val="0"/>
              </a:spcAft>
              <a:buClr>
                <a:schemeClr val="dk1"/>
              </a:buClr>
              <a:buSzPts val="1100"/>
              <a:buFont typeface="Arial"/>
              <a:buNone/>
            </a:pPr>
            <a:r>
              <a:rPr lang="en" sz="1400">
                <a:solidFill>
                  <a:schemeClr val="lt1"/>
                </a:solidFill>
              </a:rPr>
              <a:t>The placement counts as credit towards finishing his degree. </a:t>
            </a:r>
            <a:endParaRPr sz="1400">
              <a:solidFill>
                <a:schemeClr val="lt1"/>
              </a:solidFill>
            </a:endParaRPr>
          </a:p>
          <a:p>
            <a:pPr marL="274320" marR="274320" lvl="0" indent="0" algn="l" rtl="0">
              <a:spcBef>
                <a:spcPts val="0"/>
              </a:spcBef>
              <a:spcAft>
                <a:spcPts val="0"/>
              </a:spcAft>
              <a:buClr>
                <a:schemeClr val="dk1"/>
              </a:buClr>
              <a:buSzPts val="1100"/>
              <a:buFont typeface="Arial"/>
              <a:buNone/>
            </a:pPr>
            <a:endParaRPr sz="1400">
              <a:solidFill>
                <a:schemeClr val="lt1"/>
              </a:solidFill>
            </a:endParaRPr>
          </a:p>
          <a:p>
            <a:pPr marL="274320" marR="274320" lvl="0" indent="0" algn="l" rtl="0">
              <a:spcBef>
                <a:spcPts val="0"/>
              </a:spcBef>
              <a:spcAft>
                <a:spcPts val="0"/>
              </a:spcAft>
              <a:buClr>
                <a:schemeClr val="dk1"/>
              </a:buClr>
              <a:buSzPts val="1100"/>
              <a:buFont typeface="Arial"/>
              <a:buNone/>
            </a:pPr>
            <a:r>
              <a:rPr lang="en" sz="1400">
                <a:solidFill>
                  <a:schemeClr val="lt1"/>
                </a:solidFill>
              </a:rPr>
              <a:t>As the placement is part of his course, it meets the definition of a vocational placement. </a:t>
            </a:r>
            <a:endParaRPr sz="1400">
              <a:solidFill>
                <a:schemeClr val="lt1"/>
              </a:solidFill>
            </a:endParaRPr>
          </a:p>
          <a:p>
            <a:pPr marL="274320" marR="274320" lvl="0" indent="0" algn="l" rtl="0">
              <a:spcBef>
                <a:spcPts val="0"/>
              </a:spcBef>
              <a:spcAft>
                <a:spcPts val="0"/>
              </a:spcAft>
              <a:buClr>
                <a:schemeClr val="dk1"/>
              </a:buClr>
              <a:buSzPts val="1100"/>
              <a:buFont typeface="Arial"/>
              <a:buNone/>
            </a:pPr>
            <a:endParaRPr sz="1400">
              <a:solidFill>
                <a:schemeClr val="lt1"/>
              </a:solidFill>
            </a:endParaRPr>
          </a:p>
          <a:p>
            <a:pPr marL="274320" marR="274320" lvl="0" indent="0" algn="l" rtl="0">
              <a:spcBef>
                <a:spcPts val="0"/>
              </a:spcBef>
              <a:spcAft>
                <a:spcPts val="0"/>
              </a:spcAft>
              <a:buClr>
                <a:schemeClr val="dk1"/>
              </a:buClr>
              <a:buSzPts val="1100"/>
              <a:buFont typeface="Arial"/>
              <a:buNone/>
            </a:pPr>
            <a:r>
              <a:rPr lang="en" sz="1400">
                <a:solidFill>
                  <a:schemeClr val="lt1"/>
                </a:solidFill>
              </a:rPr>
              <a:t>This means he’s not an employee and not entitled to be paid wages or get other conditions of employment.</a:t>
            </a:r>
            <a:endParaRPr sz="1400">
              <a:solidFill>
                <a:schemeClr val="lt1"/>
              </a:solidFill>
            </a:endParaRPr>
          </a:p>
          <a:p>
            <a:pPr marL="274320" marR="274320" lvl="0" indent="0" algn="ctr" rtl="0">
              <a:spcBef>
                <a:spcPts val="0"/>
              </a:spcBef>
              <a:spcAft>
                <a:spcPts val="0"/>
              </a:spcAft>
              <a:buClr>
                <a:schemeClr val="accent1"/>
              </a:buClr>
              <a:buSzPts val="1800"/>
              <a:buFont typeface="Arial"/>
              <a:buNone/>
            </a:pPr>
            <a:endParaRPr sz="1400" b="1" u="sng">
              <a:solidFill>
                <a:srgbClr val="E47823"/>
              </a:solidFill>
            </a:endParaRPr>
          </a:p>
        </p:txBody>
      </p:sp>
      <p:sp>
        <p:nvSpPr>
          <p:cNvPr id="215" name="Google Shape;215;p36"/>
          <p:cNvSpPr txBox="1"/>
          <p:nvPr/>
        </p:nvSpPr>
        <p:spPr>
          <a:xfrm>
            <a:off x="4572000" y="1116175"/>
            <a:ext cx="4114800" cy="4829400"/>
          </a:xfrm>
          <a:prstGeom prst="rect">
            <a:avLst/>
          </a:prstGeom>
          <a:solidFill>
            <a:srgbClr val="E47823"/>
          </a:solidFill>
          <a:ln>
            <a:noFill/>
          </a:ln>
        </p:spPr>
        <p:txBody>
          <a:bodyPr spcFirstLastPara="1" wrap="square" lIns="0" tIns="91425" rIns="0" bIns="45700" anchor="t" anchorCtr="0">
            <a:noAutofit/>
          </a:bodyPr>
          <a:lstStyle/>
          <a:p>
            <a:pPr marL="274320" marR="274320" lvl="0" indent="0" algn="l" defTabSz="914400" rtl="0" eaLnBrk="1" fontAlgn="auto" latinLnBrk="0" hangingPunct="1">
              <a:lnSpc>
                <a:spcPct val="100000"/>
              </a:lnSpc>
              <a:spcBef>
                <a:spcPts val="0"/>
              </a:spcBef>
              <a:spcAft>
                <a:spcPts val="0"/>
              </a:spcAft>
              <a:buClr>
                <a:srgbClr val="34B233"/>
              </a:buClr>
              <a:buSzPts val="1800"/>
              <a:buFont typeface="Arial"/>
              <a:buNone/>
              <a:tabLst/>
              <a:defRPr/>
            </a:pPr>
            <a:r>
              <a:rPr kumimoji="0" lang="en" sz="1800" b="1" i="0" u="none" strike="noStrike" kern="0" cap="none" spc="0" normalizeH="0" baseline="0" noProof="0">
                <a:ln>
                  <a:noFill/>
                </a:ln>
                <a:solidFill>
                  <a:srgbClr val="FFFFFF"/>
                </a:solidFill>
                <a:effectLst/>
                <a:uLnTx/>
                <a:uFillTx/>
                <a:latin typeface="Arial"/>
                <a:cs typeface="Arial"/>
                <a:sym typeface="Arial"/>
              </a:rPr>
              <a:t>Not a vocational placement</a:t>
            </a:r>
            <a:endParaRPr kumimoji="0" sz="1400" b="0" i="0" u="none" strike="noStrike" kern="0" cap="none" spc="0" normalizeH="0" baseline="0" noProof="0">
              <a:ln>
                <a:noFill/>
              </a:ln>
              <a:solidFill>
                <a:srgbClr val="FFFFFF"/>
              </a:solidFill>
              <a:effectLst/>
              <a:uLnTx/>
              <a:uFillTx/>
              <a:latin typeface="Arial"/>
              <a:cs typeface="Arial"/>
              <a:sym typeface="Arial"/>
            </a:endParaRPr>
          </a:p>
          <a:p>
            <a:pPr marL="274320" marR="27432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FFFFF"/>
                </a:solidFill>
                <a:effectLst/>
                <a:uLnTx/>
                <a:uFillTx/>
                <a:latin typeface="Arial"/>
                <a:ea typeface="Arial"/>
                <a:cs typeface="Arial"/>
                <a:sym typeface="Arial"/>
              </a:rPr>
              <a:t>Stuart recently finished a Bachelor of Journalism and is looking for work</a:t>
            </a:r>
            <a:r>
              <a:rPr kumimoji="0" lang="en" sz="1400" b="0" i="0" u="none" strike="noStrike" kern="0" cap="none" spc="0" normalizeH="0" baseline="0" noProof="0">
                <a:ln>
                  <a:noFill/>
                </a:ln>
                <a:solidFill>
                  <a:srgbClr val="FFFFFF"/>
                </a:solidFill>
                <a:effectLst/>
                <a:uLnTx/>
                <a:uFillTx/>
                <a:latin typeface="Arial"/>
                <a:cs typeface="Arial"/>
                <a:sym typeface="Arial"/>
              </a:rPr>
              <a:t>.</a:t>
            </a:r>
            <a:endParaRPr kumimoji="0" sz="1400" b="0" i="0" u="none" strike="noStrike" kern="0" cap="none" spc="0" normalizeH="0" baseline="0" noProof="0">
              <a:ln>
                <a:noFill/>
              </a:ln>
              <a:solidFill>
                <a:srgbClr val="FFFFFF"/>
              </a:solidFill>
              <a:effectLst/>
              <a:uLnTx/>
              <a:uFillTx/>
              <a:latin typeface="Arial"/>
              <a:cs typeface="Arial"/>
              <a:sym typeface="Arial"/>
            </a:endParaRPr>
          </a:p>
          <a:p>
            <a:pPr marL="274320" marR="27432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FFFFF"/>
                </a:solidFill>
                <a:effectLst/>
                <a:uLnTx/>
                <a:uFillTx/>
                <a:latin typeface="Arial"/>
                <a:ea typeface="Arial"/>
                <a:cs typeface="Arial"/>
                <a:sym typeface="Arial"/>
              </a:rPr>
              <a:t>He responds to an advertisement to write for his local paper for three months as an ‘unpaid intern’. </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274320" marR="27432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FFFFF"/>
                </a:solidFill>
                <a:effectLst/>
                <a:uLnTx/>
                <a:uFillTx/>
                <a:latin typeface="Arial"/>
                <a:ea typeface="Arial"/>
                <a:cs typeface="Arial"/>
                <a:sym typeface="Arial"/>
              </a:rPr>
              <a:t>He wants to get experience and increase his chances of employment. </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274320" marR="27432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FFFFF"/>
                </a:solidFill>
                <a:effectLst/>
                <a:uLnTx/>
                <a:uFillTx/>
                <a:latin typeface="Arial"/>
                <a:ea typeface="Arial"/>
                <a:cs typeface="Arial"/>
                <a:sym typeface="Arial"/>
              </a:rPr>
              <a:t>Since Stuart has already finished his degree and the placement wasn’t required by his course, it isn’t a vocational placement. </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274320" marR="27432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FFFFF"/>
                </a:solidFill>
                <a:effectLst/>
                <a:uLnTx/>
                <a:uFillTx/>
                <a:latin typeface="Arial"/>
                <a:ea typeface="Arial"/>
                <a:cs typeface="Arial"/>
                <a:sym typeface="Arial"/>
              </a:rPr>
              <a:t>The paper tells Stuart that he’ll be given specific tasks with deadlines and that he’s expected to be at work in normal business hours. </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274320" marR="27432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FFFFF"/>
                </a:solidFill>
                <a:effectLst/>
                <a:uLnTx/>
                <a:uFillTx/>
                <a:latin typeface="Arial"/>
                <a:ea typeface="Arial"/>
                <a:cs typeface="Arial"/>
                <a:sym typeface="Arial"/>
              </a:rPr>
              <a:t>This suggests Stuart has been engaged as an employee and entitled to wages and other conditions.</a:t>
            </a: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825883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457200" y="461417"/>
            <a:ext cx="8229600" cy="4308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 sz="3600" i="0" u="none" strike="noStrike" cap="none">
                <a:solidFill>
                  <a:srgbClr val="E2741D"/>
                </a:solidFill>
              </a:rPr>
              <a:t>UNPAID WORK ‘VS’ PAID</a:t>
            </a:r>
            <a:endParaRPr sz="3600">
              <a:solidFill>
                <a:srgbClr val="E2741D"/>
              </a:solidFill>
            </a:endParaRPr>
          </a:p>
        </p:txBody>
      </p:sp>
      <p:sp>
        <p:nvSpPr>
          <p:cNvPr id="222" name="Google Shape;222;p37"/>
          <p:cNvSpPr txBox="1">
            <a:spLocks noGrp="1"/>
          </p:cNvSpPr>
          <p:nvPr>
            <p:ph type="body" idx="1"/>
          </p:nvPr>
        </p:nvSpPr>
        <p:spPr>
          <a:xfrm>
            <a:off x="457200" y="1232625"/>
            <a:ext cx="4215900" cy="4779000"/>
          </a:xfrm>
          <a:prstGeom prst="rect">
            <a:avLst/>
          </a:prstGeom>
          <a:solidFill>
            <a:srgbClr val="E47823"/>
          </a:solidFill>
          <a:ln>
            <a:noFill/>
          </a:ln>
        </p:spPr>
        <p:txBody>
          <a:bodyPr spcFirstLastPara="1" wrap="square" lIns="0" tIns="91425" rIns="0" bIns="45700" anchor="t" anchorCtr="0">
            <a:noAutofit/>
          </a:bodyPr>
          <a:lstStyle/>
          <a:p>
            <a:pPr marL="179999" marR="274320" lvl="0" indent="0" algn="l" rtl="0">
              <a:spcBef>
                <a:spcPts val="1000"/>
              </a:spcBef>
              <a:spcAft>
                <a:spcPts val="0"/>
              </a:spcAft>
              <a:buNone/>
            </a:pPr>
            <a:r>
              <a:rPr lang="en" sz="1800">
                <a:solidFill>
                  <a:schemeClr val="lt1"/>
                </a:solidFill>
              </a:rPr>
              <a:t>Unpaid internship</a:t>
            </a:r>
            <a:endParaRPr sz="1800">
              <a:solidFill>
                <a:schemeClr val="lt1"/>
              </a:solidFill>
            </a:endParaRPr>
          </a:p>
          <a:p>
            <a:pPr marL="179999" marR="274320" lvl="0" indent="0" algn="l" rtl="0">
              <a:spcBef>
                <a:spcPts val="1000"/>
              </a:spcBef>
              <a:spcAft>
                <a:spcPts val="0"/>
              </a:spcAft>
              <a:buNone/>
            </a:pPr>
            <a:r>
              <a:rPr lang="en" sz="1400" i="0" u="none" strike="noStrike" cap="none">
                <a:solidFill>
                  <a:schemeClr val="lt1"/>
                </a:solidFill>
              </a:rPr>
              <a:t>A local council has advertised an internship program for high school or university students interested in government processes. </a:t>
            </a:r>
            <a:endParaRPr sz="1400" i="0" u="none" strike="noStrike" cap="none">
              <a:solidFill>
                <a:schemeClr val="lt1"/>
              </a:solidFill>
            </a:endParaRPr>
          </a:p>
          <a:p>
            <a:pPr marL="179999" marR="274320" lvl="0" indent="0" algn="l" rtl="0">
              <a:spcBef>
                <a:spcPts val="1000"/>
              </a:spcBef>
              <a:spcAft>
                <a:spcPts val="0"/>
              </a:spcAft>
              <a:buNone/>
            </a:pPr>
            <a:r>
              <a:rPr lang="en" sz="1400" i="0" u="none" strike="noStrike" cap="none">
                <a:solidFill>
                  <a:schemeClr val="lt1"/>
                </a:solidFill>
              </a:rPr>
              <a:t>The internships have been advertised as unpaid positions and students are allowed to select the hours they spend at the council office over a two week period. </a:t>
            </a:r>
            <a:endParaRPr sz="1400" i="0" u="none" strike="noStrike" cap="none">
              <a:solidFill>
                <a:schemeClr val="lt1"/>
              </a:solidFill>
            </a:endParaRPr>
          </a:p>
          <a:p>
            <a:pPr marL="179999" marR="274320" lvl="0" indent="0" algn="l" rtl="0">
              <a:spcBef>
                <a:spcPts val="1000"/>
              </a:spcBef>
              <a:spcAft>
                <a:spcPts val="0"/>
              </a:spcAft>
              <a:buNone/>
            </a:pPr>
            <a:r>
              <a:rPr lang="en" sz="1400" i="0" u="none" strike="noStrike" cap="none">
                <a:solidFill>
                  <a:schemeClr val="lt1"/>
                </a:solidFill>
              </a:rPr>
              <a:t>The council is careful to make sure that the role is mainly observational. </a:t>
            </a:r>
            <a:endParaRPr sz="1400" i="0" u="none" strike="noStrike" cap="none">
              <a:solidFill>
                <a:schemeClr val="lt1"/>
              </a:solidFill>
            </a:endParaRPr>
          </a:p>
          <a:p>
            <a:pPr marL="179999" marR="274320" lvl="0" indent="0" algn="l" rtl="0">
              <a:spcBef>
                <a:spcPts val="1000"/>
              </a:spcBef>
              <a:spcAft>
                <a:spcPts val="0"/>
              </a:spcAft>
              <a:buNone/>
            </a:pPr>
            <a:r>
              <a:rPr lang="en" sz="1400" i="0" u="none" strike="noStrike" cap="none">
                <a:solidFill>
                  <a:schemeClr val="lt1"/>
                </a:solidFill>
              </a:rPr>
              <a:t>The students are getting the main benefit from the arrangement.</a:t>
            </a:r>
            <a:endParaRPr sz="1400">
              <a:solidFill>
                <a:schemeClr val="lt1"/>
              </a:solidFill>
            </a:endParaRPr>
          </a:p>
          <a:p>
            <a:pPr marL="179999" marR="274320" lvl="0" indent="0" algn="l" rtl="0">
              <a:spcBef>
                <a:spcPts val="1000"/>
              </a:spcBef>
              <a:spcAft>
                <a:spcPts val="0"/>
              </a:spcAft>
              <a:buNone/>
            </a:pPr>
            <a:r>
              <a:rPr lang="en" sz="1400" i="0" u="none" strike="noStrike" cap="none">
                <a:solidFill>
                  <a:schemeClr val="lt1"/>
                </a:solidFill>
              </a:rPr>
              <a:t>In this example there’s no employment relationship and the interns don’t have to be paid.</a:t>
            </a:r>
            <a:endParaRPr sz="1400">
              <a:solidFill>
                <a:schemeClr val="lt1"/>
              </a:solidFill>
            </a:endParaRPr>
          </a:p>
        </p:txBody>
      </p:sp>
      <p:sp>
        <p:nvSpPr>
          <p:cNvPr id="223" name="Google Shape;223;p37"/>
          <p:cNvSpPr txBox="1"/>
          <p:nvPr/>
        </p:nvSpPr>
        <p:spPr>
          <a:xfrm>
            <a:off x="4713525" y="1232625"/>
            <a:ext cx="4114800" cy="4779000"/>
          </a:xfrm>
          <a:prstGeom prst="rect">
            <a:avLst/>
          </a:prstGeom>
          <a:solidFill>
            <a:srgbClr val="888888"/>
          </a:solidFill>
          <a:ln>
            <a:noFill/>
          </a:ln>
        </p:spPr>
        <p:txBody>
          <a:bodyPr spcFirstLastPara="1" wrap="square" lIns="0" tIns="91425" rIns="0" bIns="45700" anchor="t" anchorCtr="0">
            <a:noAutofit/>
          </a:bodyPr>
          <a:lstStyle/>
          <a:p>
            <a:pPr marL="179999" marR="27432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800" b="0" i="0" u="none" strike="noStrike" kern="0" cap="none" spc="0" normalizeH="0" baseline="0" noProof="0">
                <a:ln>
                  <a:noFill/>
                </a:ln>
                <a:solidFill>
                  <a:srgbClr val="FFFFFF"/>
                </a:solidFill>
                <a:effectLst/>
                <a:uLnTx/>
                <a:uFillTx/>
                <a:latin typeface="Arial"/>
                <a:cs typeface="Arial"/>
                <a:sym typeface="Arial"/>
              </a:rPr>
              <a:t>Paid internship</a:t>
            </a:r>
            <a:endParaRPr kumimoji="0" sz="1800" b="0" i="0" u="none" strike="noStrike" kern="0" cap="none" spc="0" normalizeH="0" baseline="0" noProof="0">
              <a:ln>
                <a:noFill/>
              </a:ln>
              <a:solidFill>
                <a:srgbClr val="FFFFFF"/>
              </a:solidFill>
              <a:effectLst/>
              <a:uLnTx/>
              <a:uFillTx/>
              <a:latin typeface="Arial"/>
              <a:cs typeface="Arial"/>
              <a:sym typeface="Arial"/>
            </a:endParaRPr>
          </a:p>
          <a:p>
            <a:pPr marL="179999" marR="27432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FFFFF"/>
                </a:solidFill>
                <a:effectLst/>
                <a:uLnTx/>
                <a:uFillTx/>
                <a:latin typeface="Arial"/>
                <a:ea typeface="Arial"/>
                <a:cs typeface="Arial"/>
                <a:sym typeface="Arial"/>
              </a:rPr>
              <a:t>Jonathon is a final year accounting student. </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179999" marR="27432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FFFFF"/>
                </a:solidFill>
                <a:effectLst/>
                <a:uLnTx/>
                <a:uFillTx/>
                <a:latin typeface="Arial"/>
                <a:ea typeface="Arial"/>
                <a:cs typeface="Arial"/>
                <a:sym typeface="Arial"/>
              </a:rPr>
              <a:t>He agreed to do an unpaid internship with an accountancy firm and was promised a job once he graduates. </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179999" marR="27432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FFFFF"/>
                </a:solidFill>
                <a:effectLst/>
                <a:uLnTx/>
                <a:uFillTx/>
                <a:latin typeface="Arial"/>
                <a:ea typeface="Arial"/>
                <a:cs typeface="Arial"/>
                <a:sym typeface="Arial"/>
              </a:rPr>
              <a:t>Jonathon attended the firm for three days a week. </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179999" marR="27432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FFFFF"/>
                </a:solidFill>
                <a:effectLst/>
                <a:uLnTx/>
                <a:uFillTx/>
                <a:latin typeface="Arial"/>
                <a:ea typeface="Arial"/>
                <a:cs typeface="Arial"/>
                <a:sym typeface="Arial"/>
              </a:rPr>
              <a:t>He prepared customer tax returns and company financials. </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179999" marR="27432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FFFFF"/>
                </a:solidFill>
                <a:effectLst/>
                <a:uLnTx/>
                <a:uFillTx/>
                <a:latin typeface="Arial"/>
                <a:ea typeface="Arial"/>
                <a:cs typeface="Arial"/>
                <a:sym typeface="Arial"/>
              </a:rPr>
              <a:t>The firm charged clients for the work he did. </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179999" marR="27432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FFFFF"/>
                </a:solidFill>
                <a:effectLst/>
                <a:uLnTx/>
                <a:uFillTx/>
                <a:latin typeface="Arial"/>
                <a:ea typeface="Arial"/>
                <a:cs typeface="Arial"/>
                <a:sym typeface="Arial"/>
              </a:rPr>
              <a:t>Although Jonathon had agreed not to be paid, he did work that would have otherwise been done by a paid employee. </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179999" marR="27432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FFFFF"/>
                </a:solidFill>
                <a:effectLst/>
                <a:uLnTx/>
                <a:uFillTx/>
                <a:latin typeface="Arial"/>
                <a:ea typeface="Arial"/>
                <a:cs typeface="Arial"/>
                <a:sym typeface="Arial"/>
              </a:rPr>
              <a:t>This indicates an employment relationship existed. As such he should be paid for all the hours he worked.</a:t>
            </a: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393978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457200" y="461417"/>
            <a:ext cx="8229600" cy="4308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 sz="3600" i="0" u="none" strike="noStrike" cap="none">
                <a:solidFill>
                  <a:srgbClr val="E2741D"/>
                </a:solidFill>
              </a:rPr>
              <a:t>UNPAID ‘VS’ PAID </a:t>
            </a:r>
            <a:r>
              <a:rPr lang="en" sz="3600">
                <a:solidFill>
                  <a:srgbClr val="E2741D"/>
                </a:solidFill>
              </a:rPr>
              <a:t>WORK</a:t>
            </a:r>
            <a:r>
              <a:rPr lang="en" sz="3600" b="1">
                <a:solidFill>
                  <a:schemeClr val="lt1"/>
                </a:solidFill>
              </a:rPr>
              <a:t> </a:t>
            </a:r>
            <a:endParaRPr sz="3600" b="1"/>
          </a:p>
        </p:txBody>
      </p:sp>
      <p:sp>
        <p:nvSpPr>
          <p:cNvPr id="230" name="Google Shape;230;p38"/>
          <p:cNvSpPr txBox="1">
            <a:spLocks noGrp="1"/>
          </p:cNvSpPr>
          <p:nvPr>
            <p:ph type="body" idx="1"/>
          </p:nvPr>
        </p:nvSpPr>
        <p:spPr>
          <a:xfrm>
            <a:off x="349425" y="1236475"/>
            <a:ext cx="4114800" cy="4766400"/>
          </a:xfrm>
          <a:prstGeom prst="rect">
            <a:avLst/>
          </a:prstGeom>
          <a:solidFill>
            <a:srgbClr val="888888"/>
          </a:solidFill>
          <a:ln>
            <a:noFill/>
          </a:ln>
        </p:spPr>
        <p:txBody>
          <a:bodyPr spcFirstLastPara="1" wrap="square" lIns="0" tIns="91425" rIns="0" bIns="45700" anchor="t" anchorCtr="0">
            <a:noAutofit/>
          </a:bodyPr>
          <a:lstStyle/>
          <a:p>
            <a:pPr marL="274320" marR="274320" lvl="0" indent="0" algn="l" rtl="0">
              <a:spcBef>
                <a:spcPts val="1000"/>
              </a:spcBef>
              <a:spcAft>
                <a:spcPts val="0"/>
              </a:spcAft>
              <a:buClr>
                <a:schemeClr val="dk1"/>
              </a:buClr>
              <a:buSzPts val="1100"/>
              <a:buFont typeface="Arial"/>
              <a:buNone/>
            </a:pPr>
            <a:r>
              <a:rPr lang="en" sz="1800">
                <a:solidFill>
                  <a:schemeClr val="lt1"/>
                </a:solidFill>
              </a:rPr>
              <a:t>Lawful unpaid trials</a:t>
            </a:r>
            <a:endParaRPr sz="1800">
              <a:solidFill>
                <a:schemeClr val="lt1"/>
              </a:solidFill>
            </a:endParaRPr>
          </a:p>
          <a:p>
            <a:pPr marL="274320" marR="274320" lvl="0" indent="0" algn="l" rtl="0">
              <a:spcBef>
                <a:spcPts val="1000"/>
              </a:spcBef>
              <a:spcAft>
                <a:spcPts val="0"/>
              </a:spcAft>
              <a:buClr>
                <a:schemeClr val="dk1"/>
              </a:buClr>
              <a:buSzPts val="1100"/>
              <a:buFont typeface="Arial"/>
              <a:buNone/>
            </a:pPr>
            <a:r>
              <a:rPr lang="en" sz="1200">
                <a:solidFill>
                  <a:schemeClr val="lt1"/>
                </a:solidFill>
              </a:rPr>
              <a:t>Jack applies for a job as a trades assistant at a local panel beaters. </a:t>
            </a:r>
            <a:endParaRPr sz="1200">
              <a:solidFill>
                <a:schemeClr val="lt1"/>
              </a:solidFill>
            </a:endParaRPr>
          </a:p>
          <a:p>
            <a:pPr marL="274320" marR="274320" lvl="0" indent="0" algn="l" rtl="0">
              <a:spcBef>
                <a:spcPts val="1000"/>
              </a:spcBef>
              <a:spcAft>
                <a:spcPts val="0"/>
              </a:spcAft>
              <a:buClr>
                <a:schemeClr val="dk1"/>
              </a:buClr>
              <a:buSzPts val="1100"/>
              <a:buFont typeface="Arial"/>
              <a:buNone/>
            </a:pPr>
            <a:r>
              <a:rPr lang="en" sz="1200">
                <a:solidFill>
                  <a:schemeClr val="lt1"/>
                </a:solidFill>
              </a:rPr>
              <a:t>As part of the applicant screening process, Jack is advised by the owner that on the day of the interview he'll need to show he knows his way around a car and a workshop, because it's a minimum requirement of the job. </a:t>
            </a:r>
            <a:endParaRPr sz="1200">
              <a:solidFill>
                <a:schemeClr val="lt1"/>
              </a:solidFill>
            </a:endParaRPr>
          </a:p>
          <a:p>
            <a:pPr marL="274320" marR="274320" lvl="0" indent="0" algn="l" rtl="0">
              <a:spcBef>
                <a:spcPts val="1000"/>
              </a:spcBef>
              <a:spcAft>
                <a:spcPts val="0"/>
              </a:spcAft>
              <a:buClr>
                <a:schemeClr val="dk1"/>
              </a:buClr>
              <a:buSzPts val="1100"/>
              <a:buFont typeface="Arial"/>
              <a:buNone/>
            </a:pPr>
            <a:r>
              <a:rPr lang="en" sz="1200">
                <a:solidFill>
                  <a:schemeClr val="lt1"/>
                </a:solidFill>
              </a:rPr>
              <a:t>Jack agrees.</a:t>
            </a:r>
            <a:endParaRPr sz="1200">
              <a:solidFill>
                <a:schemeClr val="lt1"/>
              </a:solidFill>
            </a:endParaRPr>
          </a:p>
          <a:p>
            <a:pPr marL="274320" marR="274320" lvl="0" indent="0" algn="l" rtl="0">
              <a:spcBef>
                <a:spcPts val="1000"/>
              </a:spcBef>
              <a:spcAft>
                <a:spcPts val="0"/>
              </a:spcAft>
              <a:buClr>
                <a:schemeClr val="dk1"/>
              </a:buClr>
              <a:buSzPts val="1100"/>
              <a:buFont typeface="Arial"/>
              <a:buNone/>
            </a:pPr>
            <a:r>
              <a:rPr lang="en" sz="1200">
                <a:solidFill>
                  <a:schemeClr val="lt1"/>
                </a:solidFill>
              </a:rPr>
              <a:t>To do this, after the interview, Jack is asked to follow one of the tradesmen doing body repairs.</a:t>
            </a:r>
            <a:endParaRPr sz="1200">
              <a:solidFill>
                <a:schemeClr val="lt1"/>
              </a:solidFill>
            </a:endParaRPr>
          </a:p>
          <a:p>
            <a:pPr marL="274320" marR="274320" lvl="0" indent="0" algn="l" rtl="0">
              <a:spcBef>
                <a:spcPts val="1000"/>
              </a:spcBef>
              <a:spcAft>
                <a:spcPts val="0"/>
              </a:spcAft>
              <a:buClr>
                <a:schemeClr val="dk1"/>
              </a:buClr>
              <a:buSzPts val="1100"/>
              <a:buFont typeface="Arial"/>
              <a:buNone/>
            </a:pPr>
            <a:r>
              <a:rPr lang="en" sz="1200">
                <a:solidFill>
                  <a:schemeClr val="lt1"/>
                </a:solidFill>
              </a:rPr>
              <a:t>The tradesman watches Jack to make sure he knows how to work safely and use the right tools.</a:t>
            </a:r>
            <a:endParaRPr sz="1200">
              <a:solidFill>
                <a:schemeClr val="lt1"/>
              </a:solidFill>
            </a:endParaRPr>
          </a:p>
          <a:p>
            <a:pPr marL="274320" marR="274320" lvl="0" indent="0" algn="l" rtl="0">
              <a:spcBef>
                <a:spcPts val="1000"/>
              </a:spcBef>
              <a:spcAft>
                <a:spcPts val="0"/>
              </a:spcAft>
              <a:buClr>
                <a:schemeClr val="dk1"/>
              </a:buClr>
              <a:buSzPts val="1100"/>
              <a:buFont typeface="Arial"/>
              <a:buNone/>
            </a:pPr>
            <a:r>
              <a:rPr lang="en" sz="1200">
                <a:solidFill>
                  <a:schemeClr val="lt1"/>
                </a:solidFill>
              </a:rPr>
              <a:t>Jack shows he meets the minimum criteria for the role and the owner offers Jack the job. </a:t>
            </a:r>
            <a:endParaRPr sz="1200">
              <a:solidFill>
                <a:schemeClr val="lt1"/>
              </a:solidFill>
            </a:endParaRPr>
          </a:p>
          <a:p>
            <a:pPr marL="274320" marR="274320" lvl="0" indent="0" algn="l" rtl="0">
              <a:spcBef>
                <a:spcPts val="1000"/>
              </a:spcBef>
              <a:spcAft>
                <a:spcPts val="0"/>
              </a:spcAft>
              <a:buClr>
                <a:schemeClr val="dk1"/>
              </a:buClr>
              <a:buSzPts val="1100"/>
              <a:buFont typeface="Arial"/>
              <a:buNone/>
            </a:pPr>
            <a:r>
              <a:rPr lang="en" sz="1200">
                <a:solidFill>
                  <a:schemeClr val="lt1"/>
                </a:solidFill>
              </a:rPr>
              <a:t>Jack's brief trial was reasonable to demonstrate his skills and he does not need to be paid for the trial.</a:t>
            </a:r>
            <a:endParaRPr sz="1200">
              <a:solidFill>
                <a:schemeClr val="lt1"/>
              </a:solidFill>
            </a:endParaRPr>
          </a:p>
          <a:p>
            <a:pPr marL="365760" marR="274320" lvl="0" indent="-91439" algn="ctr" rtl="0">
              <a:spcBef>
                <a:spcPts val="0"/>
              </a:spcBef>
              <a:spcAft>
                <a:spcPts val="0"/>
              </a:spcAft>
              <a:buClr>
                <a:schemeClr val="accent1"/>
              </a:buClr>
              <a:buSzPts val="1800"/>
              <a:buFont typeface="Arial"/>
              <a:buNone/>
            </a:pPr>
            <a:endParaRPr sz="1800" b="1" u="sng">
              <a:solidFill>
                <a:schemeClr val="accent1"/>
              </a:solidFill>
            </a:endParaRPr>
          </a:p>
          <a:p>
            <a:pPr marL="365760" marR="274320" lvl="0" indent="-91439" algn="l" rtl="0">
              <a:spcBef>
                <a:spcPts val="1000"/>
              </a:spcBef>
              <a:spcAft>
                <a:spcPts val="0"/>
              </a:spcAft>
              <a:buClr>
                <a:schemeClr val="accent1"/>
              </a:buClr>
              <a:buSzPts val="1800"/>
              <a:buFont typeface="Arial"/>
              <a:buNone/>
            </a:pPr>
            <a:endParaRPr sz="1800" b="1">
              <a:solidFill>
                <a:schemeClr val="lt1"/>
              </a:solidFill>
            </a:endParaRPr>
          </a:p>
          <a:p>
            <a:pPr marL="365760" marR="274320" lvl="0" indent="-91439" algn="ctr" rtl="0">
              <a:spcBef>
                <a:spcPts val="0"/>
              </a:spcBef>
              <a:spcAft>
                <a:spcPts val="0"/>
              </a:spcAft>
              <a:buClr>
                <a:schemeClr val="accent1"/>
              </a:buClr>
              <a:buSzPts val="1800"/>
              <a:buFont typeface="Arial"/>
              <a:buNone/>
            </a:pPr>
            <a:endParaRPr sz="1800" b="1" u="sng">
              <a:solidFill>
                <a:srgbClr val="E47823"/>
              </a:solidFill>
            </a:endParaRPr>
          </a:p>
        </p:txBody>
      </p:sp>
      <p:sp>
        <p:nvSpPr>
          <p:cNvPr id="231" name="Google Shape;231;p38"/>
          <p:cNvSpPr txBox="1"/>
          <p:nvPr/>
        </p:nvSpPr>
        <p:spPr>
          <a:xfrm>
            <a:off x="4572000" y="1236475"/>
            <a:ext cx="4114800" cy="4766400"/>
          </a:xfrm>
          <a:prstGeom prst="rect">
            <a:avLst/>
          </a:prstGeom>
          <a:solidFill>
            <a:srgbClr val="E47823"/>
          </a:solidFill>
          <a:ln>
            <a:noFill/>
          </a:ln>
        </p:spPr>
        <p:txBody>
          <a:bodyPr spcFirstLastPara="1" wrap="square" lIns="0" tIns="91425" rIns="0" bIns="45700" anchor="t" anchorCtr="0">
            <a:noAutofit/>
          </a:bodyPr>
          <a:lstStyle/>
          <a:p>
            <a:pPr marL="0" marR="274320" lvl="0" indent="0" algn="l" defTabSz="914400" rtl="0" eaLnBrk="1" fontAlgn="auto" latinLnBrk="0" hangingPunct="1">
              <a:lnSpc>
                <a:spcPct val="100000"/>
              </a:lnSpc>
              <a:spcBef>
                <a:spcPts val="1000"/>
              </a:spcBef>
              <a:spcAft>
                <a:spcPts val="0"/>
              </a:spcAft>
              <a:buClr>
                <a:srgbClr val="34B233"/>
              </a:buClr>
              <a:buSzPts val="1800"/>
              <a:buFont typeface="Arial"/>
              <a:buNone/>
              <a:tabLst/>
              <a:defRPr/>
            </a:pPr>
            <a:r>
              <a:rPr kumimoji="0" lang="en" sz="1800" b="1" i="0" u="none" strike="noStrike" kern="0" cap="none" spc="0" normalizeH="0" baseline="0" noProof="0">
                <a:ln>
                  <a:noFill/>
                </a:ln>
                <a:solidFill>
                  <a:srgbClr val="FFFFFF"/>
                </a:solidFill>
                <a:effectLst/>
                <a:uLnTx/>
                <a:uFillTx/>
                <a:latin typeface="Arial"/>
                <a:cs typeface="Arial"/>
                <a:sym typeface="Arial"/>
              </a:rPr>
              <a:t>   </a:t>
            </a:r>
            <a:r>
              <a:rPr kumimoji="0" lang="en" sz="1800" b="0" i="0" u="none" strike="noStrike" kern="0" cap="none" spc="0" normalizeH="0" baseline="0" noProof="0">
                <a:ln>
                  <a:noFill/>
                </a:ln>
                <a:solidFill>
                  <a:srgbClr val="FFFFFF"/>
                </a:solidFill>
                <a:effectLst/>
                <a:uLnTx/>
                <a:uFillTx/>
                <a:latin typeface="Arial"/>
                <a:cs typeface="Arial"/>
                <a:sym typeface="Arial"/>
              </a:rPr>
              <a:t>Unpaid trials that should be paid</a:t>
            </a:r>
            <a:endParaRPr kumimoji="0" sz="1800" b="0" i="0" u="none" strike="noStrike" kern="0" cap="none" spc="0" normalizeH="0" baseline="0" noProof="0">
              <a:ln>
                <a:noFill/>
              </a:ln>
              <a:solidFill>
                <a:srgbClr val="FFFFFF"/>
              </a:solidFill>
              <a:effectLst/>
              <a:uLnTx/>
              <a:uFillTx/>
              <a:latin typeface="Arial"/>
              <a:cs typeface="Arial"/>
              <a:sym typeface="Arial"/>
            </a:endParaRPr>
          </a:p>
          <a:p>
            <a:pPr marL="182880" marR="18288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Arial"/>
                <a:ea typeface="Arial"/>
                <a:cs typeface="Arial"/>
                <a:sym typeface="Arial"/>
              </a:rPr>
              <a:t>Jessica sees an advertisement on her university notice board for a job as a barista at a campus café. </a:t>
            </a: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182880" marR="18288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Arial"/>
                <a:ea typeface="Arial"/>
                <a:cs typeface="Arial"/>
                <a:sym typeface="Arial"/>
              </a:rPr>
              <a:t>The position was advertised for Monday, Tuesday and Thursday mornings from 7 am to 12 pm.</a:t>
            </a: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182880" marR="18288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Arial"/>
                <a:ea typeface="Arial"/>
                <a:cs typeface="Arial"/>
                <a:sym typeface="Arial"/>
              </a:rPr>
              <a:t>The successful candidate needs to have at least three years' experience and be able to make a wide range of coffees. </a:t>
            </a: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182880" marR="18288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Arial"/>
                <a:ea typeface="Arial"/>
                <a:cs typeface="Arial"/>
                <a:sym typeface="Arial"/>
              </a:rPr>
              <a:t>At her interview, Jessica is advised that she will need to work the first week unpaid to give the café manager time to see whether or not she is suitable for the job. </a:t>
            </a: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182880" marR="18288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Arial"/>
                <a:ea typeface="Arial"/>
                <a:cs typeface="Arial"/>
                <a:sym typeface="Arial"/>
              </a:rPr>
              <a:t>She is also advised that if she isn't able to work any of the shifts in the first week, she needs to advise the manager the night before and arrange someone to cover her shift. </a:t>
            </a: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182880" marR="18288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Arial"/>
                <a:ea typeface="Arial"/>
                <a:cs typeface="Arial"/>
                <a:sym typeface="Arial"/>
              </a:rPr>
              <a:t>The duration of the 'trial' and the requirements placed on Jessica suggest that the arrangement is an employment relationship, meaning that she should be paid for all hours worked at the appropriate minimum rate of pay.</a:t>
            </a:r>
            <a:endParaRPr kumimoji="0" sz="1200" b="0" i="0" u="none" strike="noStrike" kern="0" cap="none" spc="0" normalizeH="0" baseline="0" noProof="0">
              <a:ln>
                <a:noFill/>
              </a:ln>
              <a:solidFill>
                <a:srgbClr val="FFFFFF"/>
              </a:solidFill>
              <a:effectLst/>
              <a:uLnTx/>
              <a:uFillTx/>
              <a:latin typeface="Arial"/>
              <a:cs typeface="Arial"/>
              <a:sym typeface="Arial"/>
            </a:endParaRPr>
          </a:p>
        </p:txBody>
      </p:sp>
      <p:pic>
        <p:nvPicPr>
          <p:cNvPr id="232" name="Google Shape;232;p38"/>
          <p:cNvPicPr preferRelativeResize="0"/>
          <p:nvPr/>
        </p:nvPicPr>
        <p:blipFill>
          <a:blip r:embed="rId3">
            <a:alphaModFix/>
          </a:blip>
          <a:stretch>
            <a:fillRect/>
          </a:stretch>
        </p:blipFill>
        <p:spPr>
          <a:xfrm>
            <a:off x="8379250" y="6214133"/>
            <a:ext cx="478740" cy="398950"/>
          </a:xfrm>
          <a:prstGeom prst="rect">
            <a:avLst/>
          </a:prstGeom>
          <a:noFill/>
          <a:ln>
            <a:noFill/>
          </a:ln>
        </p:spPr>
      </p:pic>
    </p:spTree>
    <p:extLst>
      <p:ext uri="{BB962C8B-B14F-4D97-AF65-F5344CB8AC3E}">
        <p14:creationId xmlns:p14="http://schemas.microsoft.com/office/powerpoint/2010/main" val="3901947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457200" y="461417"/>
            <a:ext cx="8146800" cy="4308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 sz="3600" i="0" u="none" strike="noStrike" cap="none">
                <a:solidFill>
                  <a:schemeClr val="accent1"/>
                </a:solidFill>
              </a:rPr>
              <a:t>RIGHT TO LEAVE</a:t>
            </a:r>
            <a:r>
              <a:rPr lang="en" sz="3600"/>
              <a:t> AND</a:t>
            </a:r>
            <a:r>
              <a:rPr lang="en" sz="3600" i="0" u="none" strike="noStrike" cap="none">
                <a:solidFill>
                  <a:schemeClr val="accent1"/>
                </a:solidFill>
              </a:rPr>
              <a:t> BREAKS</a:t>
            </a:r>
            <a:endParaRPr sz="3600"/>
          </a:p>
        </p:txBody>
      </p:sp>
      <p:sp>
        <p:nvSpPr>
          <p:cNvPr id="240" name="Google Shape;240;p39"/>
          <p:cNvSpPr txBox="1">
            <a:spLocks noGrp="1"/>
          </p:cNvSpPr>
          <p:nvPr>
            <p:ph type="body" idx="2"/>
          </p:nvPr>
        </p:nvSpPr>
        <p:spPr>
          <a:xfrm>
            <a:off x="408300" y="1415550"/>
            <a:ext cx="4163700" cy="4026900"/>
          </a:xfrm>
          <a:prstGeom prst="rect">
            <a:avLst/>
          </a:prstGeom>
          <a:solidFill>
            <a:schemeClr val="lt1"/>
          </a:solidFill>
        </p:spPr>
        <p:txBody>
          <a:bodyPr spcFirstLastPara="1" wrap="square" lIns="0" tIns="0" rIns="0" bIns="0" anchor="t" anchorCtr="0">
            <a:noAutofit/>
          </a:bodyPr>
          <a:lstStyle/>
          <a:p>
            <a:pPr marL="0" lvl="0" indent="0" algn="l" rtl="0">
              <a:lnSpc>
                <a:spcPct val="100000"/>
              </a:lnSpc>
              <a:spcBef>
                <a:spcPts val="1000"/>
              </a:spcBef>
              <a:spcAft>
                <a:spcPts val="0"/>
              </a:spcAft>
              <a:buClr>
                <a:schemeClr val="dk1"/>
              </a:buClr>
              <a:buSzPts val="1100"/>
              <a:buFont typeface="Arial"/>
              <a:buNone/>
            </a:pPr>
            <a:r>
              <a:rPr lang="en"/>
              <a:t>Employees can take leave for many reasons:</a:t>
            </a:r>
            <a:endParaRPr/>
          </a:p>
          <a:p>
            <a:pPr marL="457200" lvl="0" indent="-292100" algn="l" rtl="0">
              <a:lnSpc>
                <a:spcPct val="100000"/>
              </a:lnSpc>
              <a:spcBef>
                <a:spcPts val="1000"/>
              </a:spcBef>
              <a:spcAft>
                <a:spcPts val="0"/>
              </a:spcAft>
              <a:buClr>
                <a:schemeClr val="accent1"/>
              </a:buClr>
              <a:buSzPts val="1000"/>
              <a:buChar char="●"/>
            </a:pPr>
            <a:r>
              <a:rPr lang="en"/>
              <a:t>long service leave</a:t>
            </a:r>
            <a:endParaRPr/>
          </a:p>
          <a:p>
            <a:pPr marL="457200" lvl="0" indent="-292100" algn="l" rtl="0">
              <a:lnSpc>
                <a:spcPct val="100000"/>
              </a:lnSpc>
              <a:spcBef>
                <a:spcPts val="0"/>
              </a:spcBef>
              <a:spcAft>
                <a:spcPts val="0"/>
              </a:spcAft>
              <a:buClr>
                <a:schemeClr val="accent1"/>
              </a:buClr>
              <a:buSzPts val="1000"/>
              <a:buChar char="●"/>
            </a:pPr>
            <a:r>
              <a:rPr lang="en"/>
              <a:t>public holidays </a:t>
            </a:r>
            <a:endParaRPr/>
          </a:p>
          <a:p>
            <a:pPr marL="457200" lvl="0" indent="-292100" algn="l" rtl="0">
              <a:lnSpc>
                <a:spcPct val="100000"/>
              </a:lnSpc>
              <a:spcBef>
                <a:spcPts val="0"/>
              </a:spcBef>
              <a:spcAft>
                <a:spcPts val="0"/>
              </a:spcAft>
              <a:buClr>
                <a:schemeClr val="accent1"/>
              </a:buClr>
              <a:buSzPts val="1000"/>
              <a:buChar char="●"/>
            </a:pPr>
            <a:r>
              <a:rPr lang="en"/>
              <a:t>community service </a:t>
            </a:r>
            <a:endParaRPr/>
          </a:p>
          <a:p>
            <a:pPr marL="457200" lvl="0" indent="-292100" algn="l" rtl="0">
              <a:lnSpc>
                <a:spcPct val="100000"/>
              </a:lnSpc>
              <a:spcBef>
                <a:spcPts val="0"/>
              </a:spcBef>
              <a:spcAft>
                <a:spcPts val="0"/>
              </a:spcAft>
              <a:buClr>
                <a:schemeClr val="accent1"/>
              </a:buClr>
              <a:buSzPts val="1000"/>
              <a:buChar char="●"/>
            </a:pPr>
            <a:r>
              <a:rPr lang="en"/>
              <a:t>maternity and parental leave </a:t>
            </a:r>
            <a:endParaRPr/>
          </a:p>
          <a:p>
            <a:pPr marL="457200" lvl="0" indent="-292100" algn="l" rtl="0">
              <a:lnSpc>
                <a:spcPct val="100000"/>
              </a:lnSpc>
              <a:spcBef>
                <a:spcPts val="0"/>
              </a:spcBef>
              <a:spcAft>
                <a:spcPts val="0"/>
              </a:spcAft>
              <a:buClr>
                <a:schemeClr val="accent1"/>
              </a:buClr>
              <a:buSzPts val="1000"/>
              <a:buChar char="●"/>
            </a:pPr>
            <a:r>
              <a:rPr lang="en"/>
              <a:t>compassionate and bereavement leave </a:t>
            </a:r>
            <a:endParaRPr/>
          </a:p>
          <a:p>
            <a:pPr marL="457200" lvl="0" indent="-292100" algn="l" rtl="0">
              <a:lnSpc>
                <a:spcPct val="100000"/>
              </a:lnSpc>
              <a:spcBef>
                <a:spcPts val="0"/>
              </a:spcBef>
              <a:spcAft>
                <a:spcPts val="0"/>
              </a:spcAft>
              <a:buClr>
                <a:schemeClr val="accent1"/>
              </a:buClr>
              <a:buSzPts val="1000"/>
              <a:buChar char="●"/>
            </a:pPr>
            <a:r>
              <a:rPr lang="en"/>
              <a:t>sick and carer leave</a:t>
            </a:r>
            <a:endParaRPr/>
          </a:p>
          <a:p>
            <a:pPr marL="457200" lvl="0" indent="-292100" algn="l" rtl="0">
              <a:lnSpc>
                <a:spcPct val="100000"/>
              </a:lnSpc>
              <a:spcBef>
                <a:spcPts val="0"/>
              </a:spcBef>
              <a:spcAft>
                <a:spcPts val="0"/>
              </a:spcAft>
              <a:buClr>
                <a:schemeClr val="accent1"/>
              </a:buClr>
              <a:buSzPts val="1000"/>
              <a:buChar char="●"/>
            </a:pPr>
            <a:r>
              <a:rPr lang="en"/>
              <a:t>annual leave</a:t>
            </a:r>
            <a:endParaRPr/>
          </a:p>
          <a:p>
            <a:pPr marL="0" lvl="0" indent="0" algn="l" rtl="0">
              <a:lnSpc>
                <a:spcPct val="100000"/>
              </a:lnSpc>
              <a:spcBef>
                <a:spcPts val="1000"/>
              </a:spcBef>
              <a:spcAft>
                <a:spcPts val="0"/>
              </a:spcAft>
              <a:buClr>
                <a:schemeClr val="dk1"/>
              </a:buClr>
              <a:buSzPts val="1100"/>
              <a:buFont typeface="Arial"/>
              <a:buNone/>
            </a:pPr>
            <a:r>
              <a:rPr lang="en"/>
              <a:t>An employee gets the following number of breaks, depending on the hours they actually work (not their rostered hours).</a:t>
            </a:r>
            <a:endParaRPr/>
          </a:p>
        </p:txBody>
      </p:sp>
      <p:pic>
        <p:nvPicPr>
          <p:cNvPr id="3" name="Picture 2">
            <a:extLst>
              <a:ext uri="{FF2B5EF4-FFF2-40B4-BE49-F238E27FC236}">
                <a16:creationId xmlns:a16="http://schemas.microsoft.com/office/drawing/2014/main" id="{DD412E54-5344-49E7-9C7A-3CC46FA88996}"/>
              </a:ext>
            </a:extLst>
          </p:cNvPr>
          <p:cNvPicPr>
            <a:picLocks noChangeAspect="1"/>
          </p:cNvPicPr>
          <p:nvPr/>
        </p:nvPicPr>
        <p:blipFill>
          <a:blip r:embed="rId3"/>
          <a:stretch>
            <a:fillRect/>
          </a:stretch>
        </p:blipFill>
        <p:spPr>
          <a:xfrm>
            <a:off x="4715691" y="1572305"/>
            <a:ext cx="4119920" cy="2816816"/>
          </a:xfrm>
          <a:prstGeom prst="rect">
            <a:avLst/>
          </a:prstGeom>
        </p:spPr>
      </p:pic>
    </p:spTree>
    <p:extLst>
      <p:ext uri="{BB962C8B-B14F-4D97-AF65-F5344CB8AC3E}">
        <p14:creationId xmlns:p14="http://schemas.microsoft.com/office/powerpoint/2010/main" val="2366553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47823"/>
        </a:solidFill>
        <a:effectLst/>
      </p:bgPr>
    </p:bg>
    <p:spTree>
      <p:nvGrpSpPr>
        <p:cNvPr id="1" name="Shape 245"/>
        <p:cNvGrpSpPr/>
        <p:nvPr/>
      </p:nvGrpSpPr>
      <p:grpSpPr>
        <a:xfrm>
          <a:off x="0" y="0"/>
          <a:ext cx="0" cy="0"/>
          <a:chOff x="0" y="0"/>
          <a:chExt cx="0" cy="0"/>
        </a:xfrm>
      </p:grpSpPr>
      <p:sp>
        <p:nvSpPr>
          <p:cNvPr id="246" name="Google Shape;246;p40"/>
          <p:cNvSpPr txBox="1">
            <a:spLocks noGrp="1"/>
          </p:cNvSpPr>
          <p:nvPr>
            <p:ph type="body" idx="1"/>
          </p:nvPr>
        </p:nvSpPr>
        <p:spPr>
          <a:xfrm>
            <a:off x="1905600" y="956000"/>
            <a:ext cx="5332800" cy="4725600"/>
          </a:xfrm>
          <a:prstGeom prst="rect">
            <a:avLst/>
          </a:prstGeom>
          <a:solidFill>
            <a:schemeClr val="lt1"/>
          </a:solidFill>
          <a:ln>
            <a:noFill/>
          </a:ln>
          <a:effectLst>
            <a:outerShdw blurRad="157163" dist="171450" dir="2220000" algn="bl" rotWithShape="0">
              <a:srgbClr val="000000">
                <a:alpha val="50000"/>
              </a:srgbClr>
            </a:outerShdw>
          </a:effectLst>
        </p:spPr>
        <p:txBody>
          <a:bodyPr spcFirstLastPara="1" wrap="square" lIns="274300" tIns="457200" rIns="274300" bIns="0" anchor="t" anchorCtr="0">
            <a:noAutofit/>
          </a:bodyPr>
          <a:lstStyle/>
          <a:p>
            <a:pPr marL="0" marR="0" lvl="0" indent="0" algn="ctr" rtl="0">
              <a:spcBef>
                <a:spcPts val="0"/>
              </a:spcBef>
              <a:spcAft>
                <a:spcPts val="0"/>
              </a:spcAft>
              <a:buNone/>
            </a:pPr>
            <a:r>
              <a:rPr lang="en" sz="2400" i="0" strike="noStrike" cap="none" dirty="0">
                <a:solidFill>
                  <a:srgbClr val="E47823"/>
                </a:solidFill>
              </a:rPr>
              <a:t>Purpose of </a:t>
            </a:r>
            <a:r>
              <a:rPr lang="en" sz="2400" dirty="0">
                <a:solidFill>
                  <a:srgbClr val="E47823"/>
                </a:solidFill>
              </a:rPr>
              <a:t>s</a:t>
            </a:r>
            <a:r>
              <a:rPr lang="en" sz="2400" i="0" strike="noStrike" cap="none" dirty="0">
                <a:solidFill>
                  <a:srgbClr val="E47823"/>
                </a:solidFill>
              </a:rPr>
              <a:t>lides 2</a:t>
            </a:r>
            <a:r>
              <a:rPr lang="en" sz="2400" dirty="0">
                <a:solidFill>
                  <a:srgbClr val="E47823"/>
                </a:solidFill>
              </a:rPr>
              <a:t>8</a:t>
            </a:r>
            <a:r>
              <a:rPr lang="en" sz="2400" i="0" strike="noStrike" cap="none" dirty="0">
                <a:solidFill>
                  <a:srgbClr val="E47823"/>
                </a:solidFill>
              </a:rPr>
              <a:t> to 3</a:t>
            </a:r>
            <a:r>
              <a:rPr lang="en" sz="2400" dirty="0">
                <a:solidFill>
                  <a:srgbClr val="E47823"/>
                </a:solidFill>
              </a:rPr>
              <a:t>1</a:t>
            </a:r>
            <a:endParaRPr sz="2400" dirty="0">
              <a:solidFill>
                <a:srgbClr val="E47823"/>
              </a:solidFill>
            </a:endParaRPr>
          </a:p>
          <a:p>
            <a:pPr marL="0" marR="0" lvl="0" indent="0" algn="l" rtl="0">
              <a:spcBef>
                <a:spcPts val="400"/>
              </a:spcBef>
              <a:spcAft>
                <a:spcPts val="0"/>
              </a:spcAft>
              <a:buClr>
                <a:schemeClr val="accent1"/>
              </a:buClr>
              <a:buSzPts val="2000"/>
              <a:buFont typeface="Arial"/>
              <a:buNone/>
            </a:pPr>
            <a:endParaRPr sz="2000" b="0" i="0" u="none" strike="noStrike" cap="none" dirty="0">
              <a:solidFill>
                <a:schemeClr val="dk1"/>
              </a:solidFill>
              <a:latin typeface="Arial"/>
              <a:ea typeface="Arial"/>
              <a:cs typeface="Arial"/>
              <a:sym typeface="Arial"/>
            </a:endParaRPr>
          </a:p>
          <a:p>
            <a:pPr marL="179999" lvl="0" indent="-154599" algn="l" rtl="0">
              <a:spcBef>
                <a:spcPts val="400"/>
              </a:spcBef>
              <a:spcAft>
                <a:spcPts val="0"/>
              </a:spcAft>
              <a:buSzPts val="1600"/>
              <a:buChar char="•"/>
            </a:pPr>
            <a:r>
              <a:rPr lang="en" sz="1600" dirty="0"/>
              <a:t>Slide 28: Disclosure of a disability (including mental health). The legal requirements and privacy laws are still not well understood. </a:t>
            </a:r>
            <a:endParaRPr sz="1600" dirty="0"/>
          </a:p>
          <a:p>
            <a:pPr marL="179999" lvl="0" indent="0" algn="l" rtl="0">
              <a:spcBef>
                <a:spcPts val="400"/>
              </a:spcBef>
              <a:spcAft>
                <a:spcPts val="0"/>
              </a:spcAft>
              <a:buNone/>
            </a:pPr>
            <a:endParaRPr sz="1600" dirty="0"/>
          </a:p>
          <a:p>
            <a:pPr marL="179999" lvl="0" indent="-154599" algn="l" rtl="0">
              <a:spcBef>
                <a:spcPts val="400"/>
              </a:spcBef>
              <a:spcAft>
                <a:spcPts val="0"/>
              </a:spcAft>
              <a:buSzPts val="1600"/>
              <a:buChar char="•"/>
            </a:pPr>
            <a:r>
              <a:rPr lang="en" sz="1600" dirty="0"/>
              <a:t>Slide 29: Spot the hazard is a fun activity to help identify things that can harm you. </a:t>
            </a:r>
            <a:endParaRPr sz="1600" dirty="0"/>
          </a:p>
          <a:p>
            <a:pPr marL="179999" lvl="0" indent="-52999" algn="l" rtl="0">
              <a:spcBef>
                <a:spcPts val="400"/>
              </a:spcBef>
              <a:spcAft>
                <a:spcPts val="0"/>
              </a:spcAft>
              <a:buClr>
                <a:schemeClr val="accent1"/>
              </a:buClr>
              <a:buSzPts val="2000"/>
              <a:buFont typeface="Arial"/>
              <a:buNone/>
            </a:pPr>
            <a:endParaRPr sz="600" dirty="0"/>
          </a:p>
          <a:p>
            <a:pPr marL="179999" lvl="0" indent="-154599" algn="l" rtl="0">
              <a:spcBef>
                <a:spcPts val="400"/>
              </a:spcBef>
              <a:spcAft>
                <a:spcPts val="0"/>
              </a:spcAft>
              <a:buSzPts val="1600"/>
              <a:buChar char="•"/>
            </a:pPr>
            <a:r>
              <a:rPr lang="en" sz="1600" dirty="0"/>
              <a:t>Slide 30: Hierarchy of controls are an important safety concept to understand. </a:t>
            </a:r>
            <a:endParaRPr sz="1600" dirty="0"/>
          </a:p>
          <a:p>
            <a:pPr marL="179999" lvl="0" indent="-52999" algn="l" rtl="0">
              <a:spcBef>
                <a:spcPts val="400"/>
              </a:spcBef>
              <a:spcAft>
                <a:spcPts val="0"/>
              </a:spcAft>
              <a:buClr>
                <a:schemeClr val="accent1"/>
              </a:buClr>
              <a:buSzPts val="2000"/>
              <a:buFont typeface="Arial"/>
              <a:buNone/>
            </a:pPr>
            <a:endParaRPr sz="600" dirty="0"/>
          </a:p>
          <a:p>
            <a:pPr marL="179999" lvl="0" indent="-154599" algn="l" rtl="0">
              <a:spcBef>
                <a:spcPts val="400"/>
              </a:spcBef>
              <a:spcAft>
                <a:spcPts val="0"/>
              </a:spcAft>
              <a:buSzPts val="1600"/>
              <a:buChar char="•"/>
            </a:pPr>
            <a:r>
              <a:rPr lang="en" sz="1600" dirty="0"/>
              <a:t>Slide 31: This slide can be used as an extra activity if you have time to workshop strategies and reinforce learning outcomes. </a:t>
            </a:r>
            <a:endParaRPr sz="1800" dirty="0"/>
          </a:p>
          <a:p>
            <a:pPr marL="179999" marR="0" lvl="0" indent="-52999" algn="l" rtl="0">
              <a:spcBef>
                <a:spcPts val="400"/>
              </a:spcBef>
              <a:spcAft>
                <a:spcPts val="0"/>
              </a:spcAft>
              <a:buClr>
                <a:schemeClr val="accent1"/>
              </a:buClr>
              <a:buSzPts val="2000"/>
              <a:buFont typeface="Arial"/>
              <a:buNone/>
            </a:pPr>
            <a:endParaRPr sz="2000" b="0" i="0" u="none" strike="noStrike" cap="none" dirty="0">
              <a:solidFill>
                <a:schemeClr val="dk1"/>
              </a:solidFill>
              <a:latin typeface="Arial"/>
              <a:ea typeface="Arial"/>
              <a:cs typeface="Arial"/>
              <a:sym typeface="Arial"/>
            </a:endParaRPr>
          </a:p>
        </p:txBody>
      </p:sp>
      <p:pic>
        <p:nvPicPr>
          <p:cNvPr id="247" name="Google Shape;247;p40" descr="Piece of duct tape sticking a note to the slide"/>
          <p:cNvPicPr preferRelativeResize="0"/>
          <p:nvPr/>
        </p:nvPicPr>
        <p:blipFill rotWithShape="1">
          <a:blip r:embed="rId3">
            <a:alphaModFix/>
          </a:blip>
          <a:srcRect l="8408"/>
          <a:stretch/>
        </p:blipFill>
        <p:spPr>
          <a:xfrm>
            <a:off x="3659375" y="554233"/>
            <a:ext cx="1710276" cy="882400"/>
          </a:xfrm>
          <a:prstGeom prst="rect">
            <a:avLst/>
          </a:prstGeom>
          <a:noFill/>
          <a:ln>
            <a:noFill/>
          </a:ln>
        </p:spPr>
      </p:pic>
    </p:spTree>
    <p:extLst>
      <p:ext uri="{BB962C8B-B14F-4D97-AF65-F5344CB8AC3E}">
        <p14:creationId xmlns:p14="http://schemas.microsoft.com/office/powerpoint/2010/main" val="397989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2741D"/>
        </a:solidFill>
        <a:effectLst/>
      </p:bgPr>
    </p:bg>
    <p:spTree>
      <p:nvGrpSpPr>
        <p:cNvPr id="1" name="Shape 252"/>
        <p:cNvGrpSpPr/>
        <p:nvPr/>
      </p:nvGrpSpPr>
      <p:grpSpPr>
        <a:xfrm>
          <a:off x="0" y="0"/>
          <a:ext cx="0" cy="0"/>
          <a:chOff x="0" y="0"/>
          <a:chExt cx="0" cy="0"/>
        </a:xfrm>
      </p:grpSpPr>
      <p:sp>
        <p:nvSpPr>
          <p:cNvPr id="253" name="Google Shape;253;p41"/>
          <p:cNvSpPr txBox="1">
            <a:spLocks noGrp="1"/>
          </p:cNvSpPr>
          <p:nvPr>
            <p:ph type="title"/>
          </p:nvPr>
        </p:nvSpPr>
        <p:spPr>
          <a:xfrm>
            <a:off x="457200" y="461449"/>
            <a:ext cx="8229600" cy="5379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 sz="3600" i="0" u="none" strike="noStrike" cap="none">
                <a:solidFill>
                  <a:srgbClr val="000000"/>
                </a:solidFill>
              </a:rPr>
              <a:t>DISCLOSURE</a:t>
            </a:r>
            <a:endParaRPr sz="3600">
              <a:solidFill>
                <a:srgbClr val="000000"/>
              </a:solidFill>
            </a:endParaRPr>
          </a:p>
        </p:txBody>
      </p:sp>
      <p:sp>
        <p:nvSpPr>
          <p:cNvPr id="254" name="Google Shape;254;p41"/>
          <p:cNvSpPr txBox="1">
            <a:spLocks noGrp="1"/>
          </p:cNvSpPr>
          <p:nvPr>
            <p:ph type="body" idx="1"/>
          </p:nvPr>
        </p:nvSpPr>
        <p:spPr>
          <a:xfrm>
            <a:off x="457200" y="1270725"/>
            <a:ext cx="4245300" cy="4911300"/>
          </a:xfrm>
          <a:prstGeom prst="rect">
            <a:avLst/>
          </a:prstGeom>
          <a:noFill/>
          <a:ln>
            <a:noFill/>
          </a:ln>
        </p:spPr>
        <p:txBody>
          <a:bodyPr spcFirstLastPara="1" wrap="square" lIns="0" tIns="0" rIns="0" bIns="0" anchor="t" anchorCtr="0">
            <a:noAutofit/>
          </a:bodyPr>
          <a:lstStyle/>
          <a:p>
            <a:pPr marL="0" marR="0" lvl="0" indent="0" algn="l" rtl="0">
              <a:spcBef>
                <a:spcPts val="1200"/>
              </a:spcBef>
              <a:spcAft>
                <a:spcPts val="0"/>
              </a:spcAft>
              <a:buClr>
                <a:schemeClr val="accent1"/>
              </a:buClr>
              <a:buSzPts val="2000"/>
              <a:buFont typeface="Arial"/>
              <a:buNone/>
            </a:pPr>
            <a:r>
              <a:rPr lang="en" sz="2200" b="0" i="0" u="none" strike="noStrike" cap="none">
                <a:solidFill>
                  <a:schemeClr val="lt1"/>
                </a:solidFill>
                <a:latin typeface="Arial"/>
                <a:ea typeface="Arial"/>
                <a:cs typeface="Arial"/>
                <a:sym typeface="Arial"/>
              </a:rPr>
              <a:t>Under the Australia-wide </a:t>
            </a:r>
            <a:r>
              <a:rPr lang="en" sz="2200" b="1" i="1" u="none" strike="noStrike" cap="none">
                <a:solidFill>
                  <a:schemeClr val="lt1"/>
                </a:solidFill>
              </a:rPr>
              <a:t>Privacy Act 1988</a:t>
            </a:r>
            <a:r>
              <a:rPr lang="en" sz="2200" b="0" i="0" u="none" strike="noStrike" cap="none">
                <a:solidFill>
                  <a:schemeClr val="lt1"/>
                </a:solidFill>
                <a:latin typeface="Arial"/>
                <a:ea typeface="Arial"/>
                <a:cs typeface="Arial"/>
                <a:sym typeface="Arial"/>
              </a:rPr>
              <a:t> an employee’s condition can’t be shared with anyone without his or her permission. </a:t>
            </a:r>
            <a:endParaRPr sz="2200" b="0" i="0" u="none" strike="noStrike" cap="none">
              <a:solidFill>
                <a:schemeClr val="lt1"/>
              </a:solidFill>
              <a:latin typeface="Arial"/>
              <a:ea typeface="Arial"/>
              <a:cs typeface="Arial"/>
              <a:sym typeface="Arial"/>
            </a:endParaRPr>
          </a:p>
          <a:p>
            <a:pPr marL="0" marR="0" lvl="0" indent="0" algn="l" rtl="0">
              <a:spcBef>
                <a:spcPts val="1200"/>
              </a:spcBef>
              <a:spcAft>
                <a:spcPts val="0"/>
              </a:spcAft>
              <a:buClr>
                <a:schemeClr val="accent1"/>
              </a:buClr>
              <a:buSzPts val="2000"/>
              <a:buFont typeface="Arial"/>
              <a:buNone/>
            </a:pPr>
            <a:r>
              <a:rPr lang="en" sz="2200" b="0" i="0" u="none" strike="noStrike" cap="none">
                <a:solidFill>
                  <a:schemeClr val="lt1"/>
                </a:solidFill>
                <a:latin typeface="Arial"/>
                <a:ea typeface="Arial"/>
                <a:cs typeface="Arial"/>
                <a:sym typeface="Arial"/>
              </a:rPr>
              <a:t>Any information can only be used for the purposes for which it was disclosed, such as arranging adjustments in the workplace to support the employee.</a:t>
            </a:r>
            <a:endParaRPr sz="2200">
              <a:solidFill>
                <a:schemeClr val="lt1"/>
              </a:solidFill>
            </a:endParaRPr>
          </a:p>
        </p:txBody>
      </p:sp>
      <p:sp>
        <p:nvSpPr>
          <p:cNvPr id="255" name="Google Shape;255;p41"/>
          <p:cNvSpPr txBox="1"/>
          <p:nvPr/>
        </p:nvSpPr>
        <p:spPr>
          <a:xfrm>
            <a:off x="5192475" y="1526675"/>
            <a:ext cx="3494100" cy="4250400"/>
          </a:xfrm>
          <a:prstGeom prst="rect">
            <a:avLst/>
          </a:prstGeom>
          <a:solidFill>
            <a:schemeClr val="lt1"/>
          </a:solidFill>
          <a:ln>
            <a:noFill/>
          </a:ln>
          <a:effectLst>
            <a:outerShdw blurRad="157163" dist="171450" dir="2940000" algn="bl" rotWithShape="0">
              <a:srgbClr val="000000">
                <a:alpha val="50000"/>
              </a:srgbClr>
            </a:outerShdw>
          </a:effectLst>
        </p:spPr>
        <p:txBody>
          <a:bodyPr spcFirstLastPara="1" wrap="square" lIns="91425" tIns="365750" rIns="91425" bIns="91425" anchor="t" anchorCtr="0">
            <a:noAutofit/>
          </a:bodyPr>
          <a:lstStyle/>
          <a:p>
            <a:pPr marL="179999"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56" name="Google Shape;256;p41" descr="Piece of duct tape sticking a note to the slide"/>
          <p:cNvPicPr preferRelativeResize="0"/>
          <p:nvPr/>
        </p:nvPicPr>
        <p:blipFill>
          <a:blip r:embed="rId3">
            <a:alphaModFix/>
          </a:blip>
          <a:stretch>
            <a:fillRect/>
          </a:stretch>
        </p:blipFill>
        <p:spPr>
          <a:xfrm>
            <a:off x="6002969" y="1156150"/>
            <a:ext cx="1657730" cy="777901"/>
          </a:xfrm>
          <a:prstGeom prst="rect">
            <a:avLst/>
          </a:prstGeom>
          <a:noFill/>
          <a:ln>
            <a:noFill/>
          </a:ln>
        </p:spPr>
      </p:pic>
      <p:sp>
        <p:nvSpPr>
          <p:cNvPr id="257" name="Google Shape;257;p41"/>
          <p:cNvSpPr txBox="1"/>
          <p:nvPr/>
        </p:nvSpPr>
        <p:spPr>
          <a:xfrm>
            <a:off x="5341625" y="1676400"/>
            <a:ext cx="3144900" cy="3806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200" b="1" i="0" u="none" strike="noStrike" kern="0" cap="none" spc="0" normalizeH="0" baseline="0" noProof="0">
                <a:ln>
                  <a:noFill/>
                </a:ln>
                <a:solidFill>
                  <a:srgbClr val="E47823"/>
                </a:solidFill>
                <a:effectLst/>
                <a:uLnTx/>
                <a:uFillTx/>
                <a:latin typeface="Arial"/>
                <a:cs typeface="Arial"/>
                <a:sym typeface="Arial"/>
              </a:rPr>
              <a:t>Tip</a:t>
            </a:r>
            <a:endParaRPr kumimoji="0" sz="2200" b="1" i="0" u="none" strike="noStrike" kern="0" cap="none" spc="0" normalizeH="0" baseline="0" noProof="0">
              <a:ln>
                <a:noFill/>
              </a:ln>
              <a:solidFill>
                <a:srgbClr val="E47823"/>
              </a:solidFill>
              <a:effectLst/>
              <a:uLnTx/>
              <a:uFillTx/>
              <a:latin typeface="Arial"/>
              <a:cs typeface="Arial"/>
              <a:sym typeface="Arial"/>
            </a:endParaRPr>
          </a:p>
          <a:p>
            <a:pPr marL="179999" marR="0" lvl="0" indent="-167299" algn="l" defTabSz="914400" rtl="0" eaLnBrk="1" fontAlgn="auto" latinLnBrk="0" hangingPunct="1">
              <a:lnSpc>
                <a:spcPct val="100000"/>
              </a:lnSpc>
              <a:spcBef>
                <a:spcPts val="1000"/>
              </a:spcBef>
              <a:spcAft>
                <a:spcPts val="0"/>
              </a:spcAft>
              <a:buClr>
                <a:srgbClr val="E47823"/>
              </a:buClr>
              <a:buSzPts val="1800"/>
              <a:buFont typeface="Arial"/>
              <a:buChar char="•"/>
              <a:tabLst/>
              <a:defRPr/>
            </a:pPr>
            <a:r>
              <a:rPr kumimoji="0" lang="en" sz="1800" b="0" i="0" u="none" strike="noStrike" kern="0" cap="none" spc="0" normalizeH="0" baseline="0" noProof="0">
                <a:ln>
                  <a:noFill/>
                </a:ln>
                <a:solidFill>
                  <a:srgbClr val="000000"/>
                </a:solidFill>
                <a:effectLst/>
                <a:uLnTx/>
                <a:uFillTx/>
                <a:latin typeface="Arial"/>
                <a:cs typeface="Arial"/>
                <a:sym typeface="Arial"/>
              </a:rPr>
              <a:t>There is no right or wrong answer when it comes to telling people about </a:t>
            </a:r>
            <a:r>
              <a:rPr kumimoji="0" lang="en" sz="1800" b="0" i="0" u="sng" strike="noStrike" kern="0" cap="none" spc="0" normalizeH="0" baseline="0" noProof="0">
                <a:ln>
                  <a:noFill/>
                </a:ln>
                <a:solidFill>
                  <a:srgbClr val="6E6E6E"/>
                </a:solidFill>
                <a:effectLst/>
                <a:uLnTx/>
                <a:uFillTx/>
                <a:latin typeface="Arial"/>
                <a:cs typeface="Arial"/>
                <a:sym typeface="Arial"/>
                <a:hlinkClick r:id="rId4"/>
              </a:rPr>
              <a:t>mental health</a:t>
            </a:r>
            <a:r>
              <a:rPr kumimoji="0" lang="en" sz="1800" b="0" i="0" u="none" strike="noStrike" kern="0" cap="none" spc="0" normalizeH="0" baseline="0" noProof="0">
                <a:ln>
                  <a:noFill/>
                </a:ln>
                <a:solidFill>
                  <a:srgbClr val="000000"/>
                </a:solidFill>
                <a:effectLst/>
                <a:uLnTx/>
                <a:uFillTx/>
                <a:latin typeface="Arial"/>
                <a:cs typeface="Arial"/>
                <a:sym typeface="Arial"/>
              </a:rPr>
              <a:t>, especially in the workplace.</a:t>
            </a:r>
            <a:endParaRPr kumimoji="0" sz="1800" b="0" i="0" u="none" strike="noStrike" kern="0" cap="none" spc="0" normalizeH="0" baseline="0" noProof="0">
              <a:ln>
                <a:noFill/>
              </a:ln>
              <a:solidFill>
                <a:srgbClr val="000000"/>
              </a:solidFill>
              <a:effectLst/>
              <a:uLnTx/>
              <a:uFillTx/>
              <a:latin typeface="Arial"/>
              <a:cs typeface="Arial"/>
              <a:sym typeface="Arial"/>
            </a:endParaRPr>
          </a:p>
          <a:p>
            <a:pPr marL="179999" marR="0" lvl="0" indent="-167299" algn="l" defTabSz="914400" rtl="0" eaLnBrk="1" fontAlgn="auto" latinLnBrk="0" hangingPunct="1">
              <a:lnSpc>
                <a:spcPct val="100000"/>
              </a:lnSpc>
              <a:spcBef>
                <a:spcPts val="1000"/>
              </a:spcBef>
              <a:spcAft>
                <a:spcPts val="0"/>
              </a:spcAft>
              <a:buClr>
                <a:srgbClr val="E47823"/>
              </a:buClr>
              <a:buSzPts val="1800"/>
              <a:buFont typeface="Arial"/>
              <a:buChar char="•"/>
              <a:tabLst/>
              <a:defRPr/>
            </a:pPr>
            <a:r>
              <a:rPr kumimoji="0" lang="en" sz="1800" b="0" i="0" u="none" strike="noStrike" kern="0" cap="none" spc="0" normalizeH="0" baseline="0" noProof="0">
                <a:ln>
                  <a:noFill/>
                </a:ln>
                <a:solidFill>
                  <a:srgbClr val="000000"/>
                </a:solidFill>
                <a:effectLst/>
                <a:uLnTx/>
                <a:uFillTx/>
                <a:latin typeface="Arial"/>
                <a:cs typeface="Arial"/>
                <a:sym typeface="Arial"/>
              </a:rPr>
              <a:t>Weigh up the options.</a:t>
            </a:r>
            <a:endParaRPr kumimoji="0" sz="1800" b="0" i="0" u="none" strike="noStrike" kern="0" cap="none" spc="0" normalizeH="0" baseline="0" noProof="0">
              <a:ln>
                <a:noFill/>
              </a:ln>
              <a:solidFill>
                <a:srgbClr val="000000"/>
              </a:solidFill>
              <a:effectLst/>
              <a:uLnTx/>
              <a:uFillTx/>
              <a:latin typeface="Arial"/>
              <a:cs typeface="Arial"/>
              <a:sym typeface="Arial"/>
            </a:endParaRPr>
          </a:p>
          <a:p>
            <a:pPr marL="179999" marR="0" lvl="0" indent="-167299" algn="l" defTabSz="914400" rtl="0" eaLnBrk="1" fontAlgn="auto" latinLnBrk="0" hangingPunct="1">
              <a:lnSpc>
                <a:spcPct val="100000"/>
              </a:lnSpc>
              <a:spcBef>
                <a:spcPts val="1000"/>
              </a:spcBef>
              <a:spcAft>
                <a:spcPts val="0"/>
              </a:spcAft>
              <a:buClr>
                <a:srgbClr val="E47823"/>
              </a:buClr>
              <a:buSzPts val="1800"/>
              <a:buFont typeface="Arial"/>
              <a:buChar char="•"/>
              <a:tabLst/>
              <a:defRPr/>
            </a:pPr>
            <a:r>
              <a:rPr kumimoji="0" lang="en" sz="1800" b="0" i="0" u="none" strike="noStrike" kern="0" cap="none" spc="0" normalizeH="0" baseline="0" noProof="0">
                <a:ln>
                  <a:noFill/>
                </a:ln>
                <a:solidFill>
                  <a:srgbClr val="000000"/>
                </a:solidFill>
                <a:effectLst/>
                <a:uLnTx/>
                <a:uFillTx/>
                <a:latin typeface="Arial"/>
                <a:cs typeface="Arial"/>
                <a:sym typeface="Arial"/>
              </a:rPr>
              <a:t>Consider when would be the best time to disclose.</a:t>
            </a:r>
            <a:endParaRPr kumimoji="0" sz="1800" b="0" i="0" u="none" strike="noStrike" kern="0" cap="none" spc="0" normalizeH="0" baseline="0" noProof="0">
              <a:ln>
                <a:noFill/>
              </a:ln>
              <a:solidFill>
                <a:srgbClr val="000000"/>
              </a:solidFill>
              <a:effectLst/>
              <a:uLnTx/>
              <a:uFillTx/>
              <a:latin typeface="Arial"/>
              <a:cs typeface="Arial"/>
              <a:sym typeface="Arial"/>
            </a:endParaRPr>
          </a:p>
          <a:p>
            <a:pPr marL="179999" marR="0" lvl="0" indent="-167299" algn="l" defTabSz="914400" rtl="0" eaLnBrk="1" fontAlgn="auto" latinLnBrk="0" hangingPunct="1">
              <a:lnSpc>
                <a:spcPct val="100000"/>
              </a:lnSpc>
              <a:spcBef>
                <a:spcPts val="1000"/>
              </a:spcBef>
              <a:spcAft>
                <a:spcPts val="0"/>
              </a:spcAft>
              <a:buClr>
                <a:srgbClr val="E47823"/>
              </a:buClr>
              <a:buSzPts val="1800"/>
              <a:buFont typeface="Arial"/>
              <a:buChar char="•"/>
              <a:tabLst/>
              <a:defRPr/>
            </a:pPr>
            <a:r>
              <a:rPr kumimoji="0" lang="en" sz="1800" b="0" i="0" u="none" strike="noStrike" kern="0" cap="none" spc="0" normalizeH="0" baseline="0" noProof="0">
                <a:ln>
                  <a:noFill/>
                </a:ln>
                <a:solidFill>
                  <a:srgbClr val="000000"/>
                </a:solidFill>
                <a:effectLst/>
                <a:uLnTx/>
                <a:uFillTx/>
                <a:latin typeface="Arial"/>
                <a:cs typeface="Arial"/>
                <a:sym typeface="Arial"/>
              </a:rPr>
              <a:t>Decide who to disclose to.</a:t>
            </a: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4916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7"/>
        <p:cNvGrpSpPr/>
        <p:nvPr/>
      </p:nvGrpSpPr>
      <p:grpSpPr>
        <a:xfrm>
          <a:off x="0" y="0"/>
          <a:ext cx="0" cy="0"/>
          <a:chOff x="0" y="0"/>
          <a:chExt cx="0" cy="0"/>
        </a:xfrm>
      </p:grpSpPr>
      <p:sp>
        <p:nvSpPr>
          <p:cNvPr id="178" name="Google Shape;178;p24"/>
          <p:cNvSpPr txBox="1">
            <a:spLocks noGrp="1"/>
          </p:cNvSpPr>
          <p:nvPr>
            <p:ph type="title"/>
          </p:nvPr>
        </p:nvSpPr>
        <p:spPr>
          <a:xfrm>
            <a:off x="457200" y="461417"/>
            <a:ext cx="8159026" cy="430887"/>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AU" sz="3600" b="0" i="0" u="none" strike="noStrike" cap="none">
                <a:solidFill>
                  <a:schemeClr val="lt1"/>
                </a:solidFill>
                <a:latin typeface="Arial"/>
                <a:ea typeface="Arial"/>
                <a:cs typeface="Arial"/>
                <a:sym typeface="Arial"/>
              </a:rPr>
              <a:t>WORK HEALTH AND SAFETY LAWS</a:t>
            </a:r>
            <a:endParaRPr sz="3600">
              <a:solidFill>
                <a:schemeClr val="lt1"/>
              </a:solidFill>
            </a:endParaRPr>
          </a:p>
        </p:txBody>
      </p:sp>
      <p:sp>
        <p:nvSpPr>
          <p:cNvPr id="179" name="Google Shape;179;p24"/>
          <p:cNvSpPr txBox="1"/>
          <p:nvPr/>
        </p:nvSpPr>
        <p:spPr>
          <a:xfrm>
            <a:off x="372133" y="6377745"/>
            <a:ext cx="6914700" cy="18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AU" sz="1000">
                <a:solidFill>
                  <a:schemeClr val="dk1"/>
                </a:solidFill>
              </a:rPr>
              <a:t>Source: </a:t>
            </a:r>
            <a:r>
              <a:rPr lang="en-AU" sz="1000">
                <a:solidFill>
                  <a:schemeClr val="dk1"/>
                </a:solidFill>
                <a:latin typeface="Arial"/>
                <a:ea typeface="Arial"/>
                <a:cs typeface="Arial"/>
                <a:sym typeface="Arial"/>
              </a:rPr>
              <a:t>State of Queensland (WorkCover Queensland)</a:t>
            </a:r>
            <a:endParaRPr sz="1000">
              <a:solidFill>
                <a:schemeClr val="dk1"/>
              </a:solidFill>
              <a:latin typeface="Arial"/>
              <a:ea typeface="Arial"/>
              <a:cs typeface="Arial"/>
              <a:sym typeface="Arial"/>
            </a:endParaRPr>
          </a:p>
        </p:txBody>
      </p:sp>
      <p:pic>
        <p:nvPicPr>
          <p:cNvPr id="180" name="Google Shape;180;p24"/>
          <p:cNvPicPr preferRelativeResize="0"/>
          <p:nvPr/>
        </p:nvPicPr>
        <p:blipFill>
          <a:blip r:embed="rId3">
            <a:alphaModFix/>
          </a:blip>
          <a:stretch>
            <a:fillRect/>
          </a:stretch>
        </p:blipFill>
        <p:spPr>
          <a:xfrm>
            <a:off x="61734" y="1184475"/>
            <a:ext cx="3059999" cy="5120276"/>
          </a:xfrm>
          <a:prstGeom prst="rect">
            <a:avLst/>
          </a:prstGeom>
          <a:noFill/>
          <a:ln>
            <a:noFill/>
          </a:ln>
          <a:effectLst>
            <a:outerShdw blurRad="171450" dist="47625" dir="5340000" algn="bl" rotWithShape="0">
              <a:srgbClr val="000000">
                <a:alpha val="50000"/>
              </a:srgbClr>
            </a:outerShdw>
          </a:effectLst>
        </p:spPr>
      </p:pic>
      <p:pic>
        <p:nvPicPr>
          <p:cNvPr id="181" name="Google Shape;181;p24"/>
          <p:cNvPicPr preferRelativeResize="0"/>
          <p:nvPr/>
        </p:nvPicPr>
        <p:blipFill>
          <a:blip r:embed="rId3">
            <a:alphaModFix/>
          </a:blip>
          <a:stretch>
            <a:fillRect/>
          </a:stretch>
        </p:blipFill>
        <p:spPr>
          <a:xfrm>
            <a:off x="3061474" y="1193382"/>
            <a:ext cx="3059974" cy="5120276"/>
          </a:xfrm>
          <a:prstGeom prst="rect">
            <a:avLst/>
          </a:prstGeom>
          <a:noFill/>
          <a:ln>
            <a:noFill/>
          </a:ln>
          <a:effectLst>
            <a:outerShdw blurRad="157163" dist="47625" dir="5400000" algn="bl" rotWithShape="0">
              <a:srgbClr val="000000">
                <a:alpha val="50000"/>
              </a:srgbClr>
            </a:outerShdw>
          </a:effectLst>
        </p:spPr>
      </p:pic>
      <p:pic>
        <p:nvPicPr>
          <p:cNvPr id="182" name="Google Shape;182;p24"/>
          <p:cNvPicPr preferRelativeResize="0"/>
          <p:nvPr/>
        </p:nvPicPr>
        <p:blipFill rotWithShape="1">
          <a:blip r:embed="rId3">
            <a:alphaModFix/>
          </a:blip>
          <a:srcRect r="-2009" b="-1791"/>
          <a:stretch/>
        </p:blipFill>
        <p:spPr>
          <a:xfrm>
            <a:off x="6048950" y="1193375"/>
            <a:ext cx="3059999" cy="5215850"/>
          </a:xfrm>
          <a:prstGeom prst="rect">
            <a:avLst/>
          </a:prstGeom>
          <a:noFill/>
          <a:ln>
            <a:noFill/>
          </a:ln>
          <a:effectLst>
            <a:outerShdw blurRad="171450" dist="38100" dir="5460000" algn="bl" rotWithShape="0">
              <a:srgbClr val="000000">
                <a:alpha val="50000"/>
              </a:srgbClr>
            </a:outerShdw>
          </a:effectLst>
        </p:spPr>
      </p:pic>
      <p:sp>
        <p:nvSpPr>
          <p:cNvPr id="183" name="Google Shape;183;p24"/>
          <p:cNvSpPr txBox="1"/>
          <p:nvPr/>
        </p:nvSpPr>
        <p:spPr>
          <a:xfrm>
            <a:off x="3457200" y="-46735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4"/>
          <p:cNvSpPr txBox="1"/>
          <p:nvPr/>
        </p:nvSpPr>
        <p:spPr>
          <a:xfrm>
            <a:off x="3167863" y="1624891"/>
            <a:ext cx="2729400" cy="455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AU" sz="2400" b="1">
                <a:solidFill>
                  <a:srgbClr val="E2741D"/>
                </a:solidFill>
              </a:rPr>
              <a:t>Your </a:t>
            </a:r>
            <a:endParaRPr sz="2400" b="1">
              <a:solidFill>
                <a:srgbClr val="E2741D"/>
              </a:solidFill>
            </a:endParaRPr>
          </a:p>
          <a:p>
            <a:pPr marL="0" lvl="0" indent="0" algn="ctr" rtl="0">
              <a:spcBef>
                <a:spcPts val="0"/>
              </a:spcBef>
              <a:spcAft>
                <a:spcPts val="0"/>
              </a:spcAft>
              <a:buNone/>
            </a:pPr>
            <a:r>
              <a:rPr lang="en-AU" sz="2400" b="1">
                <a:solidFill>
                  <a:srgbClr val="E2741D"/>
                </a:solidFill>
              </a:rPr>
              <a:t>Responsibilities</a:t>
            </a:r>
            <a:endParaRPr sz="2400" b="1">
              <a:solidFill>
                <a:srgbClr val="E2741D"/>
              </a:solidFill>
            </a:endParaRPr>
          </a:p>
          <a:p>
            <a:pPr marL="457200" lvl="0" indent="-330200" algn="l" rtl="0">
              <a:spcBef>
                <a:spcPts val="1000"/>
              </a:spcBef>
              <a:spcAft>
                <a:spcPts val="0"/>
              </a:spcAft>
              <a:buClr>
                <a:schemeClr val="dk1"/>
              </a:buClr>
              <a:buSzPts val="1600"/>
              <a:buChar char="●"/>
            </a:pPr>
            <a:r>
              <a:rPr lang="en-AU" sz="1600">
                <a:solidFill>
                  <a:schemeClr val="dk1"/>
                </a:solidFill>
              </a:rPr>
              <a:t>Take reasonable care of your health and safety.</a:t>
            </a:r>
            <a:endParaRPr sz="1600">
              <a:solidFill>
                <a:schemeClr val="dk1"/>
              </a:solidFill>
            </a:endParaRPr>
          </a:p>
          <a:p>
            <a:pPr marL="457200" lvl="0" indent="-330200" algn="l" rtl="0">
              <a:spcBef>
                <a:spcPts val="1000"/>
              </a:spcBef>
              <a:spcAft>
                <a:spcPts val="0"/>
              </a:spcAft>
              <a:buClr>
                <a:schemeClr val="dk1"/>
              </a:buClr>
              <a:buSzPts val="1600"/>
              <a:buChar char="●"/>
            </a:pPr>
            <a:r>
              <a:rPr lang="en-AU" sz="1600">
                <a:solidFill>
                  <a:schemeClr val="dk1"/>
                </a:solidFill>
              </a:rPr>
              <a:t>Don’t endanger other people through your actions.</a:t>
            </a:r>
            <a:endParaRPr sz="1600">
              <a:solidFill>
                <a:schemeClr val="dk1"/>
              </a:solidFill>
            </a:endParaRPr>
          </a:p>
          <a:p>
            <a:pPr marL="457200" lvl="0" indent="-330200" algn="l" rtl="0">
              <a:spcBef>
                <a:spcPts val="1000"/>
              </a:spcBef>
              <a:spcAft>
                <a:spcPts val="0"/>
              </a:spcAft>
              <a:buClr>
                <a:schemeClr val="dk1"/>
              </a:buClr>
              <a:buSzPts val="1600"/>
              <a:buChar char="●"/>
            </a:pPr>
            <a:r>
              <a:rPr lang="en-AU" sz="1600">
                <a:solidFill>
                  <a:schemeClr val="dk1"/>
                </a:solidFill>
              </a:rPr>
              <a:t>Follow reasonable instructions and policies</a:t>
            </a:r>
            <a:endParaRPr sz="2400" b="1">
              <a:solidFill>
                <a:srgbClr val="E2741D"/>
              </a:solidFill>
            </a:endParaRPr>
          </a:p>
        </p:txBody>
      </p:sp>
      <p:sp>
        <p:nvSpPr>
          <p:cNvPr id="185" name="Google Shape;185;p24"/>
          <p:cNvSpPr txBox="1"/>
          <p:nvPr/>
        </p:nvSpPr>
        <p:spPr>
          <a:xfrm>
            <a:off x="6182800" y="1617734"/>
            <a:ext cx="2729400" cy="430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AU" sz="2400" b="1">
                <a:solidFill>
                  <a:schemeClr val="accent1"/>
                </a:solidFill>
              </a:rPr>
              <a:t>Your </a:t>
            </a:r>
            <a:endParaRPr sz="2400" b="1">
              <a:solidFill>
                <a:schemeClr val="accent1"/>
              </a:solidFill>
            </a:endParaRPr>
          </a:p>
          <a:p>
            <a:pPr marL="0" lvl="0" indent="0" algn="ctr" rtl="0">
              <a:spcBef>
                <a:spcPts val="0"/>
              </a:spcBef>
              <a:spcAft>
                <a:spcPts val="0"/>
              </a:spcAft>
              <a:buNone/>
            </a:pPr>
            <a:r>
              <a:rPr lang="en-AU" sz="2400" b="1">
                <a:solidFill>
                  <a:srgbClr val="E2741D"/>
                </a:solidFill>
              </a:rPr>
              <a:t>Rights</a:t>
            </a:r>
            <a:endParaRPr sz="2400" b="1">
              <a:solidFill>
                <a:srgbClr val="E2741D"/>
              </a:solidFill>
            </a:endParaRPr>
          </a:p>
          <a:p>
            <a:pPr marL="457200" lvl="0" indent="-330200" algn="l" rtl="0">
              <a:spcBef>
                <a:spcPts val="1000"/>
              </a:spcBef>
              <a:spcAft>
                <a:spcPts val="0"/>
              </a:spcAft>
              <a:buClr>
                <a:schemeClr val="dk1"/>
              </a:buClr>
              <a:buSzPts val="1600"/>
              <a:buChar char="●"/>
            </a:pPr>
            <a:r>
              <a:rPr lang="en-AU" sz="1600">
                <a:solidFill>
                  <a:schemeClr val="dk1"/>
                </a:solidFill>
              </a:rPr>
              <a:t>Stop or refuse unsafe work. </a:t>
            </a:r>
            <a:endParaRPr sz="1600">
              <a:solidFill>
                <a:schemeClr val="dk1"/>
              </a:solidFill>
            </a:endParaRPr>
          </a:p>
          <a:p>
            <a:pPr marL="457200" lvl="0" indent="-330200" algn="l" rtl="0">
              <a:spcBef>
                <a:spcPts val="1000"/>
              </a:spcBef>
              <a:spcAft>
                <a:spcPts val="0"/>
              </a:spcAft>
              <a:buClr>
                <a:schemeClr val="dk1"/>
              </a:buClr>
              <a:buSzPts val="1600"/>
              <a:buChar char="●"/>
            </a:pPr>
            <a:r>
              <a:rPr lang="en-AU" sz="1600">
                <a:solidFill>
                  <a:schemeClr val="dk1"/>
                </a:solidFill>
              </a:rPr>
              <a:t>No negative repercussions for raising health and safety concerns. </a:t>
            </a:r>
            <a:endParaRPr sz="1600">
              <a:solidFill>
                <a:schemeClr val="dk1"/>
              </a:solidFill>
            </a:endParaRPr>
          </a:p>
          <a:p>
            <a:pPr marL="457200" lvl="0" indent="-330200" algn="l" rtl="0">
              <a:spcBef>
                <a:spcPts val="1000"/>
              </a:spcBef>
              <a:spcAft>
                <a:spcPts val="0"/>
              </a:spcAft>
              <a:buClr>
                <a:schemeClr val="dk1"/>
              </a:buClr>
              <a:buSzPts val="1600"/>
              <a:buChar char="●"/>
            </a:pPr>
            <a:r>
              <a:rPr lang="en-AU" sz="1600">
                <a:solidFill>
                  <a:schemeClr val="dk1"/>
                </a:solidFill>
              </a:rPr>
              <a:t>Elect a health and safety representative.</a:t>
            </a:r>
            <a:endParaRPr sz="1600">
              <a:solidFill>
                <a:schemeClr val="dk1"/>
              </a:solidFill>
            </a:endParaRPr>
          </a:p>
          <a:p>
            <a:pPr marL="0" lvl="0" indent="0" algn="l" rtl="0">
              <a:spcBef>
                <a:spcPts val="1000"/>
              </a:spcBef>
              <a:spcAft>
                <a:spcPts val="0"/>
              </a:spcAft>
              <a:buNone/>
            </a:pPr>
            <a:endParaRPr sz="2400" b="1">
              <a:solidFill>
                <a:srgbClr val="E2741D"/>
              </a:solidFill>
            </a:endParaRPr>
          </a:p>
        </p:txBody>
      </p:sp>
      <p:sp>
        <p:nvSpPr>
          <p:cNvPr id="186" name="Google Shape;186;p24"/>
          <p:cNvSpPr txBox="1"/>
          <p:nvPr/>
        </p:nvSpPr>
        <p:spPr>
          <a:xfrm>
            <a:off x="194309" y="1704500"/>
            <a:ext cx="2828400" cy="430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AU" sz="2400" b="1">
                <a:solidFill>
                  <a:schemeClr val="accent1"/>
                </a:solidFill>
              </a:rPr>
              <a:t>Employer </a:t>
            </a:r>
            <a:endParaRPr sz="2400" b="1">
              <a:solidFill>
                <a:schemeClr val="accent1"/>
              </a:solidFill>
            </a:endParaRPr>
          </a:p>
          <a:p>
            <a:pPr marL="0" lvl="0" indent="0" algn="ctr" rtl="0">
              <a:spcBef>
                <a:spcPts val="0"/>
              </a:spcBef>
              <a:spcAft>
                <a:spcPts val="0"/>
              </a:spcAft>
              <a:buNone/>
            </a:pPr>
            <a:r>
              <a:rPr lang="en-AU" sz="2400" b="1">
                <a:solidFill>
                  <a:schemeClr val="accent1"/>
                </a:solidFill>
              </a:rPr>
              <a:t>Responsibilities</a:t>
            </a:r>
            <a:endParaRPr sz="2400" b="1">
              <a:solidFill>
                <a:schemeClr val="accent1"/>
              </a:solidFill>
            </a:endParaRPr>
          </a:p>
          <a:p>
            <a:pPr marL="457200" lvl="0" indent="-330200" algn="l" rtl="0">
              <a:lnSpc>
                <a:spcPct val="115000"/>
              </a:lnSpc>
              <a:spcBef>
                <a:spcPts val="1000"/>
              </a:spcBef>
              <a:spcAft>
                <a:spcPts val="0"/>
              </a:spcAft>
              <a:buClr>
                <a:schemeClr val="dk1"/>
              </a:buClr>
              <a:buSzPts val="1600"/>
              <a:buChar char="●"/>
            </a:pPr>
            <a:r>
              <a:rPr lang="en-AU" sz="1600">
                <a:solidFill>
                  <a:schemeClr val="dk1"/>
                </a:solidFill>
              </a:rPr>
              <a:t>Provide a safe work environment.</a:t>
            </a:r>
            <a:endParaRPr sz="1600">
              <a:solidFill>
                <a:schemeClr val="dk1"/>
              </a:solidFill>
            </a:endParaRPr>
          </a:p>
          <a:p>
            <a:pPr marL="457200" lvl="0" indent="-330200" algn="l" rtl="0">
              <a:lnSpc>
                <a:spcPct val="115000"/>
              </a:lnSpc>
              <a:spcBef>
                <a:spcPts val="1000"/>
              </a:spcBef>
              <a:spcAft>
                <a:spcPts val="0"/>
              </a:spcAft>
              <a:buClr>
                <a:schemeClr val="dk1"/>
              </a:buClr>
              <a:buSzPts val="1600"/>
              <a:buChar char="●"/>
            </a:pPr>
            <a:r>
              <a:rPr lang="en-AU" sz="1600">
                <a:solidFill>
                  <a:schemeClr val="dk1"/>
                </a:solidFill>
              </a:rPr>
              <a:t>Provide information, training, instruction </a:t>
            </a:r>
            <a:br>
              <a:rPr lang="en-AU" sz="1600">
                <a:solidFill>
                  <a:schemeClr val="dk1"/>
                </a:solidFill>
              </a:rPr>
            </a:br>
            <a:r>
              <a:rPr lang="en-AU" sz="1600">
                <a:solidFill>
                  <a:schemeClr val="dk1"/>
                </a:solidFill>
              </a:rPr>
              <a:t>and supervision.</a:t>
            </a:r>
            <a:endParaRPr sz="1600">
              <a:solidFill>
                <a:schemeClr val="dk1"/>
              </a:solidFill>
            </a:endParaRPr>
          </a:p>
          <a:p>
            <a:pPr marL="457200" lvl="0" indent="-330200" algn="l" rtl="0">
              <a:lnSpc>
                <a:spcPct val="115000"/>
              </a:lnSpc>
              <a:spcBef>
                <a:spcPts val="1000"/>
              </a:spcBef>
              <a:spcAft>
                <a:spcPts val="0"/>
              </a:spcAft>
              <a:buClr>
                <a:schemeClr val="dk1"/>
              </a:buClr>
              <a:buSzPts val="1600"/>
              <a:buChar char="●"/>
            </a:pPr>
            <a:r>
              <a:rPr lang="en-AU" sz="1600">
                <a:solidFill>
                  <a:schemeClr val="dk1"/>
                </a:solidFill>
              </a:rPr>
              <a:t>Talk with you about health and safety.</a:t>
            </a:r>
            <a:endParaRPr sz="1600">
              <a:solidFill>
                <a:schemeClr val="dk1"/>
              </a:solidFill>
            </a:endParaRPr>
          </a:p>
          <a:p>
            <a:pPr marL="457200" lvl="0" indent="-330200" algn="l" rtl="0">
              <a:lnSpc>
                <a:spcPct val="115000"/>
              </a:lnSpc>
              <a:spcBef>
                <a:spcPts val="1000"/>
              </a:spcBef>
              <a:spcAft>
                <a:spcPts val="0"/>
              </a:spcAft>
              <a:buClr>
                <a:schemeClr val="dk1"/>
              </a:buClr>
              <a:buSzPts val="1600"/>
              <a:buChar char="●"/>
            </a:pPr>
            <a:r>
              <a:rPr lang="en-AU" sz="1600">
                <a:solidFill>
                  <a:schemeClr val="dk1"/>
                </a:solidFill>
              </a:rPr>
              <a:t>Appoint a safety committee or safety representative if requested.</a:t>
            </a:r>
            <a:endParaRPr sz="2400" b="1">
              <a:solidFill>
                <a:schemeClr val="accent1"/>
              </a:solidFill>
            </a:endParaRPr>
          </a:p>
        </p:txBody>
      </p:sp>
      <p:pic>
        <p:nvPicPr>
          <p:cNvPr id="187" name="Google Shape;187;p24" descr="Piece of duct tape sticking a note to the slide"/>
          <p:cNvPicPr preferRelativeResize="0"/>
          <p:nvPr/>
        </p:nvPicPr>
        <p:blipFill rotWithShape="1">
          <a:blip r:embed="rId4">
            <a:alphaModFix/>
          </a:blip>
          <a:srcRect/>
          <a:stretch/>
        </p:blipFill>
        <p:spPr>
          <a:xfrm>
            <a:off x="782024" y="1063698"/>
            <a:ext cx="1698276" cy="804326"/>
          </a:xfrm>
          <a:prstGeom prst="rect">
            <a:avLst/>
          </a:prstGeom>
          <a:noFill/>
          <a:ln>
            <a:noFill/>
          </a:ln>
        </p:spPr>
      </p:pic>
      <p:pic>
        <p:nvPicPr>
          <p:cNvPr id="188" name="Google Shape;188;p24" descr="Piece of duct tape sticking a note to the slide"/>
          <p:cNvPicPr preferRelativeResize="0"/>
          <p:nvPr/>
        </p:nvPicPr>
        <p:blipFill rotWithShape="1">
          <a:blip r:embed="rId4">
            <a:alphaModFix/>
          </a:blip>
          <a:srcRect/>
          <a:stretch/>
        </p:blipFill>
        <p:spPr>
          <a:xfrm>
            <a:off x="3803124" y="968498"/>
            <a:ext cx="1698276" cy="804326"/>
          </a:xfrm>
          <a:prstGeom prst="rect">
            <a:avLst/>
          </a:prstGeom>
          <a:noFill/>
          <a:ln>
            <a:noFill/>
          </a:ln>
        </p:spPr>
      </p:pic>
      <p:pic>
        <p:nvPicPr>
          <p:cNvPr id="189" name="Google Shape;189;p24" descr="Piece of duct tape sticking a note to the slide"/>
          <p:cNvPicPr preferRelativeResize="0"/>
          <p:nvPr/>
        </p:nvPicPr>
        <p:blipFill rotWithShape="1">
          <a:blip r:embed="rId4">
            <a:alphaModFix/>
          </a:blip>
          <a:srcRect/>
          <a:stretch/>
        </p:blipFill>
        <p:spPr>
          <a:xfrm rot="509194">
            <a:off x="6882211" y="1071397"/>
            <a:ext cx="1698276" cy="8043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0"/>
                                        </p:tgtEl>
                                        <p:attrNameLst>
                                          <p:attrName>style.visibility</p:attrName>
                                        </p:attrNameLst>
                                      </p:cBhvr>
                                      <p:to>
                                        <p:strVal val="visible"/>
                                      </p:to>
                                    </p:set>
                                    <p:animEffect transition="in" filter="fade">
                                      <p:cBhvr>
                                        <p:cTn id="11" dur="1000"/>
                                        <p:tgtEl>
                                          <p:spTgt spid="18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86"/>
                                        </p:tgtEl>
                                        <p:attrNameLst>
                                          <p:attrName>style.visibility</p:attrName>
                                        </p:attrNameLst>
                                      </p:cBhvr>
                                      <p:to>
                                        <p:strVal val="visible"/>
                                      </p:to>
                                    </p:set>
                                    <p:animEffect transition="in" filter="fade">
                                      <p:cBhvr>
                                        <p:cTn id="15" dur="1000"/>
                                        <p:tgtEl>
                                          <p:spTgt spid="18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81"/>
                                        </p:tgtEl>
                                        <p:attrNameLst>
                                          <p:attrName>style.visibility</p:attrName>
                                        </p:attrNameLst>
                                      </p:cBhvr>
                                      <p:to>
                                        <p:strVal val="visible"/>
                                      </p:to>
                                    </p:set>
                                    <p:animEffect transition="in" filter="fade">
                                      <p:cBhvr>
                                        <p:cTn id="19" dur="1000"/>
                                        <p:tgtEl>
                                          <p:spTgt spid="181"/>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84"/>
                                        </p:tgtEl>
                                        <p:attrNameLst>
                                          <p:attrName>style.visibility</p:attrName>
                                        </p:attrNameLst>
                                      </p:cBhvr>
                                      <p:to>
                                        <p:strVal val="visible"/>
                                      </p:to>
                                    </p:set>
                                    <p:animEffect transition="in" filter="fade">
                                      <p:cBhvr>
                                        <p:cTn id="23" dur="1000"/>
                                        <p:tgtEl>
                                          <p:spTgt spid="184"/>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82"/>
                                        </p:tgtEl>
                                        <p:attrNameLst>
                                          <p:attrName>style.visibility</p:attrName>
                                        </p:attrNameLst>
                                      </p:cBhvr>
                                      <p:to>
                                        <p:strVal val="visible"/>
                                      </p:to>
                                    </p:set>
                                    <p:animEffect transition="in" filter="fade">
                                      <p:cBhvr>
                                        <p:cTn id="27" dur="1000"/>
                                        <p:tgtEl>
                                          <p:spTgt spid="182"/>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85"/>
                                        </p:tgtEl>
                                        <p:attrNameLst>
                                          <p:attrName>style.visibility</p:attrName>
                                        </p:attrNameLst>
                                      </p:cBhvr>
                                      <p:to>
                                        <p:strVal val="visible"/>
                                      </p:to>
                                    </p:set>
                                    <p:animEffect transition="in" filter="fade">
                                      <p:cBhvr>
                                        <p:cTn id="31"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47823"/>
        </a:solidFill>
        <a:effectLst/>
      </p:bgPr>
    </p:bg>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457200" y="461442"/>
            <a:ext cx="8229600" cy="6636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 sz="3600" i="0" u="none" strike="noStrike" cap="none">
                <a:solidFill>
                  <a:schemeClr val="lt1"/>
                </a:solidFill>
              </a:rPr>
              <a:t>SPOT THE HAZARD</a:t>
            </a:r>
            <a:endParaRPr sz="3600">
              <a:solidFill>
                <a:schemeClr val="lt1"/>
              </a:solidFill>
            </a:endParaRPr>
          </a:p>
        </p:txBody>
      </p:sp>
      <p:pic>
        <p:nvPicPr>
          <p:cNvPr id="264" name="Google Shape;264;p42"/>
          <p:cNvPicPr preferRelativeResize="0">
            <a:picLocks noGrp="1"/>
          </p:cNvPicPr>
          <p:nvPr>
            <p:ph type="body" idx="1"/>
          </p:nvPr>
        </p:nvPicPr>
        <p:blipFill rotWithShape="1">
          <a:blip r:embed="rId3">
            <a:alphaModFix/>
          </a:blip>
          <a:srcRect/>
          <a:stretch/>
        </p:blipFill>
        <p:spPr>
          <a:xfrm>
            <a:off x="1011600" y="1125050"/>
            <a:ext cx="7120800" cy="5102100"/>
          </a:xfrm>
          <a:prstGeom prst="rect">
            <a:avLst/>
          </a:prstGeom>
          <a:noFill/>
          <a:ln>
            <a:noFill/>
          </a:ln>
        </p:spPr>
      </p:pic>
    </p:spTree>
    <p:extLst>
      <p:ext uri="{BB962C8B-B14F-4D97-AF65-F5344CB8AC3E}">
        <p14:creationId xmlns:p14="http://schemas.microsoft.com/office/powerpoint/2010/main" val="4150348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47823"/>
        </a:solidFill>
        <a:effectLst/>
      </p:bgPr>
    </p:bg>
    <p:spTree>
      <p:nvGrpSpPr>
        <p:cNvPr id="1" name="Shape 269"/>
        <p:cNvGrpSpPr/>
        <p:nvPr/>
      </p:nvGrpSpPr>
      <p:grpSpPr>
        <a:xfrm>
          <a:off x="0" y="0"/>
          <a:ext cx="0" cy="0"/>
          <a:chOff x="0" y="0"/>
          <a:chExt cx="0" cy="0"/>
        </a:xfrm>
      </p:grpSpPr>
      <p:sp>
        <p:nvSpPr>
          <p:cNvPr id="270" name="Google Shape;270;p43"/>
          <p:cNvSpPr txBox="1">
            <a:spLocks noGrp="1"/>
          </p:cNvSpPr>
          <p:nvPr>
            <p:ph type="title"/>
          </p:nvPr>
        </p:nvSpPr>
        <p:spPr>
          <a:xfrm>
            <a:off x="457200" y="385243"/>
            <a:ext cx="8229600" cy="6735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 sz="3600" i="0" u="none" strike="noStrike" cap="none">
                <a:solidFill>
                  <a:schemeClr val="lt1"/>
                </a:solidFill>
              </a:rPr>
              <a:t>HIERARCHY OF CONTROLS</a:t>
            </a:r>
            <a:endParaRPr sz="3600">
              <a:solidFill>
                <a:schemeClr val="lt1"/>
              </a:solidFill>
            </a:endParaRPr>
          </a:p>
        </p:txBody>
      </p:sp>
      <p:pic>
        <p:nvPicPr>
          <p:cNvPr id="271" name="Google Shape;271;p43"/>
          <p:cNvPicPr preferRelativeResize="0"/>
          <p:nvPr/>
        </p:nvPicPr>
        <p:blipFill>
          <a:blip r:embed="rId3">
            <a:alphaModFix/>
          </a:blip>
          <a:stretch>
            <a:fillRect/>
          </a:stretch>
        </p:blipFill>
        <p:spPr>
          <a:xfrm>
            <a:off x="2076639" y="1058751"/>
            <a:ext cx="4990725" cy="5623650"/>
          </a:xfrm>
          <a:prstGeom prst="rect">
            <a:avLst/>
          </a:prstGeom>
          <a:noFill/>
          <a:ln>
            <a:noFill/>
          </a:ln>
        </p:spPr>
      </p:pic>
    </p:spTree>
    <p:extLst>
      <p:ext uri="{BB962C8B-B14F-4D97-AF65-F5344CB8AC3E}">
        <p14:creationId xmlns:p14="http://schemas.microsoft.com/office/powerpoint/2010/main" val="1054029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76"/>
        <p:cNvGrpSpPr/>
        <p:nvPr/>
      </p:nvGrpSpPr>
      <p:grpSpPr>
        <a:xfrm>
          <a:off x="0" y="0"/>
          <a:ext cx="0" cy="0"/>
          <a:chOff x="0" y="0"/>
          <a:chExt cx="0" cy="0"/>
        </a:xfrm>
      </p:grpSpPr>
      <p:sp>
        <p:nvSpPr>
          <p:cNvPr id="277" name="Google Shape;277;p44"/>
          <p:cNvSpPr txBox="1">
            <a:spLocks noGrp="1"/>
          </p:cNvSpPr>
          <p:nvPr>
            <p:ph type="title"/>
          </p:nvPr>
        </p:nvSpPr>
        <p:spPr>
          <a:xfrm>
            <a:off x="304800" y="359821"/>
            <a:ext cx="8686800" cy="6102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 i="0" u="none" strike="noStrike" cap="none">
                <a:solidFill>
                  <a:schemeClr val="accent1"/>
                </a:solidFill>
              </a:rPr>
              <a:t>YOUNG WORKERS’ OWN EXPERIENCES</a:t>
            </a:r>
            <a:endParaRPr/>
          </a:p>
        </p:txBody>
      </p:sp>
      <p:sp>
        <p:nvSpPr>
          <p:cNvPr id="278" name="Google Shape;278;p44"/>
          <p:cNvSpPr txBox="1"/>
          <p:nvPr/>
        </p:nvSpPr>
        <p:spPr>
          <a:xfrm>
            <a:off x="344624" y="6369356"/>
            <a:ext cx="8100000" cy="230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000000"/>
                </a:solidFill>
                <a:effectLst/>
                <a:uLnTx/>
                <a:uFillTx/>
                <a:latin typeface="Arial"/>
                <a:ea typeface="Arial"/>
                <a:cs typeface="Arial"/>
                <a:sym typeface="Arial"/>
              </a:rPr>
              <a:t>Sourced from – http://www.youngworkers.org.au/publications</a:t>
            </a: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9" name="Google Shape;279;p44"/>
          <p:cNvSpPr/>
          <p:nvPr/>
        </p:nvSpPr>
        <p:spPr>
          <a:xfrm>
            <a:off x="251025" y="1175500"/>
            <a:ext cx="3207300" cy="2126100"/>
          </a:xfrm>
          <a:prstGeom prst="wedgeRectCallout">
            <a:avLst>
              <a:gd name="adj1" fmla="val -20833"/>
              <a:gd name="adj2" fmla="val 62500"/>
            </a:avLst>
          </a:prstGeom>
          <a:solidFill>
            <a:srgbClr val="1155CC"/>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E47823"/>
              </a:buClr>
              <a:buSzPts val="1500"/>
              <a:buFont typeface="Arial"/>
              <a:buNone/>
              <a:tabLst/>
              <a:defRPr/>
            </a:pPr>
            <a:r>
              <a:rPr kumimoji="0" lang="en" sz="1200" b="0" i="0" u="none" strike="noStrike" kern="0" cap="none" spc="0" normalizeH="0" baseline="0" noProof="0">
                <a:ln>
                  <a:noFill/>
                </a:ln>
                <a:solidFill>
                  <a:srgbClr val="FFFFFF"/>
                </a:solidFill>
                <a:effectLst/>
                <a:uLnTx/>
                <a:uFillTx/>
                <a:latin typeface="Arial"/>
                <a:cs typeface="Arial"/>
                <a:sym typeface="Arial"/>
              </a:rPr>
              <a:t>“You have to consistently be polite to rude and sometimes cruel customers. This is pretty related to Trip Advisor and the stigma in a rural town of having to keep a high rating even if it means putting up with rude customers.”</a:t>
            </a:r>
            <a:endParaRPr kumimoji="0" sz="12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480"/>
              </a:spcBef>
              <a:spcAft>
                <a:spcPts val="0"/>
              </a:spcAft>
              <a:buClr>
                <a:srgbClr val="E47823"/>
              </a:buClr>
              <a:buSzPts val="1500"/>
              <a:buFont typeface="Arial"/>
              <a:buNone/>
              <a:tabLst/>
              <a:defRPr/>
            </a:pPr>
            <a:r>
              <a:rPr kumimoji="0" lang="en" sz="1000" b="0" i="1" u="none" strike="noStrike" kern="0" cap="none" spc="0" normalizeH="0" baseline="0" noProof="0">
                <a:ln>
                  <a:noFill/>
                </a:ln>
                <a:solidFill>
                  <a:srgbClr val="FFFFFF"/>
                </a:solidFill>
                <a:effectLst/>
                <a:uLnTx/>
                <a:uFillTx/>
                <a:latin typeface="Arial"/>
                <a:cs typeface="Arial"/>
                <a:sym typeface="Arial"/>
              </a:rPr>
              <a:t>Female, 23, Food Service Assistant</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44"/>
          <p:cNvSpPr/>
          <p:nvPr/>
        </p:nvSpPr>
        <p:spPr>
          <a:xfrm>
            <a:off x="5574575" y="3131300"/>
            <a:ext cx="3125400" cy="1718400"/>
          </a:xfrm>
          <a:prstGeom prst="wedgeRectCallout">
            <a:avLst>
              <a:gd name="adj1" fmla="val -20833"/>
              <a:gd name="adj2" fmla="val 62500"/>
            </a:avLst>
          </a:prstGeom>
          <a:solidFill>
            <a:srgbClr val="38761D"/>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E47823"/>
              </a:buClr>
              <a:buSzPts val="1500"/>
              <a:buFont typeface="Arial"/>
              <a:buNone/>
              <a:tabLst/>
              <a:defRPr/>
            </a:pPr>
            <a:r>
              <a:rPr kumimoji="0" lang="en" sz="1200" b="0" i="0" u="none" strike="noStrike" kern="0" cap="none" spc="0" normalizeH="0" baseline="0" noProof="0">
                <a:ln>
                  <a:noFill/>
                </a:ln>
                <a:solidFill>
                  <a:srgbClr val="FFFFFF"/>
                </a:solidFill>
                <a:effectLst/>
                <a:uLnTx/>
                <a:uFillTx/>
                <a:latin typeface="Arial"/>
                <a:cs typeface="Arial"/>
                <a:sym typeface="Arial"/>
              </a:rPr>
              <a:t>“I was asked to work early and late at age 15-16, without any supervision. At this time I was solicited for sex by a customer …I said no and kept working.”</a:t>
            </a:r>
            <a:endParaRPr kumimoji="0" sz="12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480"/>
              </a:spcBef>
              <a:spcAft>
                <a:spcPts val="0"/>
              </a:spcAft>
              <a:buClr>
                <a:srgbClr val="E47823"/>
              </a:buClr>
              <a:buSzPts val="1500"/>
              <a:buFont typeface="Arial"/>
              <a:buNone/>
              <a:tabLst/>
              <a:defRPr/>
            </a:pPr>
            <a:r>
              <a:rPr kumimoji="0" lang="en" sz="1000" b="0" i="1" u="none" strike="noStrike" kern="0" cap="none" spc="0" normalizeH="0" baseline="0" noProof="0">
                <a:ln>
                  <a:noFill/>
                </a:ln>
                <a:solidFill>
                  <a:srgbClr val="FFFFFF"/>
                </a:solidFill>
                <a:effectLst/>
                <a:uLnTx/>
                <a:uFillTx/>
                <a:latin typeface="Arial"/>
                <a:cs typeface="Arial"/>
                <a:sym typeface="Arial"/>
              </a:rPr>
              <a:t>Female, 21, Integration Aid</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44"/>
          <p:cNvSpPr/>
          <p:nvPr/>
        </p:nvSpPr>
        <p:spPr>
          <a:xfrm>
            <a:off x="740875" y="4301500"/>
            <a:ext cx="5029500" cy="1566900"/>
          </a:xfrm>
          <a:prstGeom prst="wedgeRectCallout">
            <a:avLst>
              <a:gd name="adj1" fmla="val -20833"/>
              <a:gd name="adj2" fmla="val 62500"/>
            </a:avLst>
          </a:prstGeom>
          <a:solidFill>
            <a:srgbClr val="F1C23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E47823"/>
              </a:buClr>
              <a:buSzPts val="1500"/>
              <a:buFont typeface="Arial"/>
              <a:buNone/>
              <a:tabLst/>
              <a:defRPr/>
            </a:pPr>
            <a:r>
              <a:rPr kumimoji="0" lang="en" sz="1200" b="0" i="0" u="none" strike="noStrike" kern="0" cap="none" spc="0" normalizeH="0" baseline="0" noProof="0">
                <a:ln>
                  <a:noFill/>
                </a:ln>
                <a:solidFill>
                  <a:srgbClr val="FFFFFF"/>
                </a:solidFill>
                <a:effectLst/>
                <a:uLnTx/>
                <a:uFillTx/>
                <a:latin typeface="Arial"/>
                <a:cs typeface="Arial"/>
                <a:sym typeface="Arial"/>
              </a:rPr>
              <a:t>I feel that sexual harassment is common at work that it isn’t treated as an issue. It’s a daily occurrence and I would be pinpointed as sensitive if I felt uncomfortable by some of the vulgar comments made by customers daily.”</a:t>
            </a:r>
            <a:endParaRPr kumimoji="0" sz="12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480"/>
              </a:spcBef>
              <a:spcAft>
                <a:spcPts val="0"/>
              </a:spcAft>
              <a:buClr>
                <a:srgbClr val="E47823"/>
              </a:buClr>
              <a:buSzPts val="1500"/>
              <a:buFont typeface="Arial"/>
              <a:buNone/>
              <a:tabLst/>
              <a:defRPr/>
            </a:pPr>
            <a:r>
              <a:rPr kumimoji="0" lang="en" sz="1200" b="0" i="1" u="none" strike="noStrike" kern="0" cap="none" spc="0" normalizeH="0" baseline="0" noProof="0">
                <a:ln>
                  <a:noFill/>
                </a:ln>
                <a:solidFill>
                  <a:srgbClr val="FFFFFF"/>
                </a:solidFill>
                <a:effectLst/>
                <a:uLnTx/>
                <a:uFillTx/>
                <a:latin typeface="Arial"/>
                <a:cs typeface="Arial"/>
                <a:sym typeface="Arial"/>
              </a:rPr>
              <a:t>Female, 23, Gaming Supervisor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44"/>
          <p:cNvSpPr/>
          <p:nvPr/>
        </p:nvSpPr>
        <p:spPr>
          <a:xfrm>
            <a:off x="4496900" y="1263875"/>
            <a:ext cx="4261200" cy="1655700"/>
          </a:xfrm>
          <a:prstGeom prst="wedgeRectCallout">
            <a:avLst>
              <a:gd name="adj1" fmla="val -20833"/>
              <a:gd name="adj2" fmla="val 62500"/>
            </a:avLst>
          </a:prstGeom>
          <a:solidFill>
            <a:srgbClr val="E2741D"/>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E47823"/>
              </a:buClr>
              <a:buSzPts val="1500"/>
              <a:buFont typeface="Arial"/>
              <a:buNone/>
              <a:tabLst/>
              <a:defRPr/>
            </a:pPr>
            <a:r>
              <a:rPr kumimoji="0" lang="en" sz="1200" b="0" i="0" u="none" strike="noStrike" kern="0" cap="none" spc="0" normalizeH="0" baseline="0" noProof="0">
                <a:ln>
                  <a:noFill/>
                </a:ln>
                <a:solidFill>
                  <a:srgbClr val="FFFFFF"/>
                </a:solidFill>
                <a:effectLst/>
                <a:uLnTx/>
                <a:uFillTx/>
                <a:latin typeface="Arial"/>
                <a:cs typeface="Arial"/>
                <a:sym typeface="Arial"/>
              </a:rPr>
              <a:t>“I would like to know more about how to handle workplace bullying as at the moment I feel like I am being bullied by my co-worker and our supervisor. I want to face this issue the wise and smart way not just me getting sick of it then just ready to explode.”</a:t>
            </a:r>
            <a:endParaRPr kumimoji="0" sz="12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480"/>
              </a:spcBef>
              <a:spcAft>
                <a:spcPts val="0"/>
              </a:spcAft>
              <a:buClr>
                <a:srgbClr val="E47823"/>
              </a:buClr>
              <a:buSzPts val="1500"/>
              <a:buFont typeface="Arial"/>
              <a:buNone/>
              <a:tabLst/>
              <a:defRPr/>
            </a:pPr>
            <a:r>
              <a:rPr kumimoji="0" lang="en" sz="1200" b="0" i="1" u="none" strike="noStrike" kern="0" cap="none" spc="0" normalizeH="0" baseline="0" noProof="0">
                <a:ln>
                  <a:noFill/>
                </a:ln>
                <a:solidFill>
                  <a:srgbClr val="FFFFFF"/>
                </a:solidFill>
                <a:effectLst/>
                <a:uLnTx/>
                <a:uFillTx/>
                <a:latin typeface="Arial"/>
                <a:cs typeface="Arial"/>
                <a:sym typeface="Arial"/>
              </a:rPr>
              <a:t>Female, 19, Waitress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44"/>
          <p:cNvSpPr/>
          <p:nvPr/>
        </p:nvSpPr>
        <p:spPr>
          <a:xfrm>
            <a:off x="2968525" y="2638700"/>
            <a:ext cx="2057400" cy="1342200"/>
          </a:xfrm>
          <a:prstGeom prst="wedgeRectCallout">
            <a:avLst>
              <a:gd name="adj1" fmla="val -20833"/>
              <a:gd name="adj2" fmla="val 62500"/>
            </a:avLst>
          </a:prstGeom>
          <a:solidFill>
            <a:srgbClr val="CC4125"/>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E47823"/>
              </a:buClr>
              <a:buSzPts val="1500"/>
              <a:buFont typeface="Arial"/>
              <a:buNone/>
              <a:tabLst/>
              <a:defRPr/>
            </a:pPr>
            <a:r>
              <a:rPr kumimoji="0" lang="en" sz="1200" b="0" i="0" u="none" strike="noStrike" kern="0" cap="none" spc="0" normalizeH="0" baseline="0" noProof="0">
                <a:ln>
                  <a:noFill/>
                </a:ln>
                <a:solidFill>
                  <a:srgbClr val="FFFFFF"/>
                </a:solidFill>
                <a:effectLst/>
                <a:uLnTx/>
                <a:uFillTx/>
                <a:latin typeface="Arial"/>
                <a:cs typeface="Arial"/>
                <a:sym typeface="Arial"/>
              </a:rPr>
              <a:t>“[I] was being harassed, [I] was told to pretend it never happen.”</a:t>
            </a:r>
            <a:endParaRPr kumimoji="0" sz="12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480"/>
              </a:spcBef>
              <a:spcAft>
                <a:spcPts val="0"/>
              </a:spcAft>
              <a:buClr>
                <a:srgbClr val="E47823"/>
              </a:buClr>
              <a:buSzPts val="1500"/>
              <a:buFont typeface="Arial"/>
              <a:buNone/>
              <a:tabLst/>
              <a:defRPr/>
            </a:pPr>
            <a:r>
              <a:rPr kumimoji="0" lang="en" sz="1000" b="0" i="1" u="none" strike="noStrike" kern="0" cap="none" spc="0" normalizeH="0" baseline="0" noProof="0">
                <a:ln>
                  <a:noFill/>
                </a:ln>
                <a:solidFill>
                  <a:srgbClr val="FFFFFF"/>
                </a:solidFill>
                <a:effectLst/>
                <a:uLnTx/>
                <a:uFillTx/>
                <a:latin typeface="Arial"/>
                <a:cs typeface="Arial"/>
                <a:sym typeface="Arial"/>
              </a:rPr>
              <a:t>Male, 29, Forklift Driver</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65981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47823"/>
        </a:solidFill>
        <a:effectLst/>
      </p:bgPr>
    </p:bg>
    <p:spTree>
      <p:nvGrpSpPr>
        <p:cNvPr id="1" name="Shape 288"/>
        <p:cNvGrpSpPr/>
        <p:nvPr/>
      </p:nvGrpSpPr>
      <p:grpSpPr>
        <a:xfrm>
          <a:off x="0" y="0"/>
          <a:ext cx="0" cy="0"/>
          <a:chOff x="0" y="0"/>
          <a:chExt cx="0" cy="0"/>
        </a:xfrm>
      </p:grpSpPr>
      <p:sp>
        <p:nvSpPr>
          <p:cNvPr id="289" name="Google Shape;289;p45"/>
          <p:cNvSpPr txBox="1"/>
          <p:nvPr/>
        </p:nvSpPr>
        <p:spPr>
          <a:xfrm>
            <a:off x="2035200" y="833700"/>
            <a:ext cx="4956300" cy="5558700"/>
          </a:xfrm>
          <a:prstGeom prst="rect">
            <a:avLst/>
          </a:prstGeom>
          <a:solidFill>
            <a:schemeClr val="lt1"/>
          </a:solidFill>
          <a:ln w="9525" cap="flat" cmpd="sng">
            <a:solidFill>
              <a:schemeClr val="lt1"/>
            </a:solidFill>
            <a:prstDash val="solid"/>
            <a:round/>
            <a:headEnd type="none" w="sm" len="sm"/>
            <a:tailEnd type="none" w="sm" len="sm"/>
          </a:ln>
          <a:effectLst>
            <a:outerShdw blurRad="157163" dist="152400" dir="2280000" algn="bl" rotWithShape="0">
              <a:srgbClr val="000000">
                <a:alpha val="50000"/>
              </a:srgbClr>
            </a:outerShdw>
          </a:effectLst>
        </p:spPr>
        <p:txBody>
          <a:bodyPr spcFirstLastPara="1" wrap="square" lIns="180000" tIns="0" rIns="180000" bIns="180000" anchor="ctr" anchorCtr="0">
            <a:noAutofit/>
          </a:bodyPr>
          <a:lstStyle/>
          <a:p>
            <a:pPr marL="0" marR="0" lvl="0" indent="0" algn="ctr" defTabSz="914400" rtl="0" eaLnBrk="1" fontAlgn="auto" latinLnBrk="0" hangingPunct="1">
              <a:lnSpc>
                <a:spcPct val="100000"/>
              </a:lnSpc>
              <a:spcBef>
                <a:spcPts val="0"/>
              </a:spcBef>
              <a:spcAft>
                <a:spcPts val="0"/>
              </a:spcAft>
              <a:buClr>
                <a:srgbClr val="E47823"/>
              </a:buClr>
              <a:buSzPts val="2000"/>
              <a:buFont typeface="Arial"/>
              <a:buNone/>
              <a:tabLst/>
              <a:defRPr/>
            </a:pPr>
            <a:r>
              <a:rPr kumimoji="0" lang="en" sz="3000" b="1" i="0" u="none" strike="noStrike" kern="0" cap="none" spc="0" normalizeH="0" baseline="0" noProof="0">
                <a:ln>
                  <a:noFill/>
                </a:ln>
                <a:solidFill>
                  <a:srgbClr val="000000"/>
                </a:solidFill>
                <a:effectLst/>
                <a:uLnTx/>
                <a:uFillTx/>
                <a:latin typeface="Arial"/>
                <a:cs typeface="Arial"/>
                <a:sym typeface="Arial"/>
              </a:rPr>
              <a:t>Contact SafeWork NSW</a:t>
            </a:r>
            <a:br>
              <a:rPr kumimoji="0" lang="en" sz="1500" b="0" i="0" u="none" strike="noStrike" kern="0" cap="none" spc="0" normalizeH="0" baseline="0" noProof="0">
                <a:ln>
                  <a:noFill/>
                </a:ln>
                <a:solidFill>
                  <a:srgbClr val="000000"/>
                </a:solidFill>
                <a:effectLst/>
                <a:uLnTx/>
                <a:uFillTx/>
                <a:latin typeface="Arial"/>
                <a:ea typeface="Arial"/>
                <a:cs typeface="Arial"/>
                <a:sym typeface="Arial"/>
              </a:rPr>
            </a:br>
            <a:br>
              <a:rPr kumimoji="0" lang="en" sz="1500" b="0" i="0" u="none" strike="noStrike" kern="0" cap="none" spc="0" normalizeH="0" baseline="0" noProof="0">
                <a:ln>
                  <a:noFill/>
                </a:ln>
                <a:solidFill>
                  <a:srgbClr val="000000"/>
                </a:solidFill>
                <a:effectLst/>
                <a:uLnTx/>
                <a:uFillTx/>
                <a:latin typeface="Arial"/>
                <a:ea typeface="Arial"/>
                <a:cs typeface="Arial"/>
                <a:sym typeface="Arial"/>
              </a:rPr>
            </a:br>
            <a:br>
              <a:rPr kumimoji="0" lang="en" sz="1500" b="0" i="0" u="none" strike="noStrike" kern="0" cap="none" spc="0" normalizeH="0" baseline="0" noProof="0">
                <a:ln>
                  <a:noFill/>
                </a:ln>
                <a:solidFill>
                  <a:srgbClr val="000000"/>
                </a:solidFill>
                <a:effectLst/>
                <a:uLnTx/>
                <a:uFillTx/>
                <a:latin typeface="Arial"/>
                <a:ea typeface="Arial"/>
                <a:cs typeface="Arial"/>
                <a:sym typeface="Arial"/>
              </a:rPr>
            </a:br>
            <a:r>
              <a:rPr kumimoji="0" lang="en" sz="2400" b="0" i="0" u="none" strike="noStrike" kern="0" cap="none" spc="0" normalizeH="0" baseline="0" noProof="0">
                <a:ln>
                  <a:noFill/>
                </a:ln>
                <a:solidFill>
                  <a:srgbClr val="000000"/>
                </a:solidFill>
                <a:effectLst/>
                <a:uLnTx/>
                <a:uFillTx/>
                <a:latin typeface="Arial"/>
                <a:cs typeface="Arial"/>
                <a:sym typeface="Arial"/>
              </a:rPr>
              <a:t>s</a:t>
            </a:r>
            <a:r>
              <a:rPr kumimoji="0" lang="en" sz="2400" b="0" i="0" u="none" strike="noStrike" kern="0" cap="none" spc="0" normalizeH="0" baseline="0" noProof="0">
                <a:ln>
                  <a:noFill/>
                </a:ln>
                <a:solidFill>
                  <a:srgbClr val="000000"/>
                </a:solidFill>
                <a:effectLst/>
                <a:uLnTx/>
                <a:uFillTx/>
                <a:latin typeface="Arial"/>
                <a:ea typeface="Arial"/>
                <a:cs typeface="Arial"/>
                <a:sym typeface="Arial"/>
              </a:rPr>
              <a:t>afe</a:t>
            </a:r>
            <a:r>
              <a:rPr kumimoji="0" lang="en" sz="2400" b="0" i="0" u="none" strike="noStrike" kern="0" cap="none" spc="0" normalizeH="0" baseline="0" noProof="0">
                <a:ln>
                  <a:noFill/>
                </a:ln>
                <a:solidFill>
                  <a:srgbClr val="000000"/>
                </a:solidFill>
                <a:effectLst/>
                <a:uLnTx/>
                <a:uFillTx/>
                <a:latin typeface="Arial"/>
                <a:cs typeface="Arial"/>
                <a:sym typeface="Arial"/>
              </a:rPr>
              <a:t>w</a:t>
            </a:r>
            <a:r>
              <a:rPr kumimoji="0" lang="en" sz="2400" b="0" i="0" u="none" strike="noStrike" kern="0" cap="none" spc="0" normalizeH="0" baseline="0" noProof="0">
                <a:ln>
                  <a:noFill/>
                </a:ln>
                <a:solidFill>
                  <a:srgbClr val="000000"/>
                </a:solidFill>
                <a:effectLst/>
                <a:uLnTx/>
                <a:uFillTx/>
                <a:latin typeface="Arial"/>
                <a:ea typeface="Arial"/>
                <a:cs typeface="Arial"/>
                <a:sym typeface="Arial"/>
              </a:rPr>
              <a:t>ork.nsw.gov.au</a:t>
            </a:r>
            <a:br>
              <a:rPr kumimoji="0" lang="en" sz="2400" b="0" i="0" u="none" strike="noStrike" kern="0" cap="none" spc="0" normalizeH="0" baseline="0" noProof="0">
                <a:ln>
                  <a:noFill/>
                </a:ln>
                <a:solidFill>
                  <a:srgbClr val="000000"/>
                </a:solidFill>
                <a:effectLst/>
                <a:uLnTx/>
                <a:uFillTx/>
                <a:latin typeface="Arial"/>
                <a:ea typeface="Arial"/>
                <a:cs typeface="Arial"/>
                <a:sym typeface="Arial"/>
              </a:rPr>
            </a:br>
            <a:br>
              <a:rPr kumimoji="0" lang="en" sz="2400" b="0" i="0" u="none" strike="noStrike" kern="0" cap="none" spc="0" normalizeH="0" baseline="0" noProof="0">
                <a:ln>
                  <a:noFill/>
                </a:ln>
                <a:solidFill>
                  <a:srgbClr val="000000"/>
                </a:solidFill>
                <a:effectLst/>
                <a:uLnTx/>
                <a:uFillTx/>
                <a:latin typeface="Arial"/>
                <a:ea typeface="Arial"/>
                <a:cs typeface="Arial"/>
                <a:sym typeface="Arial"/>
              </a:rPr>
            </a:br>
            <a:r>
              <a:rPr kumimoji="0" lang="en" sz="2400" b="0" i="0" u="none" strike="noStrike" kern="0" cap="none" spc="0" normalizeH="0" baseline="0" noProof="0">
                <a:ln>
                  <a:noFill/>
                </a:ln>
                <a:solidFill>
                  <a:srgbClr val="000000"/>
                </a:solidFill>
                <a:effectLst/>
                <a:uLnTx/>
                <a:uFillTx/>
                <a:latin typeface="Arial"/>
                <a:ea typeface="Arial"/>
                <a:cs typeface="Arial"/>
                <a:sym typeface="Arial"/>
              </a:rPr>
              <a:t>13 10 50</a:t>
            </a:r>
            <a:br>
              <a:rPr kumimoji="0" lang="en" sz="1600" b="0" i="0" u="none" strike="noStrike" kern="0" cap="none" spc="0" normalizeH="0" baseline="0" noProof="0">
                <a:ln>
                  <a:noFill/>
                </a:ln>
                <a:solidFill>
                  <a:srgbClr val="000000"/>
                </a:solidFill>
                <a:effectLst/>
                <a:uLnTx/>
                <a:uFillTx/>
                <a:latin typeface="Arial"/>
                <a:ea typeface="Arial"/>
                <a:cs typeface="Arial"/>
                <a:sym typeface="Arial"/>
              </a:rPr>
            </a:br>
            <a:br>
              <a:rPr kumimoji="0" lang="en" sz="1600" b="0" i="0" u="none" strike="noStrike" kern="0" cap="none" spc="0" normalizeH="0" baseline="0" noProof="0">
                <a:ln>
                  <a:noFill/>
                </a:ln>
                <a:solidFill>
                  <a:srgbClr val="000000"/>
                </a:solidFill>
                <a:effectLst/>
                <a:uLnTx/>
                <a:uFillTx/>
                <a:latin typeface="Arial"/>
                <a:ea typeface="Arial"/>
                <a:cs typeface="Arial"/>
                <a:sym typeface="Arial"/>
              </a:rPr>
            </a:br>
            <a:r>
              <a:rPr kumimoji="0" lang="en" sz="2000" b="0" i="0" u="sng" strike="noStrike" kern="0" cap="none" spc="0" normalizeH="0" baseline="0" noProof="0">
                <a:ln>
                  <a:noFill/>
                </a:ln>
                <a:solidFill>
                  <a:srgbClr val="000000"/>
                </a:solidFill>
                <a:effectLst/>
                <a:uLnTx/>
                <a:uFillTx/>
                <a:latin typeface="Arial"/>
                <a:ea typeface="Arial"/>
                <a:cs typeface="Arial"/>
                <a:sym typeface="Arial"/>
                <a:hlinkClick r:id="rId3"/>
              </a:rPr>
              <a:t>contact@safework.nsw.gov.au</a:t>
            </a:r>
            <a:r>
              <a:rPr kumimoji="0" lang="en" sz="2000" b="0" i="0" u="none" strike="noStrike" kern="0" cap="none" spc="0" normalizeH="0" baseline="0" noProof="0">
                <a:ln>
                  <a:noFill/>
                </a:ln>
                <a:solidFill>
                  <a:srgbClr val="000000"/>
                </a:solidFill>
                <a:effectLst/>
                <a:uLnTx/>
                <a:uFillTx/>
                <a:latin typeface="Arial"/>
                <a:ea typeface="Arial"/>
                <a:cs typeface="Arial"/>
                <a:sym typeface="Arial"/>
              </a:rPr>
              <a:t>  </a:t>
            </a:r>
            <a:endParaRPr kumimoji="0" sz="2000" b="0" i="1"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90" name="Google Shape;290;p45" descr="Piece of duct tape sticking a note to the slide"/>
          <p:cNvPicPr preferRelativeResize="0"/>
          <p:nvPr/>
        </p:nvPicPr>
        <p:blipFill rotWithShape="1">
          <a:blip r:embed="rId4">
            <a:alphaModFix/>
          </a:blip>
          <a:srcRect l="7995"/>
          <a:stretch/>
        </p:blipFill>
        <p:spPr>
          <a:xfrm>
            <a:off x="3528425" y="450333"/>
            <a:ext cx="1816925" cy="1024100"/>
          </a:xfrm>
          <a:prstGeom prst="rect">
            <a:avLst/>
          </a:prstGeom>
          <a:noFill/>
          <a:ln>
            <a:noFill/>
          </a:ln>
        </p:spPr>
      </p:pic>
      <p:pic>
        <p:nvPicPr>
          <p:cNvPr id="291" name="Google Shape;291;p45"/>
          <p:cNvPicPr preferRelativeResize="0"/>
          <p:nvPr/>
        </p:nvPicPr>
        <p:blipFill rotWithShape="1">
          <a:blip r:embed="rId5">
            <a:alphaModFix/>
          </a:blip>
          <a:srcRect r="72209"/>
          <a:stretch/>
        </p:blipFill>
        <p:spPr>
          <a:xfrm>
            <a:off x="4266525" y="5572000"/>
            <a:ext cx="493650" cy="645967"/>
          </a:xfrm>
          <a:prstGeom prst="rect">
            <a:avLst/>
          </a:prstGeom>
          <a:noFill/>
          <a:ln>
            <a:noFill/>
          </a:ln>
        </p:spPr>
      </p:pic>
    </p:spTree>
    <p:extLst>
      <p:ext uri="{BB962C8B-B14F-4D97-AF65-F5344CB8AC3E}">
        <p14:creationId xmlns:p14="http://schemas.microsoft.com/office/powerpoint/2010/main" val="163229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7823"/>
        </a:solidFill>
        <a:effectLst/>
      </p:bgPr>
    </p:bg>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457200" y="461417"/>
            <a:ext cx="8229600" cy="43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AU">
                <a:solidFill>
                  <a:schemeClr val="lt1"/>
                </a:solidFill>
              </a:rPr>
              <a:t>YOUR SAFETY RESPONSIBILITIES AT WORK</a:t>
            </a:r>
            <a:endParaRPr>
              <a:solidFill>
                <a:schemeClr val="lt1"/>
              </a:solidFill>
            </a:endParaRPr>
          </a:p>
        </p:txBody>
      </p:sp>
      <p:sp>
        <p:nvSpPr>
          <p:cNvPr id="196" name="Google Shape;196;p25"/>
          <p:cNvSpPr txBox="1">
            <a:spLocks noGrp="1"/>
          </p:cNvSpPr>
          <p:nvPr>
            <p:ph type="body" idx="1"/>
          </p:nvPr>
        </p:nvSpPr>
        <p:spPr>
          <a:xfrm>
            <a:off x="1144100" y="1994750"/>
            <a:ext cx="7095300" cy="4092900"/>
          </a:xfrm>
          <a:prstGeom prst="rect">
            <a:avLst/>
          </a:prstGeom>
        </p:spPr>
        <p:txBody>
          <a:bodyPr spcFirstLastPara="1" wrap="square" lIns="0" tIns="0" rIns="0" bIns="0" anchor="t" anchorCtr="0">
            <a:noAutofit/>
          </a:bodyPr>
          <a:lstStyle/>
          <a:p>
            <a:pPr marL="460800" lvl="0" indent="-382800" algn="l" rtl="0">
              <a:spcBef>
                <a:spcPts val="1000"/>
              </a:spcBef>
              <a:spcAft>
                <a:spcPts val="0"/>
              </a:spcAft>
              <a:buClr>
                <a:srgbClr val="F2F2F2"/>
              </a:buClr>
              <a:buSzPts val="2400"/>
              <a:buChar char="✓"/>
            </a:pPr>
            <a:r>
              <a:rPr lang="en-AU" sz="3600">
                <a:solidFill>
                  <a:schemeClr val="lt1"/>
                </a:solidFill>
              </a:rPr>
              <a:t>ASK… </a:t>
            </a:r>
            <a:r>
              <a:rPr lang="en-AU" sz="2400"/>
              <a:t>if you are not sure how to safely perform the work</a:t>
            </a:r>
            <a:endParaRPr sz="2400"/>
          </a:p>
          <a:p>
            <a:pPr marL="460800" lvl="0" indent="-382800" algn="l" rtl="0">
              <a:spcBef>
                <a:spcPts val="1000"/>
              </a:spcBef>
              <a:spcAft>
                <a:spcPts val="0"/>
              </a:spcAft>
              <a:buClr>
                <a:srgbClr val="F2F2F2"/>
              </a:buClr>
              <a:buSzPts val="2400"/>
              <a:buChar char="✓"/>
            </a:pPr>
            <a:r>
              <a:rPr lang="en-AU" sz="2400">
                <a:solidFill>
                  <a:srgbClr val="F2F2F2"/>
                </a:solidFill>
              </a:rPr>
              <a:t> </a:t>
            </a:r>
            <a:r>
              <a:rPr lang="en-AU" sz="3600">
                <a:solidFill>
                  <a:srgbClr val="F2F2F2"/>
                </a:solidFill>
              </a:rPr>
              <a:t>FOLLOW...</a:t>
            </a:r>
            <a:r>
              <a:rPr lang="en-AU" sz="2400">
                <a:solidFill>
                  <a:schemeClr val="accent1"/>
                </a:solidFill>
              </a:rPr>
              <a:t> </a:t>
            </a:r>
            <a:r>
              <a:rPr lang="en-AU" sz="2400"/>
              <a:t>instructions and work safely</a:t>
            </a:r>
            <a:endParaRPr sz="2400"/>
          </a:p>
          <a:p>
            <a:pPr marL="460800" lvl="0" indent="-382800" algn="l" rtl="0">
              <a:spcBef>
                <a:spcPts val="1000"/>
              </a:spcBef>
              <a:spcAft>
                <a:spcPts val="1000"/>
              </a:spcAft>
              <a:buClr>
                <a:srgbClr val="F2F2F2"/>
              </a:buClr>
              <a:buSzPts val="2400"/>
              <a:buChar char="✓"/>
            </a:pPr>
            <a:r>
              <a:rPr lang="en-AU" sz="3600">
                <a:solidFill>
                  <a:srgbClr val="F2F2F2"/>
                </a:solidFill>
              </a:rPr>
              <a:t>REPORT...</a:t>
            </a:r>
            <a:r>
              <a:rPr lang="en-AU" sz="2400">
                <a:solidFill>
                  <a:schemeClr val="accent1"/>
                </a:solidFill>
              </a:rPr>
              <a:t> </a:t>
            </a:r>
            <a:r>
              <a:rPr lang="en-AU" sz="2400"/>
              <a:t>unsafe and unhealthy situations and injuries to your immediate supervisor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457200" y="461417"/>
            <a:ext cx="8159100" cy="43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AU" sz="3600"/>
              <a:t>WHO IS SAFEWORK NSW?</a:t>
            </a:r>
            <a:endParaRPr sz="3600"/>
          </a:p>
        </p:txBody>
      </p:sp>
      <p:sp>
        <p:nvSpPr>
          <p:cNvPr id="203" name="Google Shape;203;p26"/>
          <p:cNvSpPr>
            <a:spLocks noGrp="1"/>
          </p:cNvSpPr>
          <p:nvPr>
            <p:ph type="tbl" idx="2"/>
          </p:nvPr>
        </p:nvSpPr>
        <p:spPr>
          <a:xfrm>
            <a:off x="457200" y="2352375"/>
            <a:ext cx="8159100" cy="36519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AU" sz="2400"/>
              <a:t>SafeWork NSW:</a:t>
            </a:r>
            <a:endParaRPr sz="2400"/>
          </a:p>
          <a:p>
            <a:pPr marL="579600" marR="179999" lvl="0" indent="-300000" algn="l" rtl="0">
              <a:spcBef>
                <a:spcPts val="1000"/>
              </a:spcBef>
              <a:spcAft>
                <a:spcPts val="0"/>
              </a:spcAft>
              <a:buClr>
                <a:srgbClr val="E47823"/>
              </a:buClr>
              <a:buSzPts val="2400"/>
              <a:buChar char="➔"/>
            </a:pPr>
            <a:r>
              <a:rPr lang="en-AU" sz="2400"/>
              <a:t>provides advice on improving work health and safety </a:t>
            </a:r>
            <a:endParaRPr sz="2400"/>
          </a:p>
          <a:p>
            <a:pPr marL="579600" marR="179999" lvl="0" indent="-300000" algn="l" rtl="0">
              <a:spcBef>
                <a:spcPts val="1000"/>
              </a:spcBef>
              <a:spcAft>
                <a:spcPts val="0"/>
              </a:spcAft>
              <a:buClr>
                <a:srgbClr val="E47823"/>
              </a:buClr>
              <a:buSzPts val="2400"/>
              <a:buChar char="➔"/>
            </a:pPr>
            <a:r>
              <a:rPr lang="en-AU" sz="2400"/>
              <a:t>issues licences and registration for potentially dangerous work </a:t>
            </a:r>
            <a:endParaRPr sz="2400"/>
          </a:p>
          <a:p>
            <a:pPr marL="579600" marR="179999" lvl="0" indent="-300000" algn="l" rtl="0">
              <a:spcBef>
                <a:spcPts val="1000"/>
              </a:spcBef>
              <a:spcAft>
                <a:spcPts val="0"/>
              </a:spcAft>
              <a:buClr>
                <a:srgbClr val="E47823"/>
              </a:buClr>
              <a:buSzPts val="2400"/>
              <a:buChar char="➔"/>
            </a:pPr>
            <a:r>
              <a:rPr lang="en-AU" sz="2400"/>
              <a:t>conducts investigations into workplace incidents and makes sure the work health and safety laws in NSW are followed.</a:t>
            </a:r>
            <a:endParaRPr sz="2400"/>
          </a:p>
          <a:p>
            <a:pPr marL="0" lvl="0" indent="0" algn="l" rtl="0">
              <a:spcBef>
                <a:spcPts val="0"/>
              </a:spcBef>
              <a:spcAft>
                <a:spcPts val="0"/>
              </a:spcAft>
              <a:buClr>
                <a:schemeClr val="dk1"/>
              </a:buClr>
              <a:buSzPts val="1100"/>
              <a:buFont typeface="Arial"/>
              <a:buNone/>
            </a:pPr>
            <a:endParaRPr sz="2000"/>
          </a:p>
          <a:p>
            <a:pPr marL="0" lvl="0" indent="0" algn="l" rtl="0">
              <a:spcBef>
                <a:spcPts val="0"/>
              </a:spcBef>
              <a:spcAft>
                <a:spcPts val="0"/>
              </a:spcAft>
              <a:buNone/>
            </a:pPr>
            <a:endParaRPr/>
          </a:p>
        </p:txBody>
      </p:sp>
      <p:sp>
        <p:nvSpPr>
          <p:cNvPr id="204" name="Google Shape;204;p26"/>
          <p:cNvSpPr txBox="1"/>
          <p:nvPr/>
        </p:nvSpPr>
        <p:spPr>
          <a:xfrm>
            <a:off x="457200" y="1336525"/>
            <a:ext cx="8159100" cy="863100"/>
          </a:xfrm>
          <a:prstGeom prst="rect">
            <a:avLst/>
          </a:prstGeom>
          <a:solidFill>
            <a:srgbClr val="E27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2600">
                <a:solidFill>
                  <a:schemeClr val="lt1"/>
                </a:solidFill>
              </a:rPr>
              <a:t>The workplace health and safety regulator in NSW</a:t>
            </a:r>
            <a:r>
              <a:rPr lang="en-AU" sz="3000">
                <a:solidFill>
                  <a:schemeClr val="lt1"/>
                </a:solidFill>
              </a:rPr>
              <a:t> </a:t>
            </a:r>
            <a:endParaRPr sz="30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741D"/>
        </a:solidFill>
        <a:effectLst/>
      </p:bgPr>
    </p:bg>
    <p:spTree>
      <p:nvGrpSpPr>
        <p:cNvPr id="1" name="Shape 209"/>
        <p:cNvGrpSpPr/>
        <p:nvPr/>
      </p:nvGrpSpPr>
      <p:grpSpPr>
        <a:xfrm>
          <a:off x="0" y="0"/>
          <a:ext cx="0" cy="0"/>
          <a:chOff x="0" y="0"/>
          <a:chExt cx="0" cy="0"/>
        </a:xfrm>
      </p:grpSpPr>
      <p:sp>
        <p:nvSpPr>
          <p:cNvPr id="210" name="Google Shape;210;p27"/>
          <p:cNvSpPr/>
          <p:nvPr/>
        </p:nvSpPr>
        <p:spPr>
          <a:xfrm>
            <a:off x="418950" y="1331650"/>
            <a:ext cx="8306100" cy="4725600"/>
          </a:xfrm>
          <a:prstGeom prst="rect">
            <a:avLst/>
          </a:prstGeom>
          <a:solidFill>
            <a:schemeClr val="lt1"/>
          </a:solidFill>
          <a:ln w="9525" cap="flat" cmpd="sng">
            <a:solidFill>
              <a:schemeClr val="dk2"/>
            </a:solidFill>
            <a:prstDash val="solid"/>
            <a:round/>
            <a:headEnd type="none" w="sm" len="sm"/>
            <a:tailEnd type="none" w="sm" len="sm"/>
          </a:ln>
          <a:effectLst>
            <a:outerShdw blurRad="142875" dist="228600" dir="49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txBox="1">
            <a:spLocks noGrp="1"/>
          </p:cNvSpPr>
          <p:nvPr>
            <p:ph type="body" idx="1"/>
          </p:nvPr>
        </p:nvSpPr>
        <p:spPr>
          <a:xfrm>
            <a:off x="586550" y="1747087"/>
            <a:ext cx="7964100" cy="4176600"/>
          </a:xfrm>
          <a:prstGeom prst="rect">
            <a:avLst/>
          </a:prstGeom>
          <a:noFill/>
          <a:ln>
            <a:noFill/>
          </a:ln>
        </p:spPr>
        <p:txBody>
          <a:bodyPr spcFirstLastPara="1" wrap="square" lIns="0" tIns="0" rIns="0" bIns="45700" anchor="t" anchorCtr="0">
            <a:noAutofit/>
          </a:bodyPr>
          <a:lstStyle/>
          <a:p>
            <a:pPr marL="0" marR="0" lvl="0" indent="0" algn="l" rtl="0">
              <a:spcBef>
                <a:spcPts val="1000"/>
              </a:spcBef>
              <a:spcAft>
                <a:spcPts val="0"/>
              </a:spcAft>
              <a:buNone/>
            </a:pPr>
            <a:r>
              <a:rPr lang="en-AU" sz="1600" b="0" i="0" u="none" strike="noStrike" cap="none">
                <a:solidFill>
                  <a:srgbClr val="000000"/>
                </a:solidFill>
                <a:latin typeface="Arial"/>
                <a:ea typeface="Arial"/>
                <a:cs typeface="Arial"/>
                <a:sym typeface="Arial"/>
              </a:rPr>
              <a:t>You should be:</a:t>
            </a:r>
            <a:endParaRPr sz="1600" b="0" i="0" u="none" strike="noStrike" cap="none">
              <a:solidFill>
                <a:srgbClr val="000000"/>
              </a:solidFill>
              <a:latin typeface="Arial"/>
              <a:ea typeface="Arial"/>
              <a:cs typeface="Arial"/>
              <a:sym typeface="Arial"/>
            </a:endParaRPr>
          </a:p>
          <a:p>
            <a:pPr marL="457200" lvl="0" indent="-330200" algn="l" rtl="0">
              <a:spcBef>
                <a:spcPts val="1000"/>
              </a:spcBef>
              <a:spcAft>
                <a:spcPts val="0"/>
              </a:spcAft>
              <a:buClr>
                <a:srgbClr val="000000"/>
              </a:buClr>
              <a:buSzPts val="1600"/>
              <a:buChar char="❏"/>
            </a:pPr>
            <a:r>
              <a:rPr lang="en-AU" sz="1600">
                <a:solidFill>
                  <a:srgbClr val="000000"/>
                </a:solidFill>
              </a:rPr>
              <a:t>shown how to use any equipment that you will be operating</a:t>
            </a:r>
            <a:endParaRPr sz="1600">
              <a:solidFill>
                <a:srgbClr val="000000"/>
              </a:solidFill>
            </a:endParaRPr>
          </a:p>
          <a:p>
            <a:pPr marL="457200" lvl="0" indent="-330200" algn="l" rtl="0">
              <a:spcBef>
                <a:spcPts val="1000"/>
              </a:spcBef>
              <a:spcAft>
                <a:spcPts val="0"/>
              </a:spcAft>
              <a:buClr>
                <a:srgbClr val="000000"/>
              </a:buClr>
              <a:buSzPts val="1600"/>
              <a:buChar char="❏"/>
            </a:pPr>
            <a:r>
              <a:rPr lang="en-AU" sz="1600">
                <a:solidFill>
                  <a:srgbClr val="000000"/>
                </a:solidFill>
              </a:rPr>
              <a:t>trained in how to use equipment safely</a:t>
            </a:r>
            <a:endParaRPr sz="1600">
              <a:solidFill>
                <a:srgbClr val="000000"/>
              </a:solidFill>
            </a:endParaRPr>
          </a:p>
          <a:p>
            <a:pPr marL="457200" lvl="0" indent="-330200" algn="l" rtl="0">
              <a:spcBef>
                <a:spcPts val="1000"/>
              </a:spcBef>
              <a:spcAft>
                <a:spcPts val="0"/>
              </a:spcAft>
              <a:buClr>
                <a:srgbClr val="000000"/>
              </a:buClr>
              <a:buSzPts val="1600"/>
              <a:buChar char="❏"/>
            </a:pPr>
            <a:r>
              <a:rPr lang="en-AU" sz="1600">
                <a:solidFill>
                  <a:srgbClr val="000000"/>
                </a:solidFill>
              </a:rPr>
              <a:t>provided with safety equipment appropriate to your job. This is called personal protective equipment (PPE)</a:t>
            </a:r>
            <a:endParaRPr sz="1600">
              <a:solidFill>
                <a:srgbClr val="000000"/>
              </a:solidFill>
            </a:endParaRPr>
          </a:p>
          <a:p>
            <a:pPr marL="457200" lvl="0" indent="-330200" algn="l" rtl="0">
              <a:spcBef>
                <a:spcPts val="1000"/>
              </a:spcBef>
              <a:spcAft>
                <a:spcPts val="0"/>
              </a:spcAft>
              <a:buClr>
                <a:srgbClr val="000000"/>
              </a:buClr>
              <a:buSzPts val="1600"/>
              <a:buChar char="❏"/>
            </a:pPr>
            <a:r>
              <a:rPr lang="en-AU" sz="1600">
                <a:solidFill>
                  <a:srgbClr val="000000"/>
                </a:solidFill>
              </a:rPr>
              <a:t>using PPE that is in good condition with knowledge of how to use and wear it</a:t>
            </a:r>
            <a:endParaRPr sz="1600">
              <a:solidFill>
                <a:srgbClr val="000000"/>
              </a:solidFill>
            </a:endParaRPr>
          </a:p>
          <a:p>
            <a:pPr marL="457200" lvl="0" indent="-330200" algn="l" rtl="0">
              <a:spcBef>
                <a:spcPts val="1000"/>
              </a:spcBef>
              <a:spcAft>
                <a:spcPts val="0"/>
              </a:spcAft>
              <a:buClr>
                <a:schemeClr val="dk1"/>
              </a:buClr>
              <a:buSzPts val="1600"/>
              <a:buChar char="❏"/>
            </a:pPr>
            <a:r>
              <a:rPr lang="en-AU" sz="1600"/>
              <a:t>shown the workplace including entry and exit points, amenities and first aid areas</a:t>
            </a:r>
            <a:endParaRPr sz="1600"/>
          </a:p>
          <a:p>
            <a:pPr marL="457200" lvl="0" indent="-330200" algn="l" rtl="0">
              <a:spcBef>
                <a:spcPts val="1000"/>
              </a:spcBef>
              <a:spcAft>
                <a:spcPts val="0"/>
              </a:spcAft>
              <a:buClr>
                <a:schemeClr val="dk1"/>
              </a:buClr>
              <a:buSzPts val="1600"/>
              <a:buChar char="❏"/>
            </a:pPr>
            <a:r>
              <a:rPr lang="en-AU" sz="1600"/>
              <a:t>told about emergency evacuation procedures</a:t>
            </a:r>
            <a:endParaRPr sz="1600"/>
          </a:p>
          <a:p>
            <a:pPr marL="457200" lvl="0" indent="-330200" algn="l" rtl="0">
              <a:spcBef>
                <a:spcPts val="1000"/>
              </a:spcBef>
              <a:spcAft>
                <a:spcPts val="0"/>
              </a:spcAft>
              <a:buClr>
                <a:schemeClr val="dk1"/>
              </a:buClr>
              <a:buSzPts val="1600"/>
              <a:buChar char="❏"/>
            </a:pPr>
            <a:r>
              <a:rPr lang="en-AU" sz="1600"/>
              <a:t>introduced to your immediate supervisor, health and safety representative and people you will work with</a:t>
            </a:r>
            <a:endParaRPr sz="1600"/>
          </a:p>
          <a:p>
            <a:pPr marL="457200" lvl="0" indent="-330200" algn="l" rtl="0">
              <a:spcBef>
                <a:spcPts val="1000"/>
              </a:spcBef>
              <a:spcAft>
                <a:spcPts val="0"/>
              </a:spcAft>
              <a:buClr>
                <a:schemeClr val="dk1"/>
              </a:buClr>
              <a:buSzPts val="1600"/>
              <a:buChar char="❏"/>
            </a:pPr>
            <a:r>
              <a:rPr lang="en-AU" sz="1600"/>
              <a:t>told what to do if there is an injury.</a:t>
            </a:r>
            <a:endParaRPr sz="1600">
              <a:solidFill>
                <a:srgbClr val="000000"/>
              </a:solidFill>
            </a:endParaRPr>
          </a:p>
        </p:txBody>
      </p:sp>
      <p:sp>
        <p:nvSpPr>
          <p:cNvPr id="212" name="Google Shape;212;p27"/>
          <p:cNvSpPr txBox="1">
            <a:spLocks noGrp="1"/>
          </p:cNvSpPr>
          <p:nvPr>
            <p:ph type="title"/>
          </p:nvPr>
        </p:nvSpPr>
        <p:spPr>
          <a:xfrm>
            <a:off x="320975" y="521167"/>
            <a:ext cx="8229600" cy="4308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AU" sz="3600">
                <a:solidFill>
                  <a:schemeClr val="lt1"/>
                </a:solidFill>
              </a:rPr>
              <a:t>YOUR FIRST DAY</a:t>
            </a:r>
            <a:endParaRPr sz="3600">
              <a:solidFill>
                <a:schemeClr val="lt1"/>
              </a:solidFill>
            </a:endParaRPr>
          </a:p>
        </p:txBody>
      </p:sp>
      <p:sp>
        <p:nvSpPr>
          <p:cNvPr id="213" name="Google Shape;213;p27"/>
          <p:cNvSpPr/>
          <p:nvPr/>
        </p:nvSpPr>
        <p:spPr>
          <a:xfrm>
            <a:off x="634175" y="2253357"/>
            <a:ext cx="248100" cy="250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a:off x="634175" y="4346723"/>
            <a:ext cx="248100" cy="250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7"/>
          <p:cNvSpPr/>
          <p:nvPr/>
        </p:nvSpPr>
        <p:spPr>
          <a:xfrm>
            <a:off x="634175" y="5357748"/>
            <a:ext cx="248100" cy="250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p:nvPr/>
        </p:nvSpPr>
        <p:spPr>
          <a:xfrm>
            <a:off x="634175" y="2620207"/>
            <a:ext cx="248100" cy="250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p:nvPr/>
        </p:nvSpPr>
        <p:spPr>
          <a:xfrm>
            <a:off x="634177" y="3009611"/>
            <a:ext cx="248100" cy="250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p:nvPr/>
        </p:nvSpPr>
        <p:spPr>
          <a:xfrm>
            <a:off x="634175" y="4729884"/>
            <a:ext cx="248100" cy="250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p:nvPr/>
        </p:nvSpPr>
        <p:spPr>
          <a:xfrm>
            <a:off x="634175" y="3983334"/>
            <a:ext cx="248100" cy="250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634175" y="3619934"/>
            <a:ext cx="248100" cy="250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27"/>
          <p:cNvPicPr preferRelativeResize="0"/>
          <p:nvPr/>
        </p:nvPicPr>
        <p:blipFill rotWithShape="1">
          <a:blip r:embed="rId3">
            <a:alphaModFix/>
          </a:blip>
          <a:srcRect r="49614" b="25909"/>
          <a:stretch/>
        </p:blipFill>
        <p:spPr>
          <a:xfrm>
            <a:off x="3944450" y="346625"/>
            <a:ext cx="1367025" cy="1830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2500"/>
                                        <p:tgtEl>
                                          <p:spTgt spid="212"/>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211"/>
                                        </p:tgtEl>
                                        <p:attrNameLst>
                                          <p:attrName>style.visibility</p:attrName>
                                        </p:attrNameLst>
                                      </p:cBhvr>
                                      <p:to>
                                        <p:strVal val="visible"/>
                                      </p:to>
                                    </p:set>
                                    <p:animEffect transition="in" filter="fade">
                                      <p:cBhvr>
                                        <p:cTn id="11" dur="2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26"/>
        <p:cNvGrpSpPr/>
        <p:nvPr/>
      </p:nvGrpSpPr>
      <p:grpSpPr>
        <a:xfrm>
          <a:off x="0" y="0"/>
          <a:ext cx="0" cy="0"/>
          <a:chOff x="0" y="0"/>
          <a:chExt cx="0" cy="0"/>
        </a:xfrm>
      </p:grpSpPr>
      <p:sp>
        <p:nvSpPr>
          <p:cNvPr id="227" name="Google Shape;227;p28"/>
          <p:cNvSpPr txBox="1">
            <a:spLocks noGrp="1"/>
          </p:cNvSpPr>
          <p:nvPr>
            <p:ph type="title"/>
          </p:nvPr>
        </p:nvSpPr>
        <p:spPr>
          <a:xfrm>
            <a:off x="457200" y="274638"/>
            <a:ext cx="8229600" cy="114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AU" sz="3600"/>
              <a:t>WHO’S RESPONSIBLE?</a:t>
            </a:r>
            <a:endParaRPr sz="3600"/>
          </a:p>
        </p:txBody>
      </p:sp>
      <p:pic>
        <p:nvPicPr>
          <p:cNvPr id="228" name="Google Shape;228;p28" descr="Credits: &#10;Agency: Grey Melbourne, Australia &#10;Project: WorkSafe Victoria - Young Workers Nail Gun  &#10;Client: WorkSafe Victoria" title="WorkSafe Victoria - Young Workers Nail Gun">
            <a:hlinkClick r:id="rId3"/>
          </p:cNvPr>
          <p:cNvPicPr preferRelativeResize="0"/>
          <p:nvPr/>
        </p:nvPicPr>
        <p:blipFill>
          <a:blip r:embed="rId4">
            <a:alphaModFix/>
          </a:blip>
          <a:stretch>
            <a:fillRect/>
          </a:stretch>
        </p:blipFill>
        <p:spPr>
          <a:xfrm>
            <a:off x="1290876" y="1124700"/>
            <a:ext cx="6536366" cy="4902275"/>
          </a:xfrm>
          <a:prstGeom prst="rect">
            <a:avLst/>
          </a:prstGeom>
          <a:noFill/>
          <a:ln>
            <a:noFill/>
          </a:ln>
        </p:spPr>
      </p:pic>
      <p:sp>
        <p:nvSpPr>
          <p:cNvPr id="229" name="Google Shape;229;p28"/>
          <p:cNvSpPr txBox="1"/>
          <p:nvPr/>
        </p:nvSpPr>
        <p:spPr>
          <a:xfrm>
            <a:off x="1290875" y="6026975"/>
            <a:ext cx="6562500" cy="52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AU" sz="1200" b="1">
                <a:solidFill>
                  <a:schemeClr val="accent1"/>
                </a:solidFill>
              </a:rPr>
              <a:t>WARNING: </a:t>
            </a:r>
            <a:r>
              <a:rPr lang="en-AU" sz="1200">
                <a:solidFill>
                  <a:schemeClr val="accent1"/>
                </a:solidFill>
              </a:rPr>
              <a:t>This video contains footage that some viewers may find distressing</a:t>
            </a:r>
            <a:endParaRPr sz="1200">
              <a:solidFill>
                <a:schemeClr val="accent1"/>
              </a:solidFill>
            </a:endParaRPr>
          </a:p>
          <a:p>
            <a:pPr marL="0" lvl="0" indent="0" algn="ctr" rtl="0">
              <a:spcBef>
                <a:spcPts val="0"/>
              </a:spcBef>
              <a:spcAft>
                <a:spcPts val="0"/>
              </a:spcAft>
              <a:buNone/>
            </a:pPr>
            <a:r>
              <a:rPr lang="en-AU" sz="1000">
                <a:solidFill>
                  <a:schemeClr val="accent1"/>
                </a:solidFill>
              </a:rPr>
              <a:t>Source: WorkSafe Victoria</a:t>
            </a:r>
            <a:endParaRPr sz="1000">
              <a:solidFill>
                <a:schemeClr val="accent1"/>
              </a:solidFill>
            </a:endParaRPr>
          </a:p>
        </p:txBody>
      </p:sp>
      <p:pic>
        <p:nvPicPr>
          <p:cNvPr id="230" name="Google Shape;230;p28"/>
          <p:cNvPicPr preferRelativeResize="0"/>
          <p:nvPr/>
        </p:nvPicPr>
        <p:blipFill>
          <a:blip r:embed="rId5">
            <a:alphaModFix/>
          </a:blip>
          <a:stretch>
            <a:fillRect/>
          </a:stretch>
        </p:blipFill>
        <p:spPr>
          <a:xfrm>
            <a:off x="8329015" y="6195550"/>
            <a:ext cx="683835" cy="528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9"/>
          <p:cNvSpPr txBox="1">
            <a:spLocks noGrp="1"/>
          </p:cNvSpPr>
          <p:nvPr>
            <p:ph type="title"/>
          </p:nvPr>
        </p:nvSpPr>
        <p:spPr>
          <a:xfrm>
            <a:off x="457200" y="461417"/>
            <a:ext cx="8229600" cy="430887"/>
          </a:xfrm>
          <a:prstGeom prst="rect">
            <a:avLst/>
          </a:prstGeom>
          <a:noFill/>
          <a:ln>
            <a:noFill/>
          </a:ln>
        </p:spPr>
        <p:txBody>
          <a:bodyPr spcFirstLastPara="1" wrap="square" lIns="0" tIns="0" rIns="0" bIns="0" anchor="t" anchorCtr="0">
            <a:noAutofit/>
          </a:bodyPr>
          <a:lstStyle/>
          <a:p>
            <a:pPr marL="457200" marR="0" lvl="0" indent="-457200" algn="l" rtl="0">
              <a:lnSpc>
                <a:spcPct val="80000"/>
              </a:lnSpc>
              <a:spcBef>
                <a:spcPts val="0"/>
              </a:spcBef>
              <a:spcAft>
                <a:spcPts val="0"/>
              </a:spcAft>
              <a:buClr>
                <a:schemeClr val="accent1"/>
              </a:buClr>
              <a:buSzPts val="3600"/>
              <a:buChar char="●"/>
            </a:pPr>
            <a:r>
              <a:rPr lang="en-AU" sz="3600" i="0" u="none" strike="noStrike" cap="none">
                <a:solidFill>
                  <a:schemeClr val="accent1"/>
                </a:solidFill>
              </a:rPr>
              <a:t>CONSULTATION AT WORK</a:t>
            </a:r>
            <a:endParaRPr sz="3600"/>
          </a:p>
        </p:txBody>
      </p:sp>
      <p:sp>
        <p:nvSpPr>
          <p:cNvPr id="237" name="Google Shape;237;p29"/>
          <p:cNvSpPr txBox="1">
            <a:spLocks noGrp="1"/>
          </p:cNvSpPr>
          <p:nvPr>
            <p:ph type="body" idx="1"/>
          </p:nvPr>
        </p:nvSpPr>
        <p:spPr>
          <a:xfrm>
            <a:off x="457200" y="1362397"/>
            <a:ext cx="8229600" cy="1671300"/>
          </a:xfrm>
          <a:prstGeom prst="rect">
            <a:avLst/>
          </a:prstGeom>
          <a:noFill/>
          <a:ln>
            <a:noFill/>
          </a:ln>
        </p:spPr>
        <p:txBody>
          <a:bodyPr spcFirstLastPara="1" wrap="square" lIns="0" tIns="0" rIns="0" bIns="0" anchor="t" anchorCtr="0">
            <a:noAutofit/>
          </a:bodyPr>
          <a:lstStyle/>
          <a:p>
            <a:pPr marL="179999" marR="0" lvl="0" indent="-179999" algn="l" rtl="0">
              <a:spcBef>
                <a:spcPts val="1000"/>
              </a:spcBef>
              <a:spcAft>
                <a:spcPts val="0"/>
              </a:spcAft>
              <a:buClr>
                <a:schemeClr val="accent1"/>
              </a:buClr>
              <a:buSzPts val="2000"/>
              <a:buFont typeface="Arial"/>
              <a:buChar char="•"/>
            </a:pPr>
            <a:r>
              <a:rPr lang="en-AU"/>
              <a:t>Consultation is a t</a:t>
            </a:r>
            <a:r>
              <a:rPr lang="en-AU" sz="2000" b="0" i="0" u="none" strike="noStrike" cap="none">
                <a:solidFill>
                  <a:schemeClr val="dk1"/>
                </a:solidFill>
                <a:latin typeface="Arial"/>
                <a:ea typeface="Arial"/>
                <a:cs typeface="Arial"/>
                <a:sym typeface="Arial"/>
              </a:rPr>
              <a:t>wo-way process between workers and their boss.</a:t>
            </a:r>
            <a:endParaRPr sz="2000" b="0" i="0" u="none" strike="noStrike" cap="none">
              <a:solidFill>
                <a:schemeClr val="dk1"/>
              </a:solidFill>
              <a:latin typeface="Arial"/>
              <a:ea typeface="Arial"/>
              <a:cs typeface="Arial"/>
              <a:sym typeface="Arial"/>
            </a:endParaRPr>
          </a:p>
          <a:p>
            <a:pPr marL="180000" marR="0" lvl="0" indent="-180000" algn="l" rtl="0">
              <a:spcBef>
                <a:spcPts val="1000"/>
              </a:spcBef>
              <a:spcAft>
                <a:spcPts val="0"/>
              </a:spcAft>
              <a:buClr>
                <a:schemeClr val="accent1"/>
              </a:buClr>
              <a:buSzPts val="2000"/>
              <a:buFont typeface="Arial"/>
              <a:buChar char="•"/>
            </a:pPr>
            <a:r>
              <a:rPr lang="en-AU"/>
              <a:t>It g</a:t>
            </a:r>
            <a:r>
              <a:rPr lang="en-AU" sz="2000" b="0" i="0" u="none" strike="noStrike" cap="none">
                <a:solidFill>
                  <a:schemeClr val="dk1"/>
                </a:solidFill>
                <a:latin typeface="Arial"/>
                <a:ea typeface="Arial"/>
                <a:cs typeface="Arial"/>
                <a:sym typeface="Arial"/>
              </a:rPr>
              <a:t>ives workers the opportunity to talk about health and safety.</a:t>
            </a:r>
            <a:endParaRPr/>
          </a:p>
          <a:p>
            <a:pPr marL="179999" marR="0" lvl="0" indent="-179999" algn="l" rtl="0">
              <a:spcBef>
                <a:spcPts val="1000"/>
              </a:spcBef>
              <a:spcAft>
                <a:spcPts val="0"/>
              </a:spcAft>
              <a:buClr>
                <a:schemeClr val="accent1"/>
              </a:buClr>
              <a:buSzPts val="2000"/>
              <a:buFont typeface="Arial"/>
              <a:buChar char="•"/>
            </a:pPr>
            <a:r>
              <a:rPr lang="en-AU" sz="2000" b="0" i="0" u="none" strike="noStrike" cap="none">
                <a:solidFill>
                  <a:schemeClr val="dk1"/>
                </a:solidFill>
                <a:latin typeface="Arial"/>
                <a:ea typeface="Arial"/>
                <a:cs typeface="Arial"/>
                <a:sym typeface="Arial"/>
              </a:rPr>
              <a:t>Workers can provide suggestions about how the work could be done safely and contribute to decision making. </a:t>
            </a:r>
            <a:endParaRPr sz="2000" b="0" i="0" u="none" strike="noStrike" cap="none">
              <a:solidFill>
                <a:schemeClr val="dk1"/>
              </a:solidFill>
              <a:latin typeface="Arial"/>
              <a:ea typeface="Arial"/>
              <a:cs typeface="Arial"/>
              <a:sym typeface="Arial"/>
            </a:endParaRPr>
          </a:p>
          <a:p>
            <a:pPr marL="0" marR="0" lvl="0" indent="0" algn="l" rtl="0">
              <a:spcBef>
                <a:spcPts val="400"/>
              </a:spcBef>
              <a:spcAft>
                <a:spcPts val="0"/>
              </a:spcAft>
              <a:buNone/>
            </a:pPr>
            <a:endParaRPr/>
          </a:p>
        </p:txBody>
      </p:sp>
      <p:sp>
        <p:nvSpPr>
          <p:cNvPr id="238" name="Google Shape;238;p29"/>
          <p:cNvSpPr txBox="1"/>
          <p:nvPr/>
        </p:nvSpPr>
        <p:spPr>
          <a:xfrm>
            <a:off x="457200" y="3254350"/>
            <a:ext cx="8066700" cy="2445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400"/>
              </a:spcBef>
              <a:spcAft>
                <a:spcPts val="0"/>
              </a:spcAft>
              <a:buNone/>
            </a:pPr>
            <a:r>
              <a:rPr lang="en-AU" sz="2000">
                <a:solidFill>
                  <a:schemeClr val="lt1"/>
                </a:solidFill>
              </a:rPr>
              <a:t>Consultation must take place on all work health and safety matters but might look different in different workplaces, for example:</a:t>
            </a:r>
            <a:endParaRPr sz="2000">
              <a:solidFill>
                <a:schemeClr val="lt1"/>
              </a:solidFill>
            </a:endParaRPr>
          </a:p>
          <a:p>
            <a:pPr marL="360000" lvl="1" indent="-180000" algn="l" rtl="0">
              <a:spcBef>
                <a:spcPts val="400"/>
              </a:spcBef>
              <a:spcAft>
                <a:spcPts val="0"/>
              </a:spcAft>
              <a:buClr>
                <a:schemeClr val="lt1"/>
              </a:buClr>
              <a:buSzPts val="2000"/>
              <a:buFont typeface="Merriweather Sans"/>
              <a:buChar char="-"/>
            </a:pPr>
            <a:r>
              <a:rPr lang="en-AU" sz="2000">
                <a:solidFill>
                  <a:schemeClr val="lt1"/>
                </a:solidFill>
              </a:rPr>
              <a:t>health and safety representatives</a:t>
            </a:r>
            <a:endParaRPr sz="2000">
              <a:solidFill>
                <a:schemeClr val="lt1"/>
              </a:solidFill>
            </a:endParaRPr>
          </a:p>
          <a:p>
            <a:pPr marL="360000" lvl="1" indent="-180000" algn="l" rtl="0">
              <a:spcBef>
                <a:spcPts val="400"/>
              </a:spcBef>
              <a:spcAft>
                <a:spcPts val="0"/>
              </a:spcAft>
              <a:buClr>
                <a:schemeClr val="lt1"/>
              </a:buClr>
              <a:buSzPts val="2000"/>
              <a:buFont typeface="Merriweather Sans"/>
              <a:buChar char="-"/>
            </a:pPr>
            <a:r>
              <a:rPr lang="en-AU" sz="2000">
                <a:solidFill>
                  <a:schemeClr val="lt1"/>
                </a:solidFill>
              </a:rPr>
              <a:t>health and safety committees</a:t>
            </a:r>
            <a:endParaRPr sz="2000">
              <a:solidFill>
                <a:schemeClr val="lt1"/>
              </a:solidFill>
            </a:endParaRPr>
          </a:p>
          <a:p>
            <a:pPr marL="360000" lvl="1" indent="-180000" algn="l" rtl="0">
              <a:spcBef>
                <a:spcPts val="400"/>
              </a:spcBef>
              <a:spcAft>
                <a:spcPts val="0"/>
              </a:spcAft>
              <a:buClr>
                <a:schemeClr val="lt1"/>
              </a:buClr>
              <a:buSzPts val="2000"/>
              <a:buFont typeface="Merriweather Sans"/>
              <a:buChar char="-"/>
            </a:pPr>
            <a:r>
              <a:rPr lang="en-AU" sz="2000">
                <a:solidFill>
                  <a:schemeClr val="lt1"/>
                </a:solidFill>
              </a:rPr>
              <a:t>briefing sessions</a:t>
            </a:r>
            <a:endParaRPr sz="2000">
              <a:solidFill>
                <a:schemeClr val="lt1"/>
              </a:solidFill>
            </a:endParaRPr>
          </a:p>
          <a:p>
            <a:pPr marL="360000" lvl="1" indent="-180000" algn="l" rtl="0">
              <a:spcBef>
                <a:spcPts val="400"/>
              </a:spcBef>
              <a:spcAft>
                <a:spcPts val="0"/>
              </a:spcAft>
              <a:buClr>
                <a:schemeClr val="lt1"/>
              </a:buClr>
              <a:buSzPts val="2000"/>
              <a:buFont typeface="Merriweather Sans"/>
              <a:buChar char="-"/>
            </a:pPr>
            <a:r>
              <a:rPr lang="en-AU" sz="2000">
                <a:solidFill>
                  <a:schemeClr val="lt1"/>
                </a:solidFill>
              </a:rPr>
              <a:t>face-to-face discussions.</a:t>
            </a: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2500"/>
                                        <p:tgtEl>
                                          <p:spTgt spid="236"/>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237"/>
                                        </p:tgtEl>
                                        <p:attrNameLst>
                                          <p:attrName>style.visibility</p:attrName>
                                        </p:attrNameLst>
                                      </p:cBhvr>
                                      <p:to>
                                        <p:strVal val="visible"/>
                                      </p:to>
                                    </p:set>
                                    <p:animEffect transition="in" filter="fade">
                                      <p:cBhvr>
                                        <p:cTn id="11" dur="2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AU" sz="3600" i="0" u="none" strike="noStrike" cap="none"/>
              <a:t>REMEMBER TO SPEAK UP!</a:t>
            </a:r>
            <a:endParaRPr sz="3600"/>
          </a:p>
        </p:txBody>
      </p:sp>
      <p:pic>
        <p:nvPicPr>
          <p:cNvPr id="245" name="Google Shape;245;p30" descr="Young Workers are the most vulnerable workers in Victoria. They need to speak up more if they don't understand safety procedures. Supervisors need to make sure they are working safely. This story takes place in a restaurant kitchen, and is a graphic example of the risks involved with young people not speaking up. It doesn't hurt to speak up. &#10; &#10;Don't turn your back on safety. &#10; &#10;Find out more at www.worksafe.vic.gov.au/backonsafety &#10; &#10;Copyright in the material on this website is owned by the WorkSafe Victoria and may only be used for non-commercial personal or educational purposes. You may not modify, transmit or revise the contents of this website without the prior written permission of WorkSafe. &#10; &#10;Comments may not be published if they do not add to the discussion, are offensive, repetitious, illegal or meaningless, contain clear errors of fact or are in poor taste." title="Young Worker -- Kitchen TV Commercial">
            <a:hlinkClick r:id="rId3"/>
          </p:cNvPr>
          <p:cNvPicPr preferRelativeResize="0"/>
          <p:nvPr/>
        </p:nvPicPr>
        <p:blipFill>
          <a:blip r:embed="rId4">
            <a:alphaModFix/>
          </a:blip>
          <a:stretch>
            <a:fillRect/>
          </a:stretch>
        </p:blipFill>
        <p:spPr>
          <a:xfrm>
            <a:off x="1290875" y="1103169"/>
            <a:ext cx="6562500" cy="4921881"/>
          </a:xfrm>
          <a:prstGeom prst="rect">
            <a:avLst/>
          </a:prstGeom>
          <a:noFill/>
          <a:ln>
            <a:noFill/>
          </a:ln>
        </p:spPr>
      </p:pic>
      <p:sp>
        <p:nvSpPr>
          <p:cNvPr id="246" name="Google Shape;246;p30"/>
          <p:cNvSpPr txBox="1"/>
          <p:nvPr/>
        </p:nvSpPr>
        <p:spPr>
          <a:xfrm>
            <a:off x="1290875" y="6026975"/>
            <a:ext cx="6562500" cy="52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AU" sz="1200" b="1">
                <a:solidFill>
                  <a:schemeClr val="accent1"/>
                </a:solidFill>
              </a:rPr>
              <a:t>WARNING: </a:t>
            </a:r>
            <a:r>
              <a:rPr lang="en-AU" sz="1200">
                <a:solidFill>
                  <a:schemeClr val="accent1"/>
                </a:solidFill>
              </a:rPr>
              <a:t>This video contains footage that some viewers may find distressing</a:t>
            </a:r>
            <a:endParaRPr sz="1200">
              <a:solidFill>
                <a:schemeClr val="accent1"/>
              </a:solidFill>
            </a:endParaRPr>
          </a:p>
          <a:p>
            <a:pPr marL="0" lvl="0" indent="0" algn="ctr" rtl="0">
              <a:spcBef>
                <a:spcPts val="0"/>
              </a:spcBef>
              <a:spcAft>
                <a:spcPts val="0"/>
              </a:spcAft>
              <a:buNone/>
            </a:pPr>
            <a:r>
              <a:rPr lang="en-AU" sz="1000">
                <a:solidFill>
                  <a:schemeClr val="accent1"/>
                </a:solidFill>
              </a:rPr>
              <a:t>Source: WorkSafe Victoria</a:t>
            </a:r>
            <a:endParaRPr sz="1000">
              <a:solidFill>
                <a:schemeClr val="accent1"/>
              </a:solidFill>
            </a:endParaRPr>
          </a:p>
        </p:txBody>
      </p:sp>
      <p:pic>
        <p:nvPicPr>
          <p:cNvPr id="247" name="Google Shape;247;p30"/>
          <p:cNvPicPr preferRelativeResize="0"/>
          <p:nvPr/>
        </p:nvPicPr>
        <p:blipFill>
          <a:blip r:embed="rId5">
            <a:alphaModFix/>
          </a:blip>
          <a:stretch>
            <a:fillRect/>
          </a:stretch>
        </p:blipFill>
        <p:spPr>
          <a:xfrm>
            <a:off x="8388640" y="6205225"/>
            <a:ext cx="683835" cy="528300"/>
          </a:xfrm>
          <a:prstGeom prst="rect">
            <a:avLst/>
          </a:prstGeom>
          <a:noFill/>
          <a:ln>
            <a:noFill/>
          </a:ln>
        </p:spPr>
      </p:pic>
    </p:spTree>
  </p:cSld>
  <p:clrMapOvr>
    <a:masterClrMapping/>
  </p:clrMapOvr>
</p:sld>
</file>

<file path=ppt/theme/theme1.xml><?xml version="1.0" encoding="utf-8"?>
<a:theme xmlns:a="http://schemas.openxmlformats.org/drawingml/2006/main" name="SafeWorkNSW_Blue">
  <a:themeElements>
    <a:clrScheme name="Custom 5">
      <a:dk1>
        <a:srgbClr val="000000"/>
      </a:dk1>
      <a:lt1>
        <a:srgbClr val="FFFFFF"/>
      </a:lt1>
      <a:dk2>
        <a:srgbClr val="ABC2CA"/>
      </a:dk2>
      <a:lt2>
        <a:srgbClr val="EEF3F4"/>
      </a:lt2>
      <a:accent1>
        <a:srgbClr val="E47823"/>
      </a:accent1>
      <a:accent2>
        <a:srgbClr val="34B233"/>
      </a:accent2>
      <a:accent3>
        <a:srgbClr val="007AC9"/>
      </a:accent3>
      <a:accent4>
        <a:srgbClr val="FED100"/>
      </a:accent4>
      <a:accent5>
        <a:srgbClr val="6C1869"/>
      </a:accent5>
      <a:accent6>
        <a:srgbClr val="FF0000"/>
      </a:accent6>
      <a:hlink>
        <a:srgbClr val="6E6E6E"/>
      </a:hlink>
      <a:folHlink>
        <a:srgbClr val="3737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afeWorkNSW_Blue">
  <a:themeElements>
    <a:clrScheme name="Custom 5">
      <a:dk1>
        <a:srgbClr val="000000"/>
      </a:dk1>
      <a:lt1>
        <a:srgbClr val="FFFFFF"/>
      </a:lt1>
      <a:dk2>
        <a:srgbClr val="ABC2CA"/>
      </a:dk2>
      <a:lt2>
        <a:srgbClr val="EEF3F4"/>
      </a:lt2>
      <a:accent1>
        <a:srgbClr val="E47823"/>
      </a:accent1>
      <a:accent2>
        <a:srgbClr val="34B233"/>
      </a:accent2>
      <a:accent3>
        <a:srgbClr val="007AC9"/>
      </a:accent3>
      <a:accent4>
        <a:srgbClr val="FED100"/>
      </a:accent4>
      <a:accent5>
        <a:srgbClr val="6C1869"/>
      </a:accent5>
      <a:accent6>
        <a:srgbClr val="FF0000"/>
      </a:accent6>
      <a:hlink>
        <a:srgbClr val="6E6E6E"/>
      </a:hlink>
      <a:folHlink>
        <a:srgbClr val="3737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7706</Words>
  <Application>Microsoft Office PowerPoint</Application>
  <PresentationFormat>On-screen Show (4:3)</PresentationFormat>
  <Paragraphs>818</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Merriweather Sans</vt:lpstr>
      <vt:lpstr>Raleway</vt:lpstr>
      <vt:lpstr>SafeWorkNSW_Blue</vt:lpstr>
      <vt:lpstr>1_SafeWorkNSW_Blue</vt:lpstr>
      <vt:lpstr>THE BASICS:                  </vt:lpstr>
      <vt:lpstr>WHO’S RESPONSIBLE ? </vt:lpstr>
      <vt:lpstr>WORK HEALTH AND SAFETY LAWS</vt:lpstr>
      <vt:lpstr>YOUR SAFETY RESPONSIBILITIES AT WORK</vt:lpstr>
      <vt:lpstr>WHO IS SAFEWORK NSW?</vt:lpstr>
      <vt:lpstr>YOUR FIRST DAY</vt:lpstr>
      <vt:lpstr>WHO’S RESPONSIBLE?</vt:lpstr>
      <vt:lpstr>CONSULTATION AT WORK</vt:lpstr>
      <vt:lpstr>REMEMBER TO SPEAK UP!</vt:lpstr>
      <vt:lpstr>PowerPoint Presentation</vt:lpstr>
      <vt:lpstr>PowerPoint Presentation</vt:lpstr>
      <vt:lpstr>DISCRIMINATION AND HARASSMENT</vt:lpstr>
      <vt:lpstr>WORKPLACE VIOLENCE</vt:lpstr>
      <vt:lpstr>WORKERS’ COMPENSATION</vt:lpstr>
      <vt:lpstr>PowerPoint Presentation</vt:lpstr>
      <vt:lpstr>EVERY INJURY HAS ITS OWN STORY</vt:lpstr>
      <vt:lpstr>EVERY INJURY HAS ITS OWN STORY</vt:lpstr>
      <vt:lpstr>EVERY INJURY HAS ITS OWN STORY</vt:lpstr>
      <vt:lpstr>SUMMARY</vt:lpstr>
      <vt:lpstr>PowerPoint Presentation</vt:lpstr>
      <vt:lpstr>PowerPoint Presentation</vt:lpstr>
      <vt:lpstr>PowerPoint Presentation</vt:lpstr>
      <vt:lpstr>RIGHT TO FAIR PAY</vt:lpstr>
      <vt:lpstr>UNPAID ‘VS’ PAID WORK </vt:lpstr>
      <vt:lpstr>UNPAID WORK ‘VS’ PAID</vt:lpstr>
      <vt:lpstr>UNPAID ‘VS’ PAID WORK </vt:lpstr>
      <vt:lpstr>RIGHT TO LEAVE AND BREAKS</vt:lpstr>
      <vt:lpstr>PowerPoint Presentation</vt:lpstr>
      <vt:lpstr>DISCLOSURE</vt:lpstr>
      <vt:lpstr>SPOT THE HAZARD</vt:lpstr>
      <vt:lpstr>HIERARCHY OF CONTROLS</vt:lpstr>
      <vt:lpstr>YOUNG WORKERS’ OWN EXPERIENCES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dc:title>
  <dc:creator>Alexis Wray</dc:creator>
  <cp:lastModifiedBy>Erin O'Loughlin</cp:lastModifiedBy>
  <cp:revision>9</cp:revision>
  <dcterms:modified xsi:type="dcterms:W3CDTF">2018-12-18T04:43:55Z</dcterms:modified>
</cp:coreProperties>
</file>