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7" r:id="rId6"/>
  </p:sldMasterIdLst>
  <p:notesMasterIdLst>
    <p:notesMasterId r:id="rId22"/>
  </p:notesMasterIdLst>
  <p:handoutMasterIdLst>
    <p:handoutMasterId r:id="rId23"/>
  </p:handoutMasterIdLst>
  <p:sldIdLst>
    <p:sldId id="358" r:id="rId7"/>
    <p:sldId id="313" r:id="rId8"/>
    <p:sldId id="367" r:id="rId9"/>
    <p:sldId id="368" r:id="rId10"/>
    <p:sldId id="342" r:id="rId11"/>
    <p:sldId id="356" r:id="rId12"/>
    <p:sldId id="339" r:id="rId13"/>
    <p:sldId id="363" r:id="rId14"/>
    <p:sldId id="345" r:id="rId15"/>
    <p:sldId id="364" r:id="rId16"/>
    <p:sldId id="355" r:id="rId17"/>
    <p:sldId id="365" r:id="rId18"/>
    <p:sldId id="366" r:id="rId19"/>
    <p:sldId id="352"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e Coates" initials="KC" lastIdx="12" clrIdx="6">
    <p:extLst>
      <p:ext uri="{19B8F6BF-5375-455C-9EA6-DF929625EA0E}">
        <p15:presenceInfo xmlns:p15="http://schemas.microsoft.com/office/powerpoint/2012/main" userId="S::kate.coates@customerservice.nsw.gov.au::041f1dc3-15a3-4fa0-9dc0-fb8dc1dffd2a" providerId="AD"/>
      </p:ext>
    </p:extLst>
  </p:cmAuthor>
  <p:cmAuthor id="1" name="Paula McLarnon" initials="PM" lastIdx="2" clrIdx="0">
    <p:extLst>
      <p:ext uri="{19B8F6BF-5375-455C-9EA6-DF929625EA0E}">
        <p15:presenceInfo xmlns:p15="http://schemas.microsoft.com/office/powerpoint/2012/main" userId="S::paula.mclarnon@customerservice.nsw.gov.au::61ee953b-1463-4933-836f-ea3a42b72337" providerId="AD"/>
      </p:ext>
    </p:extLst>
  </p:cmAuthor>
  <p:cmAuthor id="8" name="Karen Morrison" initials="KM" lastIdx="10" clrIdx="7">
    <p:extLst>
      <p:ext uri="{19B8F6BF-5375-455C-9EA6-DF929625EA0E}">
        <p15:presenceInfo xmlns:p15="http://schemas.microsoft.com/office/powerpoint/2012/main" userId="S::Karen.Morrison@safework.nsw.gov.au::ab328334-8faf-4e60-bd0e-238f5c93992d" providerId="AD"/>
      </p:ext>
    </p:extLst>
  </p:cmAuthor>
  <p:cmAuthor id="2" name="Linda Moore" initials="LM" lastIdx="24" clrIdx="1">
    <p:extLst>
      <p:ext uri="{19B8F6BF-5375-455C-9EA6-DF929625EA0E}">
        <p15:presenceInfo xmlns:p15="http://schemas.microsoft.com/office/powerpoint/2012/main" userId="S::Linda.Moore@safework.nsw.gov.au::e764ddc1-2736-456e-bc44-e5ff8bd72542" providerId="AD"/>
      </p:ext>
    </p:extLst>
  </p:cmAuthor>
  <p:cmAuthor id="9" name="Finola Methven" initials="FM" lastIdx="17" clrIdx="8">
    <p:extLst>
      <p:ext uri="{19B8F6BF-5375-455C-9EA6-DF929625EA0E}">
        <p15:presenceInfo xmlns:p15="http://schemas.microsoft.com/office/powerpoint/2012/main" userId="S::finola.methven@customerservice.nsw.gov.au::dd2a2691-877d-4819-a53e-dab953a36aaf" providerId="AD"/>
      </p:ext>
    </p:extLst>
  </p:cmAuthor>
  <p:cmAuthor id="3" name="Corrin Vaux" initials="CV" lastIdx="26" clrIdx="2">
    <p:extLst>
      <p:ext uri="{19B8F6BF-5375-455C-9EA6-DF929625EA0E}">
        <p15:presenceInfo xmlns:p15="http://schemas.microsoft.com/office/powerpoint/2012/main" userId="S::Corrin.Vaux@customerservice.nsw.gov.au::b222fe45-da47-49e0-b6a5-5fc31b434b92" providerId="AD"/>
      </p:ext>
    </p:extLst>
  </p:cmAuthor>
  <p:cmAuthor id="10" name="Marianne Shields" initials="MS" lastIdx="2" clrIdx="9">
    <p:extLst>
      <p:ext uri="{19B8F6BF-5375-455C-9EA6-DF929625EA0E}">
        <p15:presenceInfo xmlns:p15="http://schemas.microsoft.com/office/powerpoint/2012/main" userId="S::Marianne.Shields@customerservice.nsw.gov.au::c6dbeec6-9e88-436c-8778-763436266a22" providerId="AD"/>
      </p:ext>
    </p:extLst>
  </p:cmAuthor>
  <p:cmAuthor id="4" name="Sharbelle Munn" initials="SM" lastIdx="4" clrIdx="3">
    <p:extLst>
      <p:ext uri="{19B8F6BF-5375-455C-9EA6-DF929625EA0E}">
        <p15:presenceInfo xmlns:p15="http://schemas.microsoft.com/office/powerpoint/2012/main" userId="S::sharbelle.munn@customerservice.nsw.gov.au::e505ff5a-c501-4b23-82fc-5437525cf2b6" providerId="AD"/>
      </p:ext>
    </p:extLst>
  </p:cmAuthor>
  <p:cmAuthor id="11" name="Shivaun Hales" initials="SH" lastIdx="23" clrIdx="10">
    <p:extLst>
      <p:ext uri="{19B8F6BF-5375-455C-9EA6-DF929625EA0E}">
        <p15:presenceInfo xmlns:p15="http://schemas.microsoft.com/office/powerpoint/2012/main" userId="S::Shivaun.Hales@customerservice.nsw.gov.au::10f97028-888f-4e47-9441-48317acdc0e7" providerId="AD"/>
      </p:ext>
    </p:extLst>
  </p:cmAuthor>
  <p:cmAuthor id="5" name="Teri Mrena" initials="TM" lastIdx="39" clrIdx="4">
    <p:extLst>
      <p:ext uri="{19B8F6BF-5375-455C-9EA6-DF929625EA0E}">
        <p15:presenceInfo xmlns:p15="http://schemas.microsoft.com/office/powerpoint/2012/main" userId="S::teri.mrena@customerservice.nsw.gov.au::f480356c-2b1f-4427-a542-2e807ad34ea5" providerId="AD"/>
      </p:ext>
    </p:extLst>
  </p:cmAuthor>
  <p:cmAuthor id="12" name="Melissa Northey" initials="MN" lastIdx="1" clrIdx="11">
    <p:extLst>
      <p:ext uri="{19B8F6BF-5375-455C-9EA6-DF929625EA0E}">
        <p15:presenceInfo xmlns:p15="http://schemas.microsoft.com/office/powerpoint/2012/main" userId="S::Melissa.Northey@safework.nsw.gov.au::53d073a3-e23d-4134-a755-b6c95591d2cf" providerId="AD"/>
      </p:ext>
    </p:extLst>
  </p:cmAuthor>
  <p:cmAuthor id="6" name="Ian Firth" initials="IF" lastIdx="6" clrIdx="5">
    <p:extLst>
      <p:ext uri="{19B8F6BF-5375-455C-9EA6-DF929625EA0E}">
        <p15:presenceInfo xmlns:p15="http://schemas.microsoft.com/office/powerpoint/2012/main" userId="S::ian.firth@safework.nsw.gov.au::497de93b-eb24-4aca-89e9-2df70e3f8f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002664"/>
    <a:srgbClr val="00368D"/>
    <a:srgbClr val="056BA1"/>
    <a:srgbClr val="076FA7"/>
    <a:srgbClr val="05214A"/>
    <a:srgbClr val="001F52"/>
    <a:srgbClr val="01ABE6"/>
    <a:srgbClr val="0180AE"/>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D80F4-40CA-4543-AE3B-A6A6516D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00C15F-F42E-4E4B-8D18-C314C5A36B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DAB97-8A83-1E44-990F-C8D104678432}" type="datetimeFigureOut">
              <a:rPr lang="en-US" smtClean="0"/>
              <a:t>11/22/2021</a:t>
            </a:fld>
            <a:endParaRPr lang="en-US"/>
          </a:p>
        </p:txBody>
      </p:sp>
      <p:sp>
        <p:nvSpPr>
          <p:cNvPr id="4" name="Footer Placeholder 3">
            <a:extLst>
              <a:ext uri="{FF2B5EF4-FFF2-40B4-BE49-F238E27FC236}">
                <a16:creationId xmlns:a16="http://schemas.microsoft.com/office/drawing/2014/main" id="{73433AA8-7027-2C45-872F-8581265D0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71590C-8248-F44D-A953-4E74FD0C2A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F2659E-8904-6846-8FB6-EEB57A2ED7B2}" type="slidenum">
              <a:rPr lang="en-US" smtClean="0"/>
              <a:t>‹#›</a:t>
            </a:fld>
            <a:endParaRPr lang="en-US"/>
          </a:p>
        </p:txBody>
      </p:sp>
    </p:spTree>
    <p:extLst>
      <p:ext uri="{BB962C8B-B14F-4D97-AF65-F5344CB8AC3E}">
        <p14:creationId xmlns:p14="http://schemas.microsoft.com/office/powerpoint/2010/main" val="324101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22/11/2021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a:t>Click icon to insert an image and click reset in Home tab to fill the image in the shape</a:t>
            </a:r>
            <a:br>
              <a:rPr lang="en-GB"/>
            </a:br>
            <a:r>
              <a:rPr lang="en-GB"/>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Code of Practice: Managing psychosocial hazards at work | May 2021</a:t>
            </a:r>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Code of Practice: Managing psychosocial hazards at work | May 2021</a:t>
            </a:r>
            <a:endParaRPr lang="en-GB"/>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11" name="Picture Placeholder 36">
            <a:extLst>
              <a:ext uri="{FF2B5EF4-FFF2-40B4-BE49-F238E27FC236}">
                <a16:creationId xmlns:a16="http://schemas.microsoft.com/office/drawing/2014/main" id="{321F342C-320E-0740-A729-DDEA3A489027}"/>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2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80% transparent white shape</a:t>
            </a:r>
          </a:p>
        </p:txBody>
      </p:sp>
      <p:sp>
        <p:nvSpPr>
          <p:cNvPr id="8" name="Text Placeholder 82">
            <a:extLst>
              <a:ext uri="{FF2B5EF4-FFF2-40B4-BE49-F238E27FC236}">
                <a16:creationId xmlns:a16="http://schemas.microsoft.com/office/drawing/2014/main" id="{2D56A815-5753-834E-826E-58C7C14C37C8}"/>
              </a:ext>
            </a:extLst>
          </p:cNvPr>
          <p:cNvSpPr>
            <a:spLocks noGrp="1"/>
          </p:cNvSpPr>
          <p:nvPr>
            <p:ph type="body" sz="quarter" idx="12"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sp>
        <p:nvSpPr>
          <p:cNvPr id="9" name="Title 1">
            <a:extLst>
              <a:ext uri="{FF2B5EF4-FFF2-40B4-BE49-F238E27FC236}">
                <a16:creationId xmlns:a16="http://schemas.microsoft.com/office/drawing/2014/main" id="{78E0740C-078D-D44E-B748-8F903B46BD8E}"/>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Divider title</a:t>
            </a:r>
            <a:br>
              <a:rPr lang="en-US"/>
            </a:br>
            <a:r>
              <a:rPr lang="en-US"/>
              <a:t>goes here</a:t>
            </a:r>
            <a:endParaRPr lang="en-GB"/>
          </a:p>
        </p:txBody>
      </p:sp>
    </p:spTree>
    <p:extLst>
      <p:ext uri="{BB962C8B-B14F-4D97-AF65-F5344CB8AC3E}">
        <p14:creationId xmlns:p14="http://schemas.microsoft.com/office/powerpoint/2010/main" val="20141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35" presetClass="path" presetSubtype="0" decel="100000" fill="hold" grpId="1" nodeType="withEffect">
                                  <p:stCondLst>
                                    <p:cond delay="0"/>
                                  </p:stCondLst>
                                  <p:childTnLst>
                                    <p:animMotion origin="layout" path="M -2.08333E-6 1.48148E-6 L 0.02865 1.48148E-6 " pathEditMode="relative" rAng="0" ptsTypes="AA">
                                      <p:cBhvr>
                                        <p:cTn id="9" dur="1000" spd="-100000" fill="hold"/>
                                        <p:tgtEl>
                                          <p:spTgt spid="11"/>
                                        </p:tgtEl>
                                        <p:attrNameLst>
                                          <p:attrName>ppt_x</p:attrName>
                                          <p:attrName>ppt_y</p:attrName>
                                        </p:attrNameLst>
                                      </p:cBhvr>
                                      <p:rCtr x="1432"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35" presetClass="path" presetSubtype="0" decel="100000" fill="hold" grpId="1" nodeType="withEffect">
                                  <p:stCondLst>
                                    <p:cond delay="0"/>
                                  </p:stCondLst>
                                  <p:childTnLst>
                                    <p:animMotion origin="layout" path="M -2.29167E-6 -4.07407E-6 L -0.03659 -4.07407E-6 " pathEditMode="relative" rAng="0" ptsTypes="AA">
                                      <p:cBhvr>
                                        <p:cTn id="18" dur="1000" spd="-100000" fill="hold"/>
                                        <p:tgtEl>
                                          <p:spTgt spid="9"/>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9"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2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80%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Code of Practice: Managing psychosocial hazards at work | May 2021</a:t>
            </a:r>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Code of Practice: Managing psychosocial hazards at work | May 2021</a:t>
            </a:r>
            <a:endParaRPr lang="en-GB"/>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Code of Practice: Managing psychosocial hazards at work | May 2021</a:t>
            </a:r>
            <a:endParaRPr lang="en-GB"/>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Code of Practice: Managing psychosocial hazards at work | May 2021</a:t>
            </a:r>
            <a:endParaRPr lang="en-GB"/>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Code of Practice: Managing psychosocial hazards at work | May 2021</a:t>
            </a:r>
            <a:endParaRPr lang="en-GB"/>
          </a:p>
        </p:txBody>
      </p:sp>
    </p:spTree>
    <p:extLst>
      <p:ext uri="{BB962C8B-B14F-4D97-AF65-F5344CB8AC3E}">
        <p14:creationId xmlns:p14="http://schemas.microsoft.com/office/powerpoint/2010/main" val="2175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Code of Practice: Managing psychosocial hazards at work | May 2021</a:t>
            </a:r>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557147" y="5793218"/>
            <a:ext cx="793475" cy="839357"/>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64" r:id="rId1"/>
    <p:sldLayoutId id="2147483658" r:id="rId2"/>
    <p:sldLayoutId id="2147483661" r:id="rId3"/>
    <p:sldLayoutId id="2147483660" r:id="rId4"/>
    <p:sldLayoutId id="2147483659" r:id="rId5"/>
    <p:sldLayoutId id="2147483654" r:id="rId6"/>
    <p:sldLayoutId id="2147483662" r:id="rId7"/>
    <p:sldLayoutId id="2147483663" r:id="rId8"/>
    <p:sldLayoutId id="2147483666" r:id="rId9"/>
    <p:sldLayoutId id="2147483665" r:id="rId10"/>
    <p:sldLayoutId id="2147483655" r:id="rId11"/>
    <p:sldLayoutId id="214748365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C3646B-3F5C-3247-975D-E1835DFDD54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357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bg1"/>
                </a:solidFill>
              </a:defRPr>
            </a:lvl1pPr>
          </a:lstStyle>
          <a:p>
            <a:r>
              <a:rPr lang="en-AU"/>
              <a:t>Code of Practice: Managing psychosocial hazards at work | May 2021</a:t>
            </a:r>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bg1"/>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7148" y="5805488"/>
            <a:ext cx="781876" cy="827087"/>
          </a:xfrm>
          <a:prstGeom prst="rect">
            <a:avLst/>
          </a:prstGeom>
        </p:spPr>
      </p:pic>
    </p:spTree>
    <p:extLst>
      <p:ext uri="{BB962C8B-B14F-4D97-AF65-F5344CB8AC3E}">
        <p14:creationId xmlns:p14="http://schemas.microsoft.com/office/powerpoint/2010/main" val="3778653973"/>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kern="1200">
          <a:solidFill>
            <a:schemeClr val="bg1"/>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11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safework.nsw.gov.au/__data/assets/image/0005/1028264/Asbestos-roof,-flashing-and-guttering.jpg" TargetMode="External"/><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hyperlink" Target="https://www.safework.nsw.gov.au/__data/assets/image/0003/1028262/Asbestos-Cement-Super-6-Fencing-0300.JPG" TargetMode="External"/><Relationship Id="rId5" Type="http://schemas.openxmlformats.org/officeDocument/2006/relationships/hyperlink" Target="https://www.safework.nsw.gov.au/__data/assets/image/0004/1028263/Asbestos-Downpipe-and-Eave_1998.JPG"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sbestossafety.gov.au/naaw-202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afework.nsw.gov.au/asbestos" TargetMode="External"/><Relationship Id="rId2" Type="http://schemas.openxmlformats.org/officeDocument/2006/relationships/hyperlink" Target="https://www.olg.nsw.gov.au/public/find-my-council/"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fework.nsw.gov.au/advice-and-resources/campaigns/asbestos-awareness" TargetMode="External"/><Relationship Id="rId2" Type="http://schemas.openxmlformats.org/officeDocument/2006/relationships/hyperlink" Target="https://www.safework.nsw.gov.au/resource-library/asbestos-publications/asbestos-awareness-week/asbestos-week" TargetMode="External"/><Relationship Id="rId1" Type="http://schemas.openxmlformats.org/officeDocument/2006/relationships/slideLayout" Target="../slideLayouts/slideLayout9.xml"/><Relationship Id="rId4" Type="http://schemas.openxmlformats.org/officeDocument/2006/relationships/hyperlink" Target="https://www.youtube.com/playlist?list=PLbi-niu1pEg1Lypi9V2lsCDXxgDmto5gx"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afework.nsw.gov.au/asbesto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asbestosdemolitionservices@safework.nsw.gov.au"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safework.nsw.gov.au/resource-library/asbestos-publications/pressure-cleaning-roofs/resources" TargetMode="External"/><Relationship Id="rId2" Type="http://schemas.openxmlformats.org/officeDocument/2006/relationships/hyperlink" Target="https://www.safework.nsw.gov.au/__data/assets/pdf_file/0010/1027738/asbestos-poster-print_English.pdf"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safework.nsw.gov.au/resource-library/asbestos-publications/pressure-cleaning-roofs/resources" TargetMode="External"/><Relationship Id="rId2" Type="http://schemas.openxmlformats.org/officeDocument/2006/relationships/hyperlink" Target="https://www.safework.nsw.gov.au/__data/assets/pdf_file/0007/1027726/Asbestos-2-page-english.pdf"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18756390/b7c7be9859" TargetMode="External"/><Relationship Id="rId7" Type="http://schemas.openxmlformats.org/officeDocument/2006/relationships/image" Target="../media/image10.jpeg"/><Relationship Id="rId2" Type="http://schemas.openxmlformats.org/officeDocument/2006/relationships/hyperlink" Target="https://www.youtube.com/watch?v=pSqAkR9hQQo&amp;feature=youtu.be" TargetMode="External"/><Relationship Id="rId1" Type="http://schemas.openxmlformats.org/officeDocument/2006/relationships/slideLayout" Target="../slideLayouts/slideLayout8.xml"/><Relationship Id="rId6" Type="http://schemas.openxmlformats.org/officeDocument/2006/relationships/hyperlink" Target="https://twitter.com/SafeWork_NSW" TargetMode="External"/><Relationship Id="rId5" Type="http://schemas.openxmlformats.org/officeDocument/2006/relationships/hyperlink" Target="https://www.linkedin.com/organization-guest/company/safework-nsw" TargetMode="External"/><Relationship Id="rId4" Type="http://schemas.openxmlformats.org/officeDocument/2006/relationships/hyperlink" Target="https://www.facebook.com/NSWSafeWor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8UTBu0jmgrU" TargetMode="External"/><Relationship Id="rId2" Type="http://schemas.openxmlformats.org/officeDocument/2006/relationships/hyperlink" Target="https://youtu.be/5rwkKI5YwzM" TargetMode="External"/><Relationship Id="rId1" Type="http://schemas.openxmlformats.org/officeDocument/2006/relationships/slideLayout" Target="../slideLayouts/slideLayout9.xml"/><Relationship Id="rId6" Type="http://schemas.openxmlformats.org/officeDocument/2006/relationships/hyperlink" Target="https://youtu.be/4Oaatqtc3bM" TargetMode="External"/><Relationship Id="rId5" Type="http://schemas.openxmlformats.org/officeDocument/2006/relationships/hyperlink" Target="https://youtu.be/y91VnBTvzuM" TargetMode="External"/><Relationship Id="rId4" Type="http://schemas.openxmlformats.org/officeDocument/2006/relationships/hyperlink" Target="https://www.youtube.com/watch?v=bjBuPryRrko"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safework.nsw.gov.au/asbesto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afework.nsw.gov.au/asbestos"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www.safework.nsw.gov.au/__data/assets/image/0020/1028261/Asbestos-Cement-Roof-2305.JPG" TargetMode="External"/><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hyperlink" Target="https://www.safework.nsw.gov.au/__data/assets/image/0006/1028265/asbestos-roof2.jpg" TargetMode="External"/><Relationship Id="rId5" Type="http://schemas.openxmlformats.org/officeDocument/2006/relationships/hyperlink" Target="https://www.safework.nsw.gov.au/__data/assets/image/0019/1028260/AC-Roofing_0227.jpg"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66B6-7A5C-4BD8-9FE6-09F0EB3F2858}"/>
              </a:ext>
            </a:extLst>
          </p:cNvPr>
          <p:cNvSpPr>
            <a:spLocks noGrp="1"/>
          </p:cNvSpPr>
          <p:nvPr>
            <p:ph type="title"/>
          </p:nvPr>
        </p:nvSpPr>
        <p:spPr>
          <a:xfrm>
            <a:off x="593768" y="1598921"/>
            <a:ext cx="5552921" cy="1772793"/>
          </a:xfrm>
        </p:spPr>
        <p:txBody>
          <a:bodyPr/>
          <a:lstStyle/>
          <a:p>
            <a:r>
              <a:rPr lang="en-AU"/>
              <a:t>The dangers of cleaning asbestos roofs</a:t>
            </a:r>
          </a:p>
        </p:txBody>
      </p:sp>
      <p:sp>
        <p:nvSpPr>
          <p:cNvPr id="4" name="Text Placeholder 3">
            <a:extLst>
              <a:ext uri="{FF2B5EF4-FFF2-40B4-BE49-F238E27FC236}">
                <a16:creationId xmlns:a16="http://schemas.microsoft.com/office/drawing/2014/main" id="{383531F1-9989-48D1-B7F2-1AD1C1445BF2}"/>
              </a:ext>
            </a:extLst>
          </p:cNvPr>
          <p:cNvSpPr>
            <a:spLocks noGrp="1"/>
          </p:cNvSpPr>
          <p:nvPr>
            <p:ph type="body" sz="quarter" idx="11"/>
          </p:nvPr>
        </p:nvSpPr>
        <p:spPr>
          <a:xfrm>
            <a:off x="593768" y="3599135"/>
            <a:ext cx="5552920" cy="984885"/>
          </a:xfrm>
        </p:spPr>
        <p:txBody>
          <a:bodyPr/>
          <a:lstStyle/>
          <a:p>
            <a:r>
              <a:rPr lang="en-AU"/>
              <a:t>Communication pack – November 2021</a:t>
            </a:r>
          </a:p>
          <a:p>
            <a:br>
              <a:rPr lang="en-AU">
                <a:solidFill>
                  <a:schemeClr val="accent2"/>
                </a:solidFill>
              </a:rPr>
            </a:br>
            <a:r>
              <a:rPr lang="en-AU">
                <a:solidFill>
                  <a:schemeClr val="accent2"/>
                </a:solidFill>
              </a:rPr>
              <a:t>SafeWork NSW</a:t>
            </a:r>
          </a:p>
        </p:txBody>
      </p:sp>
      <p:pic>
        <p:nvPicPr>
          <p:cNvPr id="5" name="Picture 4">
            <a:extLst>
              <a:ext uri="{FF2B5EF4-FFF2-40B4-BE49-F238E27FC236}">
                <a16:creationId xmlns:a16="http://schemas.microsoft.com/office/drawing/2014/main" id="{559AF01C-D59C-474A-8B69-A3062ADA36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01718" y="1445394"/>
            <a:ext cx="5890281" cy="4087660"/>
          </a:xfrm>
          <a:prstGeom prst="rect">
            <a:avLst/>
          </a:prstGeom>
        </p:spPr>
      </p:pic>
    </p:spTree>
    <p:extLst>
      <p:ext uri="{BB962C8B-B14F-4D97-AF65-F5344CB8AC3E}">
        <p14:creationId xmlns:p14="http://schemas.microsoft.com/office/powerpoint/2010/main" val="42671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ACEF-6B25-4FC9-98BB-6196165D625F}"/>
              </a:ext>
            </a:extLst>
          </p:cNvPr>
          <p:cNvSpPr>
            <a:spLocks noGrp="1"/>
          </p:cNvSpPr>
          <p:nvPr>
            <p:ph type="title"/>
          </p:nvPr>
        </p:nvSpPr>
        <p:spPr>
          <a:xfrm>
            <a:off x="594000" y="554400"/>
            <a:ext cx="11010859" cy="498598"/>
          </a:xfrm>
        </p:spPr>
        <p:txBody>
          <a:bodyPr/>
          <a:lstStyle/>
          <a:p>
            <a:r>
              <a:rPr lang="en-AU">
                <a:cs typeface="Arial"/>
              </a:rPr>
              <a:t>Images – asbestos containing materials </a:t>
            </a:r>
          </a:p>
        </p:txBody>
      </p:sp>
      <p:sp>
        <p:nvSpPr>
          <p:cNvPr id="5" name="Slide Number Placeholder 4">
            <a:extLst>
              <a:ext uri="{FF2B5EF4-FFF2-40B4-BE49-F238E27FC236}">
                <a16:creationId xmlns:a16="http://schemas.microsoft.com/office/drawing/2014/main" id="{509143A8-3BFC-4F12-A74C-99123914424C}"/>
              </a:ext>
            </a:extLst>
          </p:cNvPr>
          <p:cNvSpPr>
            <a:spLocks noGrp="1"/>
          </p:cNvSpPr>
          <p:nvPr>
            <p:ph type="sldNum" sz="quarter" idx="15"/>
          </p:nvPr>
        </p:nvSpPr>
        <p:spPr/>
        <p:txBody>
          <a:bodyPr/>
          <a:lstStyle/>
          <a:p>
            <a:fld id="{6445CA75-65CF-428D-AAFD-249FBBE0F4CE}" type="slidenum">
              <a:rPr lang="en-GB" smtClean="0"/>
              <a:pPr/>
              <a:t>10</a:t>
            </a:fld>
            <a:endParaRPr lang="en-GB"/>
          </a:p>
        </p:txBody>
      </p:sp>
      <p:sp>
        <p:nvSpPr>
          <p:cNvPr id="8" name="Footer Placeholder 6">
            <a:extLst>
              <a:ext uri="{FF2B5EF4-FFF2-40B4-BE49-F238E27FC236}">
                <a16:creationId xmlns:a16="http://schemas.microsoft.com/office/drawing/2014/main" id="{F1195AC2-3430-42EE-9C46-F2B7952DFB15}"/>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pic>
        <p:nvPicPr>
          <p:cNvPr id="9" name="Picture 8">
            <a:extLst>
              <a:ext uri="{FF2B5EF4-FFF2-40B4-BE49-F238E27FC236}">
                <a16:creationId xmlns:a16="http://schemas.microsoft.com/office/drawing/2014/main" id="{F428F16F-5FCC-4EBC-A7DB-A7CF4C8F2C70}"/>
              </a:ext>
            </a:extLst>
          </p:cNvPr>
          <p:cNvPicPr>
            <a:picLocks noChangeAspect="1"/>
          </p:cNvPicPr>
          <p:nvPr/>
        </p:nvPicPr>
        <p:blipFill>
          <a:blip r:embed="rId2"/>
          <a:srcRect/>
          <a:stretch/>
        </p:blipFill>
        <p:spPr>
          <a:xfrm>
            <a:off x="8181474" y="2691976"/>
            <a:ext cx="3690217" cy="2496039"/>
          </a:xfrm>
          <a:prstGeom prst="rect">
            <a:avLst/>
          </a:prstGeom>
        </p:spPr>
      </p:pic>
      <p:pic>
        <p:nvPicPr>
          <p:cNvPr id="10" name="Picture 9">
            <a:extLst>
              <a:ext uri="{FF2B5EF4-FFF2-40B4-BE49-F238E27FC236}">
                <a16:creationId xmlns:a16="http://schemas.microsoft.com/office/drawing/2014/main" id="{060ABA5E-0923-4CE8-8CDF-16F3DD219E94}"/>
              </a:ext>
            </a:extLst>
          </p:cNvPr>
          <p:cNvPicPr>
            <a:picLocks noChangeAspect="1"/>
          </p:cNvPicPr>
          <p:nvPr/>
        </p:nvPicPr>
        <p:blipFill>
          <a:blip r:embed="rId3"/>
          <a:srcRect/>
          <a:stretch/>
        </p:blipFill>
        <p:spPr>
          <a:xfrm>
            <a:off x="4221145" y="2691976"/>
            <a:ext cx="3584864" cy="2496039"/>
          </a:xfrm>
          <a:prstGeom prst="rect">
            <a:avLst/>
          </a:prstGeom>
        </p:spPr>
      </p:pic>
      <p:pic>
        <p:nvPicPr>
          <p:cNvPr id="11" name="Picture 10">
            <a:extLst>
              <a:ext uri="{FF2B5EF4-FFF2-40B4-BE49-F238E27FC236}">
                <a16:creationId xmlns:a16="http://schemas.microsoft.com/office/drawing/2014/main" id="{433C21BD-91F8-49AC-B90B-25715AEBD837}"/>
              </a:ext>
            </a:extLst>
          </p:cNvPr>
          <p:cNvPicPr>
            <a:picLocks noChangeAspect="1"/>
          </p:cNvPicPr>
          <p:nvPr/>
        </p:nvPicPr>
        <p:blipFill>
          <a:blip r:embed="rId4"/>
          <a:srcRect/>
          <a:stretch/>
        </p:blipFill>
        <p:spPr>
          <a:xfrm>
            <a:off x="498362" y="2691976"/>
            <a:ext cx="3466033" cy="2496040"/>
          </a:xfrm>
          <a:prstGeom prst="rect">
            <a:avLst/>
          </a:prstGeom>
        </p:spPr>
      </p:pic>
      <p:sp>
        <p:nvSpPr>
          <p:cNvPr id="12" name="TextBox 11">
            <a:extLst>
              <a:ext uri="{FF2B5EF4-FFF2-40B4-BE49-F238E27FC236}">
                <a16:creationId xmlns:a16="http://schemas.microsoft.com/office/drawing/2014/main" id="{9FF2A979-85E8-48EB-8F04-FAE5BA237802}"/>
              </a:ext>
            </a:extLst>
          </p:cNvPr>
          <p:cNvSpPr txBox="1"/>
          <p:nvPr/>
        </p:nvSpPr>
        <p:spPr>
          <a:xfrm>
            <a:off x="650608" y="1391139"/>
            <a:ext cx="10819417" cy="739690"/>
          </a:xfrm>
          <a:prstGeom prst="rect">
            <a:avLst/>
          </a:prstGeom>
          <a:noFill/>
        </p:spPr>
        <p:txBody>
          <a:bodyPr wrap="square" lIns="0" tIns="0" rIns="0" bIns="0" rtlCol="0" anchor="t">
            <a:spAutoFit/>
          </a:bodyPr>
          <a:lstStyle/>
          <a:p>
            <a:pPr>
              <a:lnSpc>
                <a:spcPct val="90000"/>
              </a:lnSpc>
              <a:spcAft>
                <a:spcPts val="800"/>
              </a:spcAft>
            </a:pPr>
            <a:r>
              <a:rPr lang="en-AU" sz="1400">
                <a:solidFill>
                  <a:schemeClr val="tx2"/>
                </a:solidFill>
              </a:rPr>
              <a:t>The images included here can be used across your channels with the content included on previous slides. To download, </a:t>
            </a:r>
            <a:r>
              <a:rPr lang="en-AU" sz="1400" b="1">
                <a:solidFill>
                  <a:schemeClr val="tx2"/>
                </a:solidFill>
              </a:rPr>
              <a:t>right click on tile and select ‘save as picture’ or click the link above each image for a higher resolution version. </a:t>
            </a:r>
            <a:endParaRPr lang="en-US" sz="1400" b="1">
              <a:solidFill>
                <a:schemeClr val="tx2"/>
              </a:solidFill>
              <a:cs typeface="Arial"/>
            </a:endParaRPr>
          </a:p>
          <a:p>
            <a:pPr>
              <a:lnSpc>
                <a:spcPct val="90000"/>
              </a:lnSpc>
              <a:spcAft>
                <a:spcPts val="800"/>
              </a:spcAft>
            </a:pPr>
            <a:endParaRPr lang="en-AU" b="1">
              <a:solidFill>
                <a:schemeClr val="accent2"/>
              </a:solidFill>
              <a:latin typeface="+mj-lt"/>
              <a:ea typeface="+mj-ea"/>
              <a:cs typeface="+mj-cs"/>
            </a:endParaRPr>
          </a:p>
        </p:txBody>
      </p:sp>
      <p:sp>
        <p:nvSpPr>
          <p:cNvPr id="13" name="TextBox 12">
            <a:extLst>
              <a:ext uri="{FF2B5EF4-FFF2-40B4-BE49-F238E27FC236}">
                <a16:creationId xmlns:a16="http://schemas.microsoft.com/office/drawing/2014/main" id="{E9997E7F-4BA9-44E3-86DA-99BFBA60858E}"/>
              </a:ext>
            </a:extLst>
          </p:cNvPr>
          <p:cNvSpPr txBox="1"/>
          <p:nvPr/>
        </p:nvSpPr>
        <p:spPr>
          <a:xfrm>
            <a:off x="389334" y="2247589"/>
            <a:ext cx="3584864" cy="193899"/>
          </a:xfrm>
          <a:prstGeom prst="rect">
            <a:avLst/>
          </a:prstGeom>
          <a:noFill/>
        </p:spPr>
        <p:txBody>
          <a:bodyPr wrap="square" lIns="0" tIns="0" rIns="0" bIns="0" rtlCol="0">
            <a:spAutoFit/>
          </a:bodyPr>
          <a:lstStyle/>
          <a:p>
            <a:pPr algn="l">
              <a:lnSpc>
                <a:spcPct val="90000"/>
              </a:lnSpc>
              <a:spcAft>
                <a:spcPts val="800"/>
              </a:spcAft>
            </a:pPr>
            <a:r>
              <a:rPr lang="en-AU" sz="1400">
                <a:solidFill>
                  <a:schemeClr val="tx2"/>
                </a:solidFill>
                <a:hlinkClick r:id="rId5"/>
              </a:rPr>
              <a:t>Click here to download hi-res image</a:t>
            </a:r>
            <a:endParaRPr lang="en-AU" sz="1400">
              <a:solidFill>
                <a:schemeClr val="tx2"/>
              </a:solidFill>
            </a:endParaRPr>
          </a:p>
        </p:txBody>
      </p:sp>
      <p:sp>
        <p:nvSpPr>
          <p:cNvPr id="14" name="TextBox 13">
            <a:extLst>
              <a:ext uri="{FF2B5EF4-FFF2-40B4-BE49-F238E27FC236}">
                <a16:creationId xmlns:a16="http://schemas.microsoft.com/office/drawing/2014/main" id="{7FAF6DB7-86F9-4E32-9DD6-66814ACC7865}"/>
              </a:ext>
            </a:extLst>
          </p:cNvPr>
          <p:cNvSpPr txBox="1"/>
          <p:nvPr/>
        </p:nvSpPr>
        <p:spPr>
          <a:xfrm>
            <a:off x="4298227" y="2247590"/>
            <a:ext cx="3584864" cy="193899"/>
          </a:xfrm>
          <a:prstGeom prst="rect">
            <a:avLst/>
          </a:prstGeom>
          <a:noFill/>
        </p:spPr>
        <p:txBody>
          <a:bodyPr wrap="square" lIns="0" tIns="0" rIns="0" bIns="0" rtlCol="0">
            <a:spAutoFit/>
          </a:bodyPr>
          <a:lstStyle/>
          <a:p>
            <a:pPr algn="l">
              <a:lnSpc>
                <a:spcPct val="90000"/>
              </a:lnSpc>
              <a:spcAft>
                <a:spcPts val="800"/>
              </a:spcAft>
            </a:pPr>
            <a:r>
              <a:rPr lang="en-AU" sz="1400">
                <a:solidFill>
                  <a:schemeClr val="tx2"/>
                </a:solidFill>
                <a:hlinkClick r:id="rId6"/>
              </a:rPr>
              <a:t>Click here to download hi-res image</a:t>
            </a:r>
            <a:endParaRPr lang="en-AU" sz="1400">
              <a:solidFill>
                <a:schemeClr val="tx2"/>
              </a:solidFill>
            </a:endParaRPr>
          </a:p>
        </p:txBody>
      </p:sp>
      <p:sp>
        <p:nvSpPr>
          <p:cNvPr id="15" name="TextBox 14">
            <a:extLst>
              <a:ext uri="{FF2B5EF4-FFF2-40B4-BE49-F238E27FC236}">
                <a16:creationId xmlns:a16="http://schemas.microsoft.com/office/drawing/2014/main" id="{94D31700-9505-42D4-9E98-0E4CF16E7E0B}"/>
              </a:ext>
            </a:extLst>
          </p:cNvPr>
          <p:cNvSpPr txBox="1"/>
          <p:nvPr/>
        </p:nvSpPr>
        <p:spPr>
          <a:xfrm>
            <a:off x="8257612" y="2247589"/>
            <a:ext cx="3584864" cy="193899"/>
          </a:xfrm>
          <a:prstGeom prst="rect">
            <a:avLst/>
          </a:prstGeom>
          <a:noFill/>
        </p:spPr>
        <p:txBody>
          <a:bodyPr wrap="square" lIns="0" tIns="0" rIns="0" bIns="0" rtlCol="0">
            <a:spAutoFit/>
          </a:bodyPr>
          <a:lstStyle/>
          <a:p>
            <a:pPr algn="l">
              <a:lnSpc>
                <a:spcPct val="90000"/>
              </a:lnSpc>
              <a:spcAft>
                <a:spcPts val="800"/>
              </a:spcAft>
            </a:pPr>
            <a:r>
              <a:rPr lang="en-AU" sz="1400">
                <a:solidFill>
                  <a:schemeClr val="tx2"/>
                </a:solidFill>
                <a:hlinkClick r:id="rId7"/>
              </a:rPr>
              <a:t>Click here to download hi-res image</a:t>
            </a:r>
            <a:endParaRPr lang="en-AU" sz="1400">
              <a:solidFill>
                <a:schemeClr val="tx2"/>
              </a:solidFill>
            </a:endParaRPr>
          </a:p>
        </p:txBody>
      </p:sp>
    </p:spTree>
    <p:extLst>
      <p:ext uri="{BB962C8B-B14F-4D97-AF65-F5344CB8AC3E}">
        <p14:creationId xmlns:p14="http://schemas.microsoft.com/office/powerpoint/2010/main" val="295247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BB1F0-305B-40E5-9995-A90DC7B9BEF3}"/>
              </a:ext>
            </a:extLst>
          </p:cNvPr>
          <p:cNvSpPr>
            <a:spLocks noGrp="1"/>
          </p:cNvSpPr>
          <p:nvPr>
            <p:ph type="title"/>
          </p:nvPr>
        </p:nvSpPr>
        <p:spPr>
          <a:xfrm>
            <a:off x="593275" y="553913"/>
            <a:ext cx="11010859" cy="498598"/>
          </a:xfrm>
          <a:noFill/>
          <a:ln>
            <a:noFill/>
          </a:ln>
        </p:spPr>
        <p:txBody>
          <a:bodyPr/>
          <a:lstStyle/>
          <a:p>
            <a:r>
              <a:rPr lang="en-GB"/>
              <a:t>National Asbestos Awareness Week</a:t>
            </a:r>
          </a:p>
        </p:txBody>
      </p:sp>
      <p:sp>
        <p:nvSpPr>
          <p:cNvPr id="5" name="Content Placeholder 4">
            <a:extLst>
              <a:ext uri="{FF2B5EF4-FFF2-40B4-BE49-F238E27FC236}">
                <a16:creationId xmlns:a16="http://schemas.microsoft.com/office/drawing/2014/main" id="{E7AB7121-2E9F-41C9-838B-20B23744124C}"/>
              </a:ext>
            </a:extLst>
          </p:cNvPr>
          <p:cNvSpPr>
            <a:spLocks noGrp="1"/>
          </p:cNvSpPr>
          <p:nvPr>
            <p:ph sz="quarter" idx="12"/>
          </p:nvPr>
        </p:nvSpPr>
        <p:spPr>
          <a:xfrm>
            <a:off x="628766" y="1264823"/>
            <a:ext cx="10691920" cy="4493523"/>
          </a:xfrm>
        </p:spPr>
        <p:txBody>
          <a:bodyPr vert="horz" lIns="0" tIns="0" rIns="0" bIns="0" rtlCol="0" anchor="t">
            <a:noAutofit/>
          </a:bodyPr>
          <a:lstStyle/>
          <a:p>
            <a:r>
              <a:rPr lang="en-AU" sz="1400" b="0">
                <a:solidFill>
                  <a:schemeClr val="tx2"/>
                </a:solidFill>
              </a:rPr>
              <a:t>22 - 28 November 2021 is National Asbestos Awareness Week. This is a great opportunity to promote the dangers of pressure cleaning asbestos roofs, as well as support the national campaign by raising awareness about the dangers of asbestos. </a:t>
            </a:r>
          </a:p>
          <a:p>
            <a:r>
              <a:rPr lang="en-AU" sz="1400" b="0">
                <a:solidFill>
                  <a:schemeClr val="tx2"/>
                </a:solidFill>
              </a:rPr>
              <a:t>You can support the national campaign by sharing the material provided in the Asbestos Safety and Eradication Agency campaign pack available at </a:t>
            </a:r>
            <a:r>
              <a:rPr lang="en-AU" sz="1400" b="0">
                <a:solidFill>
                  <a:schemeClr val="tx2"/>
                </a:solidFill>
                <a:hlinkClick r:id="rId2">
                  <a:extLst>
                    <a:ext uri="{A12FA001-AC4F-418D-AE19-62706E023703}">
                      <ahyp:hlinkClr xmlns:ahyp="http://schemas.microsoft.com/office/drawing/2018/hyperlinkcolor" val="tx"/>
                    </a:ext>
                  </a:extLst>
                </a:hlinkClick>
              </a:rPr>
              <a:t>https://www.asbestossafety.gov.au/naaw-2021</a:t>
            </a:r>
            <a:r>
              <a:rPr lang="en-AU" sz="1400" b="0">
                <a:solidFill>
                  <a:schemeClr val="tx2"/>
                </a:solidFill>
              </a:rPr>
              <a:t>  </a:t>
            </a:r>
          </a:p>
          <a:p>
            <a:endParaRPr lang="en-AU" sz="1400" b="0">
              <a:solidFill>
                <a:schemeClr val="tx2"/>
              </a:solidFill>
            </a:endParaRPr>
          </a:p>
          <a:p>
            <a:endParaRPr lang="en-AU" sz="1400" b="0">
              <a:solidFill>
                <a:schemeClr val="tx2"/>
              </a:solidFill>
            </a:endParaRPr>
          </a:p>
          <a:p>
            <a:pPr lvl="1"/>
            <a:endParaRPr lang="en-AU" sz="1400" b="0">
              <a:solidFill>
                <a:schemeClr val="tx2"/>
              </a:solidFill>
            </a:endParaRPr>
          </a:p>
          <a:p>
            <a:pPr lvl="1"/>
            <a:endParaRPr lang="en-AU" sz="1400">
              <a:cs typeface="Arial"/>
            </a:endParaRPr>
          </a:p>
          <a:p>
            <a:pPr lvl="0">
              <a:spcBef>
                <a:spcPts val="1000"/>
              </a:spcBef>
              <a:buClr>
                <a:schemeClr val="dk1"/>
              </a:buClr>
              <a:buSzPts val="1100"/>
            </a:pPr>
            <a:endParaRPr lang="en-AU" sz="1600" b="0">
              <a:solidFill>
                <a:schemeClr val="tx2"/>
              </a:solidFill>
            </a:endParaRPr>
          </a:p>
          <a:p>
            <a:pPr lvl="0" algn="r">
              <a:spcBef>
                <a:spcPts val="1000"/>
              </a:spcBef>
              <a:buClr>
                <a:schemeClr val="dk1"/>
              </a:buClr>
              <a:buSzPts val="1100"/>
            </a:pPr>
            <a:endParaRPr lang="en-AU" sz="1600" b="0">
              <a:solidFill>
                <a:schemeClr val="tx2"/>
              </a:solidFill>
            </a:endParaRPr>
          </a:p>
          <a:p>
            <a:pPr marL="285750" lvl="1" indent="-285750">
              <a:buFont typeface="Arial" panose="020B0604020202020204" pitchFamily="34" charset="0"/>
              <a:buChar char="•"/>
            </a:pPr>
            <a:endParaRPr lang="en-AU"/>
          </a:p>
        </p:txBody>
      </p:sp>
      <p:sp>
        <p:nvSpPr>
          <p:cNvPr id="3" name="Slide Number Placeholder 2">
            <a:extLst>
              <a:ext uri="{FF2B5EF4-FFF2-40B4-BE49-F238E27FC236}">
                <a16:creationId xmlns:a16="http://schemas.microsoft.com/office/drawing/2014/main" id="{10439472-9610-43B1-9C7E-54F374B15653}"/>
              </a:ext>
            </a:extLst>
          </p:cNvPr>
          <p:cNvSpPr>
            <a:spLocks noGrp="1"/>
          </p:cNvSpPr>
          <p:nvPr>
            <p:ph type="sldNum" sz="quarter" idx="14"/>
          </p:nvPr>
        </p:nvSpPr>
        <p:spPr>
          <a:xfrm>
            <a:off x="11448374" y="6514112"/>
            <a:ext cx="141064" cy="138499"/>
          </a:xfrm>
        </p:spPr>
        <p:txBody>
          <a:bodyPr/>
          <a:lstStyle/>
          <a:p>
            <a:fld id="{6445CA75-65CF-428D-AAFD-249FBBE0F4CE}" type="slidenum">
              <a:rPr lang="en-GB" smtClean="0"/>
              <a:pPr/>
              <a:t>11</a:t>
            </a:fld>
            <a:endParaRPr lang="en-GB"/>
          </a:p>
        </p:txBody>
      </p:sp>
      <p:sp>
        <p:nvSpPr>
          <p:cNvPr id="15" name="Slide Number Placeholder 2">
            <a:extLst>
              <a:ext uri="{FF2B5EF4-FFF2-40B4-BE49-F238E27FC236}">
                <a16:creationId xmlns:a16="http://schemas.microsoft.com/office/drawing/2014/main" id="{995E90C3-4F39-412E-80FA-C181C55A069B}"/>
              </a:ext>
            </a:extLst>
          </p:cNvPr>
          <p:cNvSpPr txBox="1">
            <a:spLocks/>
          </p:cNvSpPr>
          <p:nvPr/>
        </p:nvSpPr>
        <p:spPr>
          <a:xfrm>
            <a:off x="12234758" y="6797576"/>
            <a:ext cx="141064" cy="138499"/>
          </a:xfrm>
          <a:prstGeom prst="rect">
            <a:avLst/>
          </a:prstGeom>
        </p:spPr>
        <p:txBody>
          <a:bodyPr vert="horz" wrap="none" lIns="0" tIns="0" rIns="0" bIns="0" rtlCol="0" anchor="b">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45CA75-65CF-428D-AAFD-249FBBE0F4CE}" type="slidenum">
              <a:rPr lang="en-GB" smtClean="0"/>
              <a:pPr/>
              <a:t>11</a:t>
            </a:fld>
            <a:endParaRPr lang="en-GB"/>
          </a:p>
        </p:txBody>
      </p:sp>
      <p:sp>
        <p:nvSpPr>
          <p:cNvPr id="12" name="Footer Placeholder 6">
            <a:extLst>
              <a:ext uri="{FF2B5EF4-FFF2-40B4-BE49-F238E27FC236}">
                <a16:creationId xmlns:a16="http://schemas.microsoft.com/office/drawing/2014/main" id="{7B305121-388A-4FEB-88A4-C7F4BA4C95F6}"/>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pic>
        <p:nvPicPr>
          <p:cNvPr id="7" name="Picture 6">
            <a:extLst>
              <a:ext uri="{FF2B5EF4-FFF2-40B4-BE49-F238E27FC236}">
                <a16:creationId xmlns:a16="http://schemas.microsoft.com/office/drawing/2014/main" id="{B1584693-059B-42A3-ABAB-5C6C5A1EF8D1}"/>
              </a:ext>
            </a:extLst>
          </p:cNvPr>
          <p:cNvPicPr>
            <a:picLocks noChangeAspect="1"/>
          </p:cNvPicPr>
          <p:nvPr/>
        </p:nvPicPr>
        <p:blipFill>
          <a:blip r:embed="rId3"/>
          <a:srcRect/>
          <a:stretch/>
        </p:blipFill>
        <p:spPr>
          <a:xfrm>
            <a:off x="1766007" y="2759353"/>
            <a:ext cx="7784057" cy="1839868"/>
          </a:xfrm>
          <a:prstGeom prst="rect">
            <a:avLst/>
          </a:prstGeom>
        </p:spPr>
      </p:pic>
    </p:spTree>
    <p:extLst>
      <p:ext uri="{BB962C8B-B14F-4D97-AF65-F5344CB8AC3E}">
        <p14:creationId xmlns:p14="http://schemas.microsoft.com/office/powerpoint/2010/main" val="110364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BB1F0-305B-40E5-9995-A90DC7B9BEF3}"/>
              </a:ext>
            </a:extLst>
          </p:cNvPr>
          <p:cNvSpPr>
            <a:spLocks noGrp="1"/>
          </p:cNvSpPr>
          <p:nvPr>
            <p:ph type="title"/>
          </p:nvPr>
        </p:nvSpPr>
        <p:spPr>
          <a:xfrm>
            <a:off x="593275" y="553913"/>
            <a:ext cx="11010859" cy="997196"/>
          </a:xfrm>
        </p:spPr>
        <p:txBody>
          <a:bodyPr wrap="square" anchor="t">
            <a:normAutofit/>
          </a:bodyPr>
          <a:lstStyle/>
          <a:p>
            <a:r>
              <a:rPr lang="en-GB"/>
              <a:t>What to do in the event of an asbestos contamination incident</a:t>
            </a:r>
          </a:p>
        </p:txBody>
      </p:sp>
      <p:sp>
        <p:nvSpPr>
          <p:cNvPr id="5" name="Content Placeholder 4" descr="Person wearing full personal protection equipment holding an asbestos waste disposal bag">
            <a:extLst>
              <a:ext uri="{FF2B5EF4-FFF2-40B4-BE49-F238E27FC236}">
                <a16:creationId xmlns:a16="http://schemas.microsoft.com/office/drawing/2014/main" id="{E7AB7121-2E9F-41C9-838B-20B23744124C}"/>
              </a:ext>
            </a:extLst>
          </p:cNvPr>
          <p:cNvSpPr>
            <a:spLocks noGrp="1"/>
          </p:cNvSpPr>
          <p:nvPr>
            <p:ph sz="quarter" idx="12"/>
          </p:nvPr>
        </p:nvSpPr>
        <p:spPr>
          <a:xfrm>
            <a:off x="593275" y="1699124"/>
            <a:ext cx="10844478" cy="3638350"/>
          </a:xfrm>
        </p:spPr>
        <p:txBody>
          <a:bodyPr vert="horz" lIns="0" tIns="0" rIns="0" bIns="0" rtlCol="0" anchor="t">
            <a:normAutofit/>
          </a:bodyPr>
          <a:lstStyle/>
          <a:p>
            <a:pPr lvl="1">
              <a:lnSpc>
                <a:spcPct val="100000"/>
              </a:lnSpc>
              <a:spcAft>
                <a:spcPts val="0"/>
              </a:spcAft>
            </a:pPr>
            <a:r>
              <a:rPr lang="en-AU" sz="1400" b="1" dirty="0"/>
              <a:t>At your home</a:t>
            </a:r>
          </a:p>
          <a:p>
            <a:pPr lvl="1">
              <a:lnSpc>
                <a:spcPct val="100000"/>
              </a:lnSpc>
              <a:spcAft>
                <a:spcPts val="0"/>
              </a:spcAft>
            </a:pPr>
            <a:r>
              <a:rPr lang="en-AU" sz="1400" dirty="0"/>
              <a:t>If you have used a pressure cleaner on a an asbestos roof on your own home, your council is required to coordinate the clean up.  </a:t>
            </a:r>
          </a:p>
          <a:p>
            <a:pPr lvl="1">
              <a:lnSpc>
                <a:spcPct val="100000"/>
              </a:lnSpc>
              <a:spcAft>
                <a:spcPts val="0"/>
              </a:spcAft>
            </a:pPr>
            <a:endParaRPr lang="en-AU" sz="1400" dirty="0"/>
          </a:p>
          <a:p>
            <a:pPr marL="285750" lvl="2" indent="-285750"/>
            <a:r>
              <a:rPr lang="en-AU" sz="1400" dirty="0"/>
              <a:t>Contact your </a:t>
            </a:r>
            <a:r>
              <a:rPr lang="en-AU" sz="1400" dirty="0">
                <a:hlinkClick r:id="rId2"/>
              </a:rPr>
              <a:t>local council </a:t>
            </a:r>
            <a:endParaRPr lang="en-AU" sz="1400" dirty="0">
              <a:highlight>
                <a:srgbClr val="FFFF00"/>
              </a:highlight>
            </a:endParaRPr>
          </a:p>
          <a:p>
            <a:pPr lvl="1">
              <a:lnSpc>
                <a:spcPct val="100000"/>
              </a:lnSpc>
              <a:spcAft>
                <a:spcPts val="0"/>
              </a:spcAft>
            </a:pPr>
            <a:endParaRPr lang="en-AU" sz="1400" dirty="0"/>
          </a:p>
          <a:p>
            <a:pPr lvl="1">
              <a:lnSpc>
                <a:spcPct val="100000"/>
              </a:lnSpc>
              <a:spcAft>
                <a:spcPts val="0"/>
              </a:spcAft>
            </a:pPr>
            <a:r>
              <a:rPr lang="en-AU" sz="1400" b="1" dirty="0"/>
              <a:t>At your work</a:t>
            </a:r>
          </a:p>
          <a:p>
            <a:pPr marL="285750" lvl="2" indent="-285750">
              <a:buFont typeface="Arial" panose="020B0604020202020204" pitchFamily="34" charset="0"/>
              <a:buChar char="•"/>
            </a:pPr>
            <a:r>
              <a:rPr lang="en-AU" sz="1400" dirty="0"/>
              <a:t>If a contractor has been engaged to clean a roof of a residential property  </a:t>
            </a:r>
          </a:p>
          <a:p>
            <a:pPr marL="285750" lvl="2" indent="-285750">
              <a:buFont typeface="Arial" panose="020B0604020202020204" pitchFamily="34" charset="0"/>
              <a:buChar char="•"/>
            </a:pPr>
            <a:r>
              <a:rPr lang="en-AU" sz="1400" dirty="0"/>
              <a:t>if it is a commercial property. </a:t>
            </a:r>
          </a:p>
          <a:p>
            <a:pPr marL="0" lvl="2" indent="0">
              <a:buNone/>
            </a:pPr>
            <a:r>
              <a:rPr lang="en-AU" sz="1400" dirty="0"/>
              <a:t>Then these scenarios are deemed to be a workplace and SafeWork NSW must be notified of the incident. </a:t>
            </a:r>
          </a:p>
          <a:p>
            <a:pPr marL="0" lvl="2" indent="0">
              <a:buNone/>
            </a:pPr>
            <a:endParaRPr lang="en-AU" sz="1400" dirty="0"/>
          </a:p>
          <a:p>
            <a:pPr marL="0" lvl="2" indent="0">
              <a:buNone/>
            </a:pPr>
            <a:r>
              <a:rPr lang="en-AU" sz="1400" dirty="0"/>
              <a:t>For more information on staying safe when working with asbestos, visit the </a:t>
            </a:r>
            <a:r>
              <a:rPr lang="en-AU" sz="1400" dirty="0">
                <a:hlinkClick r:id="rId3"/>
              </a:rPr>
              <a:t>SafeWork NSW website</a:t>
            </a:r>
            <a:r>
              <a:rPr lang="en-AU" sz="1400" dirty="0"/>
              <a:t>.</a:t>
            </a:r>
          </a:p>
          <a:p>
            <a:pPr marL="0" lvl="2" indent="0">
              <a:buNone/>
            </a:pPr>
            <a:r>
              <a:rPr lang="en-AU" sz="1400" dirty="0"/>
              <a:t>If you suspect asbestos contamination due to pressure cleaning, immediately contact SafeWork NSW on 13 10 50.</a:t>
            </a:r>
          </a:p>
          <a:p>
            <a:pPr lvl="1">
              <a:lnSpc>
                <a:spcPct val="100000"/>
              </a:lnSpc>
              <a:spcAft>
                <a:spcPts val="0"/>
              </a:spcAft>
            </a:pPr>
            <a:endParaRPr lang="en-AU" sz="1400" dirty="0"/>
          </a:p>
          <a:p>
            <a:pPr lvl="1">
              <a:lnSpc>
                <a:spcPct val="100000"/>
              </a:lnSpc>
              <a:spcAft>
                <a:spcPts val="0"/>
              </a:spcAft>
            </a:pPr>
            <a:endParaRPr lang="en-AU" sz="1400" dirty="0"/>
          </a:p>
          <a:p>
            <a:pPr lvl="1">
              <a:lnSpc>
                <a:spcPct val="100000"/>
              </a:lnSpc>
              <a:spcAft>
                <a:spcPts val="0"/>
              </a:spcAft>
            </a:pPr>
            <a:endParaRPr lang="en-AU" sz="1400" dirty="0"/>
          </a:p>
          <a:p>
            <a:pPr marL="0" lvl="2" indent="0">
              <a:buNone/>
            </a:pPr>
            <a:endParaRPr lang="en-GB" sz="1300" dirty="0">
              <a:solidFill>
                <a:schemeClr val="accent1"/>
              </a:solidFill>
              <a:highlight>
                <a:srgbClr val="FFFF00"/>
              </a:highlight>
            </a:endParaRPr>
          </a:p>
        </p:txBody>
      </p:sp>
      <p:sp>
        <p:nvSpPr>
          <p:cNvPr id="3" name="Slide Number Placeholder 2">
            <a:extLst>
              <a:ext uri="{FF2B5EF4-FFF2-40B4-BE49-F238E27FC236}">
                <a16:creationId xmlns:a16="http://schemas.microsoft.com/office/drawing/2014/main" id="{10439472-9610-43B1-9C7E-54F374B15653}"/>
              </a:ext>
            </a:extLst>
          </p:cNvPr>
          <p:cNvSpPr>
            <a:spLocks noGrp="1"/>
          </p:cNvSpPr>
          <p:nvPr>
            <p:ph type="sldNum" sz="quarter" idx="16"/>
          </p:nvPr>
        </p:nvSpPr>
        <p:spPr>
          <a:xfrm>
            <a:off x="11432344" y="6498723"/>
            <a:ext cx="157094" cy="153888"/>
          </a:xfrm>
        </p:spPr>
        <p:txBody>
          <a:bodyPr wrap="none" anchor="b">
            <a:normAutofit/>
          </a:bodyPr>
          <a:lstStyle/>
          <a:p>
            <a:pPr>
              <a:spcAft>
                <a:spcPts val="600"/>
              </a:spcAft>
            </a:pPr>
            <a:fld id="{6445CA75-65CF-428D-AAFD-249FBBE0F4CE}" type="slidenum">
              <a:rPr lang="en-GB" smtClean="0"/>
              <a:pPr>
                <a:spcAft>
                  <a:spcPts val="600"/>
                </a:spcAft>
              </a:pPr>
              <a:t>12</a:t>
            </a:fld>
            <a:endParaRPr lang="en-GB"/>
          </a:p>
        </p:txBody>
      </p:sp>
      <p:sp>
        <p:nvSpPr>
          <p:cNvPr id="14" name="Footer Placeholder 6">
            <a:extLst>
              <a:ext uri="{FF2B5EF4-FFF2-40B4-BE49-F238E27FC236}">
                <a16:creationId xmlns:a16="http://schemas.microsoft.com/office/drawing/2014/main" id="{1D5369F8-5CD4-48EC-B331-ABA9EA33E2C1}"/>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spTree>
    <p:extLst>
      <p:ext uri="{BB962C8B-B14F-4D97-AF65-F5344CB8AC3E}">
        <p14:creationId xmlns:p14="http://schemas.microsoft.com/office/powerpoint/2010/main" val="301280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BB1F0-305B-40E5-9995-A90DC7B9BEF3}"/>
              </a:ext>
            </a:extLst>
          </p:cNvPr>
          <p:cNvSpPr>
            <a:spLocks noGrp="1"/>
          </p:cNvSpPr>
          <p:nvPr>
            <p:ph type="title"/>
          </p:nvPr>
        </p:nvSpPr>
        <p:spPr>
          <a:xfrm>
            <a:off x="593275" y="553913"/>
            <a:ext cx="11010859" cy="997196"/>
          </a:xfrm>
        </p:spPr>
        <p:txBody>
          <a:bodyPr wrap="square" anchor="t">
            <a:normAutofit/>
          </a:bodyPr>
          <a:lstStyle/>
          <a:p>
            <a:r>
              <a:rPr lang="en-GB"/>
              <a:t>More communication and marketing resources</a:t>
            </a:r>
          </a:p>
        </p:txBody>
      </p:sp>
      <p:sp>
        <p:nvSpPr>
          <p:cNvPr id="5" name="Content Placeholder 4" descr="Person wearing full personal protection equipment holding an asbestos waste disposal bag">
            <a:extLst>
              <a:ext uri="{FF2B5EF4-FFF2-40B4-BE49-F238E27FC236}">
                <a16:creationId xmlns:a16="http://schemas.microsoft.com/office/drawing/2014/main" id="{E7AB7121-2E9F-41C9-838B-20B23744124C}"/>
              </a:ext>
            </a:extLst>
          </p:cNvPr>
          <p:cNvSpPr>
            <a:spLocks noGrp="1"/>
          </p:cNvSpPr>
          <p:nvPr>
            <p:ph sz="quarter" idx="12"/>
          </p:nvPr>
        </p:nvSpPr>
        <p:spPr>
          <a:xfrm>
            <a:off x="593275" y="1699124"/>
            <a:ext cx="10844478" cy="3638350"/>
          </a:xfrm>
        </p:spPr>
        <p:txBody>
          <a:bodyPr vert="horz" lIns="0" tIns="0" rIns="0" bIns="0" rtlCol="0" anchor="t">
            <a:normAutofit/>
          </a:bodyPr>
          <a:lstStyle/>
          <a:p>
            <a:pPr lvl="1">
              <a:lnSpc>
                <a:spcPct val="100000"/>
              </a:lnSpc>
              <a:spcAft>
                <a:spcPts val="0"/>
              </a:spcAft>
            </a:pPr>
            <a:r>
              <a:rPr lang="en-AU" sz="1400" b="1"/>
              <a:t>SafeWork NSW resources</a:t>
            </a:r>
          </a:p>
          <a:p>
            <a:pPr lvl="1">
              <a:lnSpc>
                <a:spcPct val="100000"/>
              </a:lnSpc>
              <a:spcAft>
                <a:spcPts val="0"/>
              </a:spcAft>
            </a:pPr>
            <a:br>
              <a:rPr lang="en-AU" sz="1400"/>
            </a:br>
            <a:r>
              <a:rPr lang="en-AU" sz="1400"/>
              <a:t>Resources for the Asbestos Awareness Week campaign </a:t>
            </a:r>
            <a:br>
              <a:rPr lang="en-AU" sz="1400"/>
            </a:br>
            <a:r>
              <a:rPr lang="en-AU" sz="1400">
                <a:hlinkClick r:id="rId2"/>
              </a:rPr>
              <a:t>https://www.safework.nsw.gov.au/resource-library/asbestos-publications/asbestos-awareness-week/asbestos-week</a:t>
            </a:r>
            <a:r>
              <a:rPr lang="en-AU" sz="1400"/>
              <a:t> </a:t>
            </a:r>
          </a:p>
          <a:p>
            <a:pPr lvl="1">
              <a:lnSpc>
                <a:spcPct val="100000"/>
              </a:lnSpc>
              <a:spcAft>
                <a:spcPts val="0"/>
              </a:spcAft>
            </a:pPr>
            <a:endParaRPr lang="en-AU" sz="1400"/>
          </a:p>
          <a:p>
            <a:pPr lvl="1">
              <a:lnSpc>
                <a:spcPct val="100000"/>
              </a:lnSpc>
              <a:spcAft>
                <a:spcPts val="0"/>
              </a:spcAft>
            </a:pPr>
            <a:r>
              <a:rPr lang="en-AU" sz="1400">
                <a:hlinkClick r:id="rId3"/>
              </a:rPr>
              <a:t>https://www.safework.nsw.gov.au/advice-and-resources/campaigns/asbestos-awareness</a:t>
            </a:r>
            <a:r>
              <a:rPr lang="en-AU" sz="1400"/>
              <a:t>  </a:t>
            </a:r>
          </a:p>
          <a:p>
            <a:pPr lvl="1">
              <a:lnSpc>
                <a:spcPct val="100000"/>
              </a:lnSpc>
              <a:spcAft>
                <a:spcPts val="0"/>
              </a:spcAft>
            </a:pPr>
            <a:endParaRPr lang="en-AU" sz="1400"/>
          </a:p>
          <a:p>
            <a:pPr lvl="1">
              <a:lnSpc>
                <a:spcPct val="100000"/>
              </a:lnSpc>
              <a:spcAft>
                <a:spcPts val="0"/>
              </a:spcAft>
            </a:pPr>
            <a:r>
              <a:rPr lang="en-AU" sz="1400"/>
              <a:t>SafeWork YouTube Asbestos video playlist</a:t>
            </a:r>
          </a:p>
          <a:p>
            <a:pPr lvl="1">
              <a:lnSpc>
                <a:spcPct val="100000"/>
              </a:lnSpc>
              <a:spcAft>
                <a:spcPts val="0"/>
              </a:spcAft>
            </a:pPr>
            <a:r>
              <a:rPr lang="en-AU" sz="1400">
                <a:hlinkClick r:id="rId4"/>
              </a:rPr>
              <a:t>https://www.youtube.com/playlist?list=PLbi-niu1pEg1Lypi9V2lsCDXxgDmto5gx</a:t>
            </a:r>
            <a:r>
              <a:rPr lang="en-AU" sz="1400"/>
              <a:t> </a:t>
            </a:r>
          </a:p>
          <a:p>
            <a:pPr lvl="1">
              <a:lnSpc>
                <a:spcPct val="100000"/>
              </a:lnSpc>
              <a:spcAft>
                <a:spcPts val="0"/>
              </a:spcAft>
            </a:pPr>
            <a:endParaRPr lang="en-AU" sz="1400"/>
          </a:p>
          <a:p>
            <a:pPr lvl="1">
              <a:lnSpc>
                <a:spcPct val="100000"/>
              </a:lnSpc>
              <a:spcAft>
                <a:spcPts val="0"/>
              </a:spcAft>
            </a:pPr>
            <a:endParaRPr lang="en-AU" sz="1400"/>
          </a:p>
          <a:p>
            <a:pPr marL="0" lvl="2" indent="0">
              <a:buNone/>
            </a:pPr>
            <a:endParaRPr lang="en-GB" sz="1300">
              <a:solidFill>
                <a:schemeClr val="accent1"/>
              </a:solidFill>
              <a:highlight>
                <a:srgbClr val="FFFF00"/>
              </a:highlight>
            </a:endParaRPr>
          </a:p>
        </p:txBody>
      </p:sp>
      <p:sp>
        <p:nvSpPr>
          <p:cNvPr id="3" name="Slide Number Placeholder 2">
            <a:extLst>
              <a:ext uri="{FF2B5EF4-FFF2-40B4-BE49-F238E27FC236}">
                <a16:creationId xmlns:a16="http://schemas.microsoft.com/office/drawing/2014/main" id="{10439472-9610-43B1-9C7E-54F374B15653}"/>
              </a:ext>
            </a:extLst>
          </p:cNvPr>
          <p:cNvSpPr>
            <a:spLocks noGrp="1"/>
          </p:cNvSpPr>
          <p:nvPr>
            <p:ph type="sldNum" sz="quarter" idx="16"/>
          </p:nvPr>
        </p:nvSpPr>
        <p:spPr>
          <a:xfrm>
            <a:off x="11432344" y="6498723"/>
            <a:ext cx="157094" cy="153888"/>
          </a:xfrm>
        </p:spPr>
        <p:txBody>
          <a:bodyPr wrap="none" anchor="b">
            <a:normAutofit/>
          </a:bodyPr>
          <a:lstStyle/>
          <a:p>
            <a:pPr>
              <a:spcAft>
                <a:spcPts val="600"/>
              </a:spcAft>
            </a:pPr>
            <a:fld id="{6445CA75-65CF-428D-AAFD-249FBBE0F4CE}" type="slidenum">
              <a:rPr lang="en-GB" smtClean="0"/>
              <a:pPr>
                <a:spcAft>
                  <a:spcPts val="600"/>
                </a:spcAft>
              </a:pPr>
              <a:t>13</a:t>
            </a:fld>
            <a:endParaRPr lang="en-GB"/>
          </a:p>
        </p:txBody>
      </p:sp>
      <p:sp>
        <p:nvSpPr>
          <p:cNvPr id="14" name="Footer Placeholder 6">
            <a:extLst>
              <a:ext uri="{FF2B5EF4-FFF2-40B4-BE49-F238E27FC236}">
                <a16:creationId xmlns:a16="http://schemas.microsoft.com/office/drawing/2014/main" id="{1D5369F8-5CD4-48EC-B331-ABA9EA33E2C1}"/>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spTree>
    <p:extLst>
      <p:ext uri="{BB962C8B-B14F-4D97-AF65-F5344CB8AC3E}">
        <p14:creationId xmlns:p14="http://schemas.microsoft.com/office/powerpoint/2010/main" val="1950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F8B09-A55F-42FE-A981-F7AB2BE3B371}"/>
              </a:ext>
            </a:extLst>
          </p:cNvPr>
          <p:cNvSpPr>
            <a:spLocks noGrp="1"/>
          </p:cNvSpPr>
          <p:nvPr>
            <p:ph type="title"/>
          </p:nvPr>
        </p:nvSpPr>
        <p:spPr>
          <a:xfrm>
            <a:off x="593275" y="553913"/>
            <a:ext cx="11010859" cy="498598"/>
          </a:xfrm>
        </p:spPr>
        <p:txBody>
          <a:bodyPr/>
          <a:lstStyle/>
          <a:p>
            <a:r>
              <a:rPr lang="en-GB"/>
              <a:t>Tips for using information in this pack</a:t>
            </a:r>
          </a:p>
        </p:txBody>
      </p:sp>
      <p:sp>
        <p:nvSpPr>
          <p:cNvPr id="6" name="Content Placeholder 5">
            <a:extLst>
              <a:ext uri="{FF2B5EF4-FFF2-40B4-BE49-F238E27FC236}">
                <a16:creationId xmlns:a16="http://schemas.microsoft.com/office/drawing/2014/main" id="{7CC63030-278B-4FC3-AF9B-8739A67B2948}"/>
              </a:ext>
            </a:extLst>
          </p:cNvPr>
          <p:cNvSpPr>
            <a:spLocks noGrp="1"/>
          </p:cNvSpPr>
          <p:nvPr>
            <p:ph sz="quarter" idx="12"/>
          </p:nvPr>
        </p:nvSpPr>
        <p:spPr>
          <a:xfrm>
            <a:off x="619200" y="1382400"/>
            <a:ext cx="10624852" cy="3644287"/>
          </a:xfrm>
        </p:spPr>
        <p:txBody>
          <a:bodyPr vert="horz" lIns="0" tIns="0" rIns="0" bIns="0" rtlCol="0" anchor="t">
            <a:noAutofit/>
          </a:bodyPr>
          <a:lstStyle/>
          <a:p>
            <a:pPr marL="0" lvl="2" indent="0">
              <a:buNone/>
            </a:pPr>
            <a:r>
              <a:rPr lang="en-GB" sz="1400"/>
              <a:t>When sharing information about the dangers of cleaning asbestos roofs, it's important the messaging is appropriate to your audience. </a:t>
            </a:r>
            <a:endParaRPr lang="en-US"/>
          </a:p>
          <a:p>
            <a:pPr marL="0" lvl="2" indent="0">
              <a:buNone/>
            </a:pPr>
            <a:r>
              <a:rPr lang="en-AU" sz="1400"/>
              <a:t>Here are some tips:</a:t>
            </a:r>
            <a:endParaRPr lang="en-AU">
              <a:cs typeface="Arial"/>
            </a:endParaRPr>
          </a:p>
          <a:p>
            <a:pPr marL="143510" lvl="2" indent="-143510"/>
            <a:r>
              <a:rPr lang="en-GB" sz="1400"/>
              <a:t>Use the captions and content we have provided for social media posts and newsletter content.</a:t>
            </a:r>
          </a:p>
          <a:p>
            <a:pPr marL="143510" lvl="2" indent="-143510"/>
            <a:r>
              <a:rPr lang="en-AU" sz="1400"/>
              <a:t>Use the web link </a:t>
            </a:r>
            <a:r>
              <a:rPr lang="en-AU" sz="1400">
                <a:hlinkClick r:id="rId2"/>
              </a:rPr>
              <a:t>www.safework.nsw.gov.au/asbestos</a:t>
            </a:r>
            <a:r>
              <a:rPr lang="en-AU" sz="1400"/>
              <a:t> to support the promotions where possible. </a:t>
            </a:r>
            <a:endParaRPr lang="en-GB" sz="1400"/>
          </a:p>
          <a:p>
            <a:pPr marL="143510" lvl="2" indent="-143510"/>
            <a:r>
              <a:rPr lang="en-GB" sz="1400"/>
              <a:t>Refer to ‘SafeWork NSW’.</a:t>
            </a:r>
          </a:p>
          <a:p>
            <a:pPr marL="143510" lvl="2" indent="-143510"/>
            <a:r>
              <a:rPr lang="en-GB" sz="1400"/>
              <a:t>Please contact us if you have any questions </a:t>
            </a:r>
            <a:r>
              <a:rPr lang="en-AU" sz="1400">
                <a:solidFill>
                  <a:schemeClr val="accent6"/>
                </a:solidFill>
              </a:rPr>
              <a:t>asbestosdemolitionservices@safework.nsw.gov.au</a:t>
            </a:r>
          </a:p>
          <a:p>
            <a:pPr marL="0" lvl="2" indent="0">
              <a:buNone/>
            </a:pPr>
            <a:endParaRPr lang="en-GB">
              <a:cs typeface="Arial"/>
            </a:endParaRPr>
          </a:p>
        </p:txBody>
      </p:sp>
      <p:sp>
        <p:nvSpPr>
          <p:cNvPr id="3" name="Slide Number Placeholder 2">
            <a:extLst>
              <a:ext uri="{FF2B5EF4-FFF2-40B4-BE49-F238E27FC236}">
                <a16:creationId xmlns:a16="http://schemas.microsoft.com/office/drawing/2014/main" id="{0F8BBA8A-3C73-4BE2-99BE-B9BAC022167E}"/>
              </a:ext>
            </a:extLst>
          </p:cNvPr>
          <p:cNvSpPr>
            <a:spLocks noGrp="1"/>
          </p:cNvSpPr>
          <p:nvPr>
            <p:ph type="sldNum" sz="quarter" idx="15"/>
          </p:nvPr>
        </p:nvSpPr>
        <p:spPr>
          <a:xfrm>
            <a:off x="11448374" y="6514112"/>
            <a:ext cx="141064" cy="138499"/>
          </a:xfrm>
        </p:spPr>
        <p:txBody>
          <a:bodyPr/>
          <a:lstStyle/>
          <a:p>
            <a:fld id="{6445CA75-65CF-428D-AAFD-249FBBE0F4CE}" type="slidenum">
              <a:rPr lang="en-GB" smtClean="0"/>
              <a:pPr/>
              <a:t>14</a:t>
            </a:fld>
            <a:endParaRPr lang="en-GB"/>
          </a:p>
        </p:txBody>
      </p:sp>
      <p:sp>
        <p:nvSpPr>
          <p:cNvPr id="7" name="Footer Placeholder 6">
            <a:extLst>
              <a:ext uri="{FF2B5EF4-FFF2-40B4-BE49-F238E27FC236}">
                <a16:creationId xmlns:a16="http://schemas.microsoft.com/office/drawing/2014/main" id="{FAB70E55-0FF0-4D3F-AB62-1879EC851EA4}"/>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spTree>
    <p:extLst>
      <p:ext uri="{BB962C8B-B14F-4D97-AF65-F5344CB8AC3E}">
        <p14:creationId xmlns:p14="http://schemas.microsoft.com/office/powerpoint/2010/main" val="211827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6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BB1F0-305B-40E5-9995-A90DC7B9BEF3}"/>
              </a:ext>
            </a:extLst>
          </p:cNvPr>
          <p:cNvSpPr>
            <a:spLocks noGrp="1"/>
          </p:cNvSpPr>
          <p:nvPr>
            <p:ph type="title"/>
          </p:nvPr>
        </p:nvSpPr>
        <p:spPr>
          <a:xfrm>
            <a:off x="593275" y="553913"/>
            <a:ext cx="11010859" cy="997196"/>
          </a:xfrm>
        </p:spPr>
        <p:txBody>
          <a:bodyPr wrap="square" anchor="t">
            <a:normAutofit/>
          </a:bodyPr>
          <a:lstStyle/>
          <a:p>
            <a:r>
              <a:rPr lang="en-GB"/>
              <a:t>Introduction </a:t>
            </a:r>
          </a:p>
        </p:txBody>
      </p:sp>
      <p:sp>
        <p:nvSpPr>
          <p:cNvPr id="5" name="Content Placeholder 4" descr="Person wearing full personal protection equipment holding an asbestos waste disposal bag">
            <a:extLst>
              <a:ext uri="{FF2B5EF4-FFF2-40B4-BE49-F238E27FC236}">
                <a16:creationId xmlns:a16="http://schemas.microsoft.com/office/drawing/2014/main" id="{E7AB7121-2E9F-41C9-838B-20B23744124C}"/>
              </a:ext>
            </a:extLst>
          </p:cNvPr>
          <p:cNvSpPr>
            <a:spLocks noGrp="1"/>
          </p:cNvSpPr>
          <p:nvPr>
            <p:ph sz="quarter" idx="12"/>
          </p:nvPr>
        </p:nvSpPr>
        <p:spPr>
          <a:xfrm>
            <a:off x="587866" y="1379527"/>
            <a:ext cx="6939409" cy="4630655"/>
          </a:xfrm>
        </p:spPr>
        <p:txBody>
          <a:bodyPr vert="horz" lIns="0" tIns="0" rIns="0" bIns="0" rtlCol="0" anchor="t">
            <a:normAutofit fontScale="47500" lnSpcReduction="20000"/>
          </a:bodyPr>
          <a:lstStyle/>
          <a:p>
            <a:pPr marL="0" lvl="2" indent="0">
              <a:lnSpc>
                <a:spcPct val="100000"/>
              </a:lnSpc>
              <a:buNone/>
            </a:pPr>
            <a:r>
              <a:rPr lang="en-AU" sz="2900"/>
              <a:t>When high pressure water is used to clean asbestos roofs it can cause widespread asbestos contamination, which may lead to inhalation of asbestos fibres.</a:t>
            </a:r>
          </a:p>
          <a:p>
            <a:pPr marL="285750" lvl="2" indent="-285750">
              <a:lnSpc>
                <a:spcPct val="100000"/>
              </a:lnSpc>
              <a:buFont typeface="Arial" panose="020B0604020202020204" pitchFamily="34" charset="0"/>
              <a:buChar char="•"/>
            </a:pPr>
            <a:r>
              <a:rPr lang="en-AU" sz="2900"/>
              <a:t>SafeWork NSW have responded to many incidents resulting in widespread asbestos contamination and extensive clean-up costs.</a:t>
            </a:r>
          </a:p>
          <a:p>
            <a:pPr marL="285750" lvl="2" indent="-285750">
              <a:lnSpc>
                <a:spcPct val="100000"/>
              </a:lnSpc>
              <a:buFont typeface="Arial" panose="020B0604020202020204" pitchFamily="34" charset="0"/>
              <a:buChar char="•"/>
            </a:pPr>
            <a:r>
              <a:rPr lang="en-AU" sz="2900"/>
              <a:t>High-pressure cleaning asbestos roofs effects not only the property being cleaned but neighbouring properties as well. </a:t>
            </a:r>
          </a:p>
          <a:p>
            <a:pPr marL="285750" lvl="2" indent="-285750">
              <a:lnSpc>
                <a:spcPct val="100000"/>
              </a:lnSpc>
              <a:buFont typeface="Arial" panose="020B0604020202020204" pitchFamily="34" charset="0"/>
              <a:buChar char="•"/>
            </a:pPr>
            <a:r>
              <a:rPr lang="en-AU" sz="2900"/>
              <a:t>Asbestos contamination incidents often receive significant media attention.</a:t>
            </a:r>
            <a:endParaRPr lang="en-AU" sz="2900" b="1"/>
          </a:p>
          <a:p>
            <a:pPr marL="0" lvl="2" indent="0">
              <a:lnSpc>
                <a:spcPct val="100000"/>
              </a:lnSpc>
              <a:buNone/>
            </a:pPr>
            <a:r>
              <a:rPr lang="en-AU" sz="2900"/>
              <a:t>This pack has been developed to help your organisation share important information about pressure cleaning asbestos roofs with your community. It includes:</a:t>
            </a:r>
          </a:p>
          <a:p>
            <a:pPr marL="285750" lvl="2" indent="-285750">
              <a:lnSpc>
                <a:spcPct val="100000"/>
              </a:lnSpc>
              <a:buFont typeface="Arial" panose="020B0604020202020204" pitchFamily="34" charset="0"/>
              <a:buChar char="•"/>
            </a:pPr>
            <a:r>
              <a:rPr lang="en-AU" sz="2900"/>
              <a:t>A3 poster and DL (envelope size) flyer</a:t>
            </a:r>
          </a:p>
          <a:p>
            <a:pPr marL="285750" lvl="2" indent="-285750">
              <a:lnSpc>
                <a:spcPct val="100000"/>
              </a:lnSpc>
              <a:buFont typeface="Arial" panose="020B0604020202020204" pitchFamily="34" charset="0"/>
              <a:buChar char="•"/>
            </a:pPr>
            <a:r>
              <a:rPr lang="en-AU" sz="2900"/>
              <a:t>social media posts</a:t>
            </a:r>
          </a:p>
          <a:p>
            <a:pPr marL="285750" lvl="2" indent="-285750">
              <a:lnSpc>
                <a:spcPct val="100000"/>
              </a:lnSpc>
              <a:buFont typeface="Arial" panose="020B0604020202020204" pitchFamily="34" charset="0"/>
              <a:buChar char="•"/>
            </a:pPr>
            <a:r>
              <a:rPr lang="en-AU" sz="2900"/>
              <a:t>newsletter articles</a:t>
            </a:r>
          </a:p>
          <a:p>
            <a:pPr marL="285750" lvl="2" indent="-285750">
              <a:lnSpc>
                <a:spcPct val="100000"/>
              </a:lnSpc>
              <a:buFont typeface="Arial" panose="020B0604020202020204" pitchFamily="34" charset="0"/>
              <a:buChar char="•"/>
            </a:pPr>
            <a:r>
              <a:rPr lang="en-AU" sz="2900"/>
              <a:t>video links</a:t>
            </a:r>
          </a:p>
          <a:p>
            <a:pPr marL="285750" lvl="2" indent="-285750">
              <a:lnSpc>
                <a:spcPct val="100000"/>
              </a:lnSpc>
              <a:buFont typeface="Arial" panose="020B0604020202020204" pitchFamily="34" charset="0"/>
              <a:buChar char="•"/>
            </a:pPr>
            <a:r>
              <a:rPr lang="en-AU" sz="2900"/>
              <a:t>images</a:t>
            </a:r>
          </a:p>
          <a:p>
            <a:pPr marL="285750" lvl="2" indent="-285750">
              <a:lnSpc>
                <a:spcPct val="100000"/>
              </a:lnSpc>
              <a:buFont typeface="Arial" panose="020B0604020202020204" pitchFamily="34" charset="0"/>
              <a:buChar char="•"/>
            </a:pPr>
            <a:r>
              <a:rPr lang="en-AU" sz="2900"/>
              <a:t>information on what to do in the event of an asbestos contamination.</a:t>
            </a:r>
          </a:p>
          <a:p>
            <a:pPr marL="0" lvl="2" indent="0">
              <a:lnSpc>
                <a:spcPct val="100000"/>
              </a:lnSpc>
              <a:buNone/>
            </a:pPr>
            <a:r>
              <a:rPr lang="en-AU" sz="2900"/>
              <a:t>For more information please email: </a:t>
            </a:r>
            <a:r>
              <a:rPr lang="en-AU" sz="2900">
                <a:hlinkClick r:id="rId2"/>
              </a:rPr>
              <a:t>asbestosdemolitionservices@safework.nsw.gov.au</a:t>
            </a:r>
            <a:r>
              <a:rPr lang="en-AU" sz="2900"/>
              <a:t> </a:t>
            </a:r>
          </a:p>
          <a:p>
            <a:pPr lvl="1">
              <a:spcAft>
                <a:spcPts val="0"/>
              </a:spcAft>
            </a:pPr>
            <a:endParaRPr lang="en-AU" sz="1400">
              <a:solidFill>
                <a:schemeClr val="accent6"/>
              </a:solidFill>
            </a:endParaRPr>
          </a:p>
          <a:p>
            <a:pPr lvl="1">
              <a:spcAft>
                <a:spcPts val="0"/>
              </a:spcAft>
            </a:pPr>
            <a:endParaRPr lang="en-GB" sz="1400">
              <a:solidFill>
                <a:schemeClr val="accent6"/>
              </a:solidFill>
            </a:endParaRPr>
          </a:p>
          <a:p>
            <a:pPr lvl="1">
              <a:spcAft>
                <a:spcPts val="0"/>
              </a:spcAft>
            </a:pPr>
            <a:endParaRPr lang="en-GB" sz="1400">
              <a:solidFill>
                <a:schemeClr val="accent6"/>
              </a:solidFill>
            </a:endParaRPr>
          </a:p>
        </p:txBody>
      </p:sp>
      <p:sp>
        <p:nvSpPr>
          <p:cNvPr id="3" name="Slide Number Placeholder 2">
            <a:extLst>
              <a:ext uri="{FF2B5EF4-FFF2-40B4-BE49-F238E27FC236}">
                <a16:creationId xmlns:a16="http://schemas.microsoft.com/office/drawing/2014/main" id="{10439472-9610-43B1-9C7E-54F374B15653}"/>
              </a:ext>
            </a:extLst>
          </p:cNvPr>
          <p:cNvSpPr>
            <a:spLocks noGrp="1"/>
          </p:cNvSpPr>
          <p:nvPr>
            <p:ph type="sldNum" sz="quarter" idx="16"/>
          </p:nvPr>
        </p:nvSpPr>
        <p:spPr>
          <a:xfrm>
            <a:off x="11432344" y="6498723"/>
            <a:ext cx="157094" cy="153888"/>
          </a:xfrm>
        </p:spPr>
        <p:txBody>
          <a:bodyPr wrap="none" anchor="b">
            <a:normAutofit/>
          </a:bodyPr>
          <a:lstStyle/>
          <a:p>
            <a:pPr>
              <a:spcAft>
                <a:spcPts val="600"/>
              </a:spcAft>
            </a:pPr>
            <a:fld id="{6445CA75-65CF-428D-AAFD-249FBBE0F4CE}" type="slidenum">
              <a:rPr lang="en-GB" smtClean="0"/>
              <a:pPr>
                <a:spcAft>
                  <a:spcPts val="600"/>
                </a:spcAft>
              </a:pPr>
              <a:t>2</a:t>
            </a:fld>
            <a:endParaRPr lang="en-GB"/>
          </a:p>
        </p:txBody>
      </p:sp>
      <p:sp>
        <p:nvSpPr>
          <p:cNvPr id="14" name="Footer Placeholder 6">
            <a:extLst>
              <a:ext uri="{FF2B5EF4-FFF2-40B4-BE49-F238E27FC236}">
                <a16:creationId xmlns:a16="http://schemas.microsoft.com/office/drawing/2014/main" id="{1D5369F8-5CD4-48EC-B331-ABA9EA33E2C1}"/>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pic>
        <p:nvPicPr>
          <p:cNvPr id="8" name="Picture 7">
            <a:extLst>
              <a:ext uri="{FF2B5EF4-FFF2-40B4-BE49-F238E27FC236}">
                <a16:creationId xmlns:a16="http://schemas.microsoft.com/office/drawing/2014/main" id="{30E881BA-AE60-46A7-AEFD-046BB90AB99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7760984" y="1379528"/>
            <a:ext cx="4431016" cy="3323259"/>
          </a:xfrm>
          <a:prstGeom prst="rect">
            <a:avLst/>
          </a:prstGeom>
        </p:spPr>
      </p:pic>
    </p:spTree>
    <p:extLst>
      <p:ext uri="{BB962C8B-B14F-4D97-AF65-F5344CB8AC3E}">
        <p14:creationId xmlns:p14="http://schemas.microsoft.com/office/powerpoint/2010/main" val="192806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06BC-6625-4E4E-8DF7-CD4D6FD10472}"/>
              </a:ext>
            </a:extLst>
          </p:cNvPr>
          <p:cNvSpPr>
            <a:spLocks noGrp="1"/>
          </p:cNvSpPr>
          <p:nvPr>
            <p:ph type="title"/>
          </p:nvPr>
        </p:nvSpPr>
        <p:spPr>
          <a:xfrm>
            <a:off x="593275" y="553913"/>
            <a:ext cx="11010859" cy="498598"/>
          </a:xfrm>
        </p:spPr>
        <p:txBody>
          <a:bodyPr/>
          <a:lstStyle/>
          <a:p>
            <a:r>
              <a:rPr lang="en-AU"/>
              <a:t>A3 poster</a:t>
            </a:r>
          </a:p>
        </p:txBody>
      </p:sp>
      <p:sp>
        <p:nvSpPr>
          <p:cNvPr id="3" name="Content Placeholder 2">
            <a:extLst>
              <a:ext uri="{FF2B5EF4-FFF2-40B4-BE49-F238E27FC236}">
                <a16:creationId xmlns:a16="http://schemas.microsoft.com/office/drawing/2014/main" id="{603442DD-1EB0-4A09-8534-AE1EEF1F30DD}"/>
              </a:ext>
            </a:extLst>
          </p:cNvPr>
          <p:cNvSpPr>
            <a:spLocks noGrp="1"/>
          </p:cNvSpPr>
          <p:nvPr>
            <p:ph sz="quarter" idx="12"/>
          </p:nvPr>
        </p:nvSpPr>
        <p:spPr>
          <a:xfrm>
            <a:off x="593276" y="1853988"/>
            <a:ext cx="5732879" cy="3632412"/>
          </a:xfrm>
        </p:spPr>
        <p:txBody>
          <a:bodyPr/>
          <a:lstStyle/>
          <a:p>
            <a:r>
              <a:rPr lang="en-AU" sz="1400" b="0">
                <a:solidFill>
                  <a:schemeClr val="tx2"/>
                </a:solidFill>
              </a:rPr>
              <a:t>A single page poster in English explaining the dangers of using a pressure spray on asbestos roofs and alternatives. </a:t>
            </a:r>
          </a:p>
          <a:p>
            <a:endParaRPr lang="en-AU" sz="1400" b="0">
              <a:solidFill>
                <a:schemeClr val="tx2"/>
              </a:solidFill>
            </a:endParaRPr>
          </a:p>
          <a:p>
            <a:r>
              <a:rPr lang="en-AU" sz="1400" b="0">
                <a:solidFill>
                  <a:schemeClr val="tx2"/>
                </a:solidFill>
                <a:hlinkClick r:id="rId2"/>
              </a:rPr>
              <a:t>Click here to download the hi-res version suitable for commercial printery</a:t>
            </a:r>
            <a:r>
              <a:rPr lang="en-AU" sz="1400" b="0">
                <a:solidFill>
                  <a:schemeClr val="tx2"/>
                </a:solidFill>
              </a:rPr>
              <a:t> (Includes trim and crop marks).</a:t>
            </a:r>
          </a:p>
          <a:p>
            <a:br>
              <a:rPr lang="en-AU" sz="1400" b="0">
                <a:solidFill>
                  <a:schemeClr val="tx2"/>
                </a:solidFill>
              </a:rPr>
            </a:br>
            <a:r>
              <a:rPr lang="en-AU" sz="1400" b="0">
                <a:solidFill>
                  <a:schemeClr val="tx2"/>
                </a:solidFill>
              </a:rPr>
              <a:t>Visit the </a:t>
            </a:r>
            <a:r>
              <a:rPr lang="en-AU" sz="1400" b="0">
                <a:solidFill>
                  <a:schemeClr val="tx2"/>
                </a:solidFill>
                <a:hlinkClick r:id="rId3"/>
              </a:rPr>
              <a:t>SafeWork NSW website</a:t>
            </a:r>
            <a:r>
              <a:rPr lang="en-AU" sz="1400" b="0">
                <a:solidFill>
                  <a:schemeClr val="tx2"/>
                </a:solidFill>
              </a:rPr>
              <a:t> to download the poster in other languages.</a:t>
            </a:r>
          </a:p>
        </p:txBody>
      </p:sp>
      <p:sp>
        <p:nvSpPr>
          <p:cNvPr id="4" name="Slide Number Placeholder 3">
            <a:extLst>
              <a:ext uri="{FF2B5EF4-FFF2-40B4-BE49-F238E27FC236}">
                <a16:creationId xmlns:a16="http://schemas.microsoft.com/office/drawing/2014/main" id="{62B9CE94-E2FD-457A-BF30-9CB7D64FAF08}"/>
              </a:ext>
            </a:extLst>
          </p:cNvPr>
          <p:cNvSpPr>
            <a:spLocks noGrp="1"/>
          </p:cNvSpPr>
          <p:nvPr>
            <p:ph type="sldNum" sz="quarter" idx="14"/>
          </p:nvPr>
        </p:nvSpPr>
        <p:spPr/>
        <p:txBody>
          <a:bodyPr/>
          <a:lstStyle/>
          <a:p>
            <a:fld id="{6445CA75-65CF-428D-AAFD-249FBBE0F4CE}" type="slidenum">
              <a:rPr lang="en-GB" smtClean="0"/>
              <a:pPr/>
              <a:t>3</a:t>
            </a:fld>
            <a:endParaRPr lang="en-GB"/>
          </a:p>
        </p:txBody>
      </p:sp>
      <p:sp>
        <p:nvSpPr>
          <p:cNvPr id="5" name="Footer Placeholder 4">
            <a:extLst>
              <a:ext uri="{FF2B5EF4-FFF2-40B4-BE49-F238E27FC236}">
                <a16:creationId xmlns:a16="http://schemas.microsoft.com/office/drawing/2014/main" id="{8B20A194-43DE-46BE-ABF9-17D90C3BFAE0}"/>
              </a:ext>
            </a:extLst>
          </p:cNvPr>
          <p:cNvSpPr>
            <a:spLocks noGrp="1"/>
          </p:cNvSpPr>
          <p:nvPr>
            <p:ph type="ftr" sz="quarter" idx="3"/>
          </p:nvPr>
        </p:nvSpPr>
        <p:spPr/>
        <p:txBody>
          <a:bodyPr/>
          <a:lstStyle/>
          <a:p>
            <a:r>
              <a:rPr lang="en-AU"/>
              <a:t>Asbestos communication pack | May 2021</a:t>
            </a:r>
            <a:endParaRPr lang="en-GB"/>
          </a:p>
        </p:txBody>
      </p:sp>
      <p:pic>
        <p:nvPicPr>
          <p:cNvPr id="6" name="Picture 5">
            <a:extLst>
              <a:ext uri="{FF2B5EF4-FFF2-40B4-BE49-F238E27FC236}">
                <a16:creationId xmlns:a16="http://schemas.microsoft.com/office/drawing/2014/main" id="{55A712B7-1EC8-495B-9912-F76D7D461A9D}"/>
              </a:ext>
            </a:extLst>
          </p:cNvPr>
          <p:cNvPicPr>
            <a:picLocks noChangeAspect="1"/>
          </p:cNvPicPr>
          <p:nvPr/>
        </p:nvPicPr>
        <p:blipFill>
          <a:blip r:embed="rId4"/>
          <a:srcRect/>
          <a:stretch/>
        </p:blipFill>
        <p:spPr>
          <a:xfrm>
            <a:off x="7137647" y="336428"/>
            <a:ext cx="4231249" cy="5967659"/>
          </a:xfrm>
          <a:prstGeom prst="rect">
            <a:avLst/>
          </a:prstGeom>
        </p:spPr>
      </p:pic>
    </p:spTree>
    <p:extLst>
      <p:ext uri="{BB962C8B-B14F-4D97-AF65-F5344CB8AC3E}">
        <p14:creationId xmlns:p14="http://schemas.microsoft.com/office/powerpoint/2010/main" val="21706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06BC-6625-4E4E-8DF7-CD4D6FD10472}"/>
              </a:ext>
            </a:extLst>
          </p:cNvPr>
          <p:cNvSpPr>
            <a:spLocks noGrp="1"/>
          </p:cNvSpPr>
          <p:nvPr>
            <p:ph type="title"/>
          </p:nvPr>
        </p:nvSpPr>
        <p:spPr>
          <a:xfrm>
            <a:off x="593275" y="553913"/>
            <a:ext cx="11010859" cy="498598"/>
          </a:xfrm>
        </p:spPr>
        <p:txBody>
          <a:bodyPr/>
          <a:lstStyle/>
          <a:p>
            <a:r>
              <a:rPr lang="en-AU"/>
              <a:t>DL double sided flyer</a:t>
            </a:r>
          </a:p>
        </p:txBody>
      </p:sp>
      <p:sp>
        <p:nvSpPr>
          <p:cNvPr id="3" name="Content Placeholder 2">
            <a:extLst>
              <a:ext uri="{FF2B5EF4-FFF2-40B4-BE49-F238E27FC236}">
                <a16:creationId xmlns:a16="http://schemas.microsoft.com/office/drawing/2014/main" id="{603442DD-1EB0-4A09-8534-AE1EEF1F30DD}"/>
              </a:ext>
            </a:extLst>
          </p:cNvPr>
          <p:cNvSpPr>
            <a:spLocks noGrp="1"/>
          </p:cNvSpPr>
          <p:nvPr>
            <p:ph sz="quarter" idx="12"/>
          </p:nvPr>
        </p:nvSpPr>
        <p:spPr>
          <a:xfrm>
            <a:off x="593276" y="1853988"/>
            <a:ext cx="5502724" cy="3632412"/>
          </a:xfrm>
        </p:spPr>
        <p:txBody>
          <a:bodyPr/>
          <a:lstStyle/>
          <a:p>
            <a:r>
              <a:rPr lang="en-AU" sz="1400" b="0">
                <a:solidFill>
                  <a:schemeClr val="tx2"/>
                </a:solidFill>
              </a:rPr>
              <a:t>A DL sized double sided flyer in English explaining the dangers of using a pressure spray on asbestos roofs and alternatives. </a:t>
            </a:r>
          </a:p>
          <a:p>
            <a:endParaRPr lang="en-AU" sz="1400" b="0">
              <a:solidFill>
                <a:schemeClr val="tx2"/>
              </a:solidFill>
            </a:endParaRPr>
          </a:p>
          <a:p>
            <a:r>
              <a:rPr lang="en-AU" sz="1400" b="0">
                <a:solidFill>
                  <a:schemeClr val="tx2"/>
                </a:solidFill>
                <a:hlinkClick r:id="rId2"/>
              </a:rPr>
              <a:t>Click here to download the hi-res version suitable for printing in an office</a:t>
            </a:r>
            <a:br>
              <a:rPr lang="en-AU" sz="1400" b="0">
                <a:solidFill>
                  <a:schemeClr val="tx2"/>
                </a:solidFill>
              </a:rPr>
            </a:br>
            <a:endParaRPr lang="en-AU" sz="1400" b="0">
              <a:solidFill>
                <a:schemeClr val="tx2"/>
              </a:solidFill>
            </a:endParaRPr>
          </a:p>
          <a:p>
            <a:r>
              <a:rPr lang="en-AU" sz="1400" b="0">
                <a:solidFill>
                  <a:schemeClr val="tx2"/>
                </a:solidFill>
              </a:rPr>
              <a:t>Visit the </a:t>
            </a:r>
            <a:r>
              <a:rPr lang="en-AU" sz="1400" b="0">
                <a:solidFill>
                  <a:schemeClr val="tx2"/>
                </a:solidFill>
                <a:hlinkClick r:id="rId3"/>
              </a:rPr>
              <a:t>SafeWork NSW website</a:t>
            </a:r>
            <a:r>
              <a:rPr lang="en-AU" sz="1400" b="0">
                <a:solidFill>
                  <a:schemeClr val="tx2"/>
                </a:solidFill>
              </a:rPr>
              <a:t> to download the poster in other languages.</a:t>
            </a:r>
          </a:p>
          <a:p>
            <a:endParaRPr lang="en-AU" sz="1400" b="0">
              <a:solidFill>
                <a:schemeClr val="tx2"/>
              </a:solidFill>
            </a:endParaRPr>
          </a:p>
        </p:txBody>
      </p:sp>
      <p:sp>
        <p:nvSpPr>
          <p:cNvPr id="4" name="Slide Number Placeholder 3">
            <a:extLst>
              <a:ext uri="{FF2B5EF4-FFF2-40B4-BE49-F238E27FC236}">
                <a16:creationId xmlns:a16="http://schemas.microsoft.com/office/drawing/2014/main" id="{62B9CE94-E2FD-457A-BF30-9CB7D64FAF08}"/>
              </a:ext>
            </a:extLst>
          </p:cNvPr>
          <p:cNvSpPr>
            <a:spLocks noGrp="1"/>
          </p:cNvSpPr>
          <p:nvPr>
            <p:ph type="sldNum" sz="quarter" idx="14"/>
          </p:nvPr>
        </p:nvSpPr>
        <p:spPr/>
        <p:txBody>
          <a:bodyPr/>
          <a:lstStyle/>
          <a:p>
            <a:fld id="{6445CA75-65CF-428D-AAFD-249FBBE0F4CE}" type="slidenum">
              <a:rPr lang="en-GB" smtClean="0"/>
              <a:pPr/>
              <a:t>4</a:t>
            </a:fld>
            <a:endParaRPr lang="en-GB"/>
          </a:p>
        </p:txBody>
      </p:sp>
      <p:sp>
        <p:nvSpPr>
          <p:cNvPr id="5" name="Footer Placeholder 4">
            <a:extLst>
              <a:ext uri="{FF2B5EF4-FFF2-40B4-BE49-F238E27FC236}">
                <a16:creationId xmlns:a16="http://schemas.microsoft.com/office/drawing/2014/main" id="{8B20A194-43DE-46BE-ABF9-17D90C3BFAE0}"/>
              </a:ext>
            </a:extLst>
          </p:cNvPr>
          <p:cNvSpPr>
            <a:spLocks noGrp="1"/>
          </p:cNvSpPr>
          <p:nvPr>
            <p:ph type="ftr" sz="quarter" idx="3"/>
          </p:nvPr>
        </p:nvSpPr>
        <p:spPr/>
        <p:txBody>
          <a:bodyPr/>
          <a:lstStyle/>
          <a:p>
            <a:r>
              <a:rPr lang="en-AU"/>
              <a:t>Asbestos communication pack | May 2021</a:t>
            </a:r>
            <a:endParaRPr lang="en-GB"/>
          </a:p>
        </p:txBody>
      </p:sp>
      <p:pic>
        <p:nvPicPr>
          <p:cNvPr id="7" name="Picture 6">
            <a:extLst>
              <a:ext uri="{FF2B5EF4-FFF2-40B4-BE49-F238E27FC236}">
                <a16:creationId xmlns:a16="http://schemas.microsoft.com/office/drawing/2014/main" id="{CA1DCB9D-9D0C-4E9E-90E6-85E3EA880A79}"/>
              </a:ext>
            </a:extLst>
          </p:cNvPr>
          <p:cNvPicPr>
            <a:picLocks noChangeAspect="1"/>
          </p:cNvPicPr>
          <p:nvPr/>
        </p:nvPicPr>
        <p:blipFill>
          <a:blip r:embed="rId4"/>
          <a:srcRect/>
          <a:stretch/>
        </p:blipFill>
        <p:spPr>
          <a:xfrm>
            <a:off x="6448752" y="504984"/>
            <a:ext cx="5640861" cy="5799103"/>
          </a:xfrm>
          <a:prstGeom prst="rect">
            <a:avLst/>
          </a:prstGeom>
        </p:spPr>
      </p:pic>
    </p:spTree>
    <p:extLst>
      <p:ext uri="{BB962C8B-B14F-4D97-AF65-F5344CB8AC3E}">
        <p14:creationId xmlns:p14="http://schemas.microsoft.com/office/powerpoint/2010/main" val="327391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F8B09-A55F-42FE-A981-F7AB2BE3B371}"/>
              </a:ext>
            </a:extLst>
          </p:cNvPr>
          <p:cNvSpPr>
            <a:spLocks noGrp="1"/>
          </p:cNvSpPr>
          <p:nvPr>
            <p:ph type="title"/>
          </p:nvPr>
        </p:nvSpPr>
        <p:spPr>
          <a:xfrm>
            <a:off x="593275" y="553913"/>
            <a:ext cx="11010859" cy="498598"/>
          </a:xfrm>
        </p:spPr>
        <p:txBody>
          <a:bodyPr/>
          <a:lstStyle/>
          <a:p>
            <a:r>
              <a:rPr lang="en-GB"/>
              <a:t>Social media content</a:t>
            </a:r>
          </a:p>
        </p:txBody>
      </p:sp>
      <p:sp>
        <p:nvSpPr>
          <p:cNvPr id="6" name="Content Placeholder 5">
            <a:extLst>
              <a:ext uri="{FF2B5EF4-FFF2-40B4-BE49-F238E27FC236}">
                <a16:creationId xmlns:a16="http://schemas.microsoft.com/office/drawing/2014/main" id="{7CC63030-278B-4FC3-AF9B-8739A67B2948}"/>
              </a:ext>
            </a:extLst>
          </p:cNvPr>
          <p:cNvSpPr>
            <a:spLocks noGrp="1"/>
          </p:cNvSpPr>
          <p:nvPr>
            <p:ph sz="quarter" idx="12"/>
          </p:nvPr>
        </p:nvSpPr>
        <p:spPr>
          <a:xfrm>
            <a:off x="593275" y="1261545"/>
            <a:ext cx="6536990" cy="4388057"/>
          </a:xfrm>
        </p:spPr>
        <p:txBody>
          <a:bodyPr vert="horz" lIns="0" tIns="0" rIns="0" bIns="0" rtlCol="0" anchor="t">
            <a:noAutofit/>
          </a:bodyPr>
          <a:lstStyle/>
          <a:p>
            <a:pPr lvl="1">
              <a:lnSpc>
                <a:spcPct val="100000"/>
              </a:lnSpc>
              <a:spcAft>
                <a:spcPts val="0"/>
              </a:spcAft>
            </a:pPr>
            <a:r>
              <a:rPr lang="en-AU" sz="1400">
                <a:ea typeface="+mn-lt"/>
                <a:cs typeface="+mn-lt"/>
              </a:rPr>
              <a:t>Included below is some content that can be used to share our video on pressure cleaning asbestos roofs across your social media channels. </a:t>
            </a:r>
          </a:p>
          <a:p>
            <a:pPr lvl="1">
              <a:lnSpc>
                <a:spcPct val="100000"/>
              </a:lnSpc>
              <a:spcAft>
                <a:spcPts val="0"/>
              </a:spcAft>
            </a:pPr>
            <a:endParaRPr lang="en-AU" sz="1400">
              <a:ea typeface="+mn-lt"/>
              <a:cs typeface="+mn-lt"/>
            </a:endParaRPr>
          </a:p>
          <a:p>
            <a:pPr lvl="1">
              <a:lnSpc>
                <a:spcPct val="100000"/>
              </a:lnSpc>
              <a:spcAft>
                <a:spcPts val="0"/>
              </a:spcAft>
            </a:pPr>
            <a:r>
              <a:rPr lang="en-AU" sz="1400" b="1">
                <a:ea typeface="+mn-lt"/>
                <a:cs typeface="+mn-lt"/>
              </a:rPr>
              <a:t>Post text: </a:t>
            </a:r>
            <a:r>
              <a:rPr lang="en-AU" sz="1400">
                <a:ea typeface="+mn-lt"/>
                <a:cs typeface="+mn-lt"/>
              </a:rPr>
              <a:t>Using high pressure water to clean asbestos roofs can lead to asbestos contamination, clean-up costs and serious health risks. </a:t>
            </a:r>
            <a:br>
              <a:rPr lang="en-AU" sz="1400">
                <a:ea typeface="+mn-lt"/>
                <a:cs typeface="+mn-lt"/>
              </a:rPr>
            </a:br>
            <a:endParaRPr lang="en-AU" sz="1400">
              <a:ea typeface="+mn-lt"/>
              <a:cs typeface="+mn-lt"/>
            </a:endParaRPr>
          </a:p>
          <a:p>
            <a:pPr lvl="1">
              <a:lnSpc>
                <a:spcPct val="100000"/>
              </a:lnSpc>
              <a:spcAft>
                <a:spcPts val="0"/>
              </a:spcAft>
            </a:pPr>
            <a:r>
              <a:rPr lang="en-AU" sz="1400" b="1">
                <a:ea typeface="+mn-lt"/>
                <a:cs typeface="+mn-lt"/>
              </a:rPr>
              <a:t>Image caption options: </a:t>
            </a:r>
            <a:r>
              <a:rPr lang="en-AU" sz="1400">
                <a:ea typeface="+mn-lt"/>
                <a:cs typeface="+mn-lt"/>
              </a:rPr>
              <a:t>Never use high-pressure water or compressed air on asbestos products.</a:t>
            </a:r>
          </a:p>
          <a:p>
            <a:pPr lvl="1">
              <a:lnSpc>
                <a:spcPct val="100000"/>
              </a:lnSpc>
              <a:spcAft>
                <a:spcPts val="0"/>
              </a:spcAft>
            </a:pPr>
            <a:endParaRPr lang="en-AU" sz="1400">
              <a:ea typeface="+mn-lt"/>
              <a:cs typeface="+mn-lt"/>
            </a:endParaRPr>
          </a:p>
          <a:p>
            <a:pPr lvl="1">
              <a:lnSpc>
                <a:spcPct val="100000"/>
              </a:lnSpc>
              <a:spcAft>
                <a:spcPts val="0"/>
              </a:spcAft>
            </a:pPr>
            <a:r>
              <a:rPr lang="en-AU" sz="1400" b="1">
                <a:ea typeface="+mn-lt"/>
                <a:cs typeface="+mn-lt"/>
              </a:rPr>
              <a:t>Video links:</a:t>
            </a:r>
          </a:p>
          <a:p>
            <a:pPr marL="285750" lvl="1" indent="-285750">
              <a:lnSpc>
                <a:spcPct val="100000"/>
              </a:lnSpc>
              <a:spcAft>
                <a:spcPts val="0"/>
              </a:spcAft>
              <a:buFont typeface="Arial" panose="020B0604020202020204" pitchFamily="34" charset="0"/>
              <a:buChar char="•"/>
            </a:pPr>
            <a:r>
              <a:rPr lang="en-AU" sz="1400">
                <a:ea typeface="+mn-lt"/>
                <a:cs typeface="+mn-lt"/>
              </a:rPr>
              <a:t>YouTube: </a:t>
            </a:r>
            <a:r>
              <a:rPr lang="en-AU" sz="1400">
                <a:ea typeface="+mn-lt"/>
                <a:cs typeface="+mn-lt"/>
                <a:hlinkClick r:id="rId2"/>
              </a:rPr>
              <a:t>https://www.youtube.com/watch?v=pSqAkR9hQQo&amp;feature=youtu.be</a:t>
            </a:r>
            <a:r>
              <a:rPr lang="en-AU" sz="1400">
                <a:ea typeface="+mn-lt"/>
                <a:cs typeface="+mn-lt"/>
              </a:rPr>
              <a:t> </a:t>
            </a:r>
          </a:p>
          <a:p>
            <a:pPr marL="285750" lvl="1" indent="-285750">
              <a:lnSpc>
                <a:spcPct val="100000"/>
              </a:lnSpc>
              <a:spcAft>
                <a:spcPts val="0"/>
              </a:spcAft>
              <a:buFont typeface="Arial" panose="020B0604020202020204" pitchFamily="34" charset="0"/>
              <a:buChar char="•"/>
            </a:pPr>
            <a:r>
              <a:rPr lang="en-AU" sz="1400">
                <a:ea typeface="+mn-lt"/>
                <a:cs typeface="+mn-lt"/>
              </a:rPr>
              <a:t>Vimeo: </a:t>
            </a:r>
            <a:r>
              <a:rPr lang="en-AU" sz="1400">
                <a:ea typeface="+mn-lt"/>
                <a:cs typeface="+mn-lt"/>
                <a:hlinkClick r:id="rId3"/>
              </a:rPr>
              <a:t>https://vimeo.com/418756390/b7c7be9859</a:t>
            </a:r>
            <a:r>
              <a:rPr lang="en-AU" sz="1400">
                <a:ea typeface="+mn-lt"/>
                <a:cs typeface="+mn-lt"/>
              </a:rPr>
              <a:t> </a:t>
            </a:r>
          </a:p>
          <a:p>
            <a:pPr lvl="1">
              <a:lnSpc>
                <a:spcPct val="100000"/>
              </a:lnSpc>
              <a:spcAft>
                <a:spcPts val="0"/>
              </a:spcAft>
            </a:pPr>
            <a:endParaRPr lang="en-AU" sz="1400">
              <a:ea typeface="+mn-lt"/>
              <a:cs typeface="+mn-lt"/>
            </a:endParaRPr>
          </a:p>
          <a:p>
            <a:pPr lvl="1">
              <a:lnSpc>
                <a:spcPct val="100000"/>
              </a:lnSpc>
              <a:spcAft>
                <a:spcPts val="0"/>
              </a:spcAft>
            </a:pPr>
            <a:r>
              <a:rPr lang="en-AU" sz="1400">
                <a:ea typeface="+mn-lt"/>
                <a:cs typeface="+mn-lt"/>
              </a:rPr>
              <a:t>Alternatively, choose an image from the image library on the following slides for an image only post.</a:t>
            </a:r>
          </a:p>
          <a:p>
            <a:pPr lvl="1">
              <a:lnSpc>
                <a:spcPct val="100000"/>
              </a:lnSpc>
              <a:spcAft>
                <a:spcPts val="0"/>
              </a:spcAft>
            </a:pPr>
            <a:endParaRPr lang="en-AU" sz="1400">
              <a:ea typeface="+mn-lt"/>
              <a:cs typeface="+mn-lt"/>
            </a:endParaRPr>
          </a:p>
          <a:p>
            <a:pPr lvl="1">
              <a:lnSpc>
                <a:spcPct val="100000"/>
              </a:lnSpc>
              <a:spcAft>
                <a:spcPts val="0"/>
              </a:spcAft>
            </a:pPr>
            <a:r>
              <a:rPr lang="en-AU" sz="1400">
                <a:ea typeface="+mn-lt"/>
                <a:cs typeface="+mn-lt"/>
              </a:rPr>
              <a:t>You can also share the social media posts which will be published on SafeWork NSW’s social media channels throughout the year. Here’s the links to:  </a:t>
            </a:r>
          </a:p>
          <a:p>
            <a:r>
              <a:rPr lang="en-AU" sz="1400" b="0">
                <a:ea typeface="+mn-lt"/>
                <a:cs typeface="+mn-lt"/>
                <a:hlinkClick r:id="rId4"/>
              </a:rPr>
              <a:t>SafeWork NSW’s Facebook page</a:t>
            </a:r>
            <a:br>
              <a:rPr lang="en-AU" sz="1400" b="0">
                <a:ea typeface="+mn-lt"/>
                <a:cs typeface="+mn-lt"/>
              </a:rPr>
            </a:br>
            <a:r>
              <a:rPr lang="en-AU" sz="1400" b="0">
                <a:ea typeface="+mn-lt"/>
                <a:cs typeface="+mn-lt"/>
                <a:hlinkClick r:id="rId5"/>
              </a:rPr>
              <a:t>SafeWork NSW’s LinkedIn page</a:t>
            </a:r>
            <a:br>
              <a:rPr lang="en-AU" sz="1400" b="0">
                <a:ea typeface="+mn-lt"/>
                <a:cs typeface="+mn-lt"/>
              </a:rPr>
            </a:br>
            <a:r>
              <a:rPr lang="en-AU" sz="1400" b="0">
                <a:ea typeface="+mn-lt"/>
                <a:cs typeface="+mn-lt"/>
                <a:hlinkClick r:id="rId6"/>
              </a:rPr>
              <a:t>SafeWork NSW’s Twitter account</a:t>
            </a:r>
            <a:endParaRPr lang="en-AU" sz="1400" b="0">
              <a:ea typeface="+mn-lt"/>
              <a:cs typeface="+mn-lt"/>
            </a:endParaRPr>
          </a:p>
          <a:p>
            <a:pPr lvl="1">
              <a:lnSpc>
                <a:spcPct val="100000"/>
              </a:lnSpc>
              <a:spcAft>
                <a:spcPts val="0"/>
              </a:spcAft>
            </a:pPr>
            <a:r>
              <a:rPr lang="en-AU" sz="1400">
                <a:ea typeface="+mn-lt"/>
                <a:cs typeface="+mn-lt"/>
              </a:rPr>
              <a:t> </a:t>
            </a:r>
          </a:p>
          <a:p>
            <a:pPr lvl="1">
              <a:lnSpc>
                <a:spcPct val="100000"/>
              </a:lnSpc>
              <a:spcAft>
                <a:spcPts val="0"/>
              </a:spcAft>
            </a:pPr>
            <a:endParaRPr lang="en-GB"/>
          </a:p>
          <a:p>
            <a:pPr lvl="1"/>
            <a:endParaRPr lang="en-AU" i="1"/>
          </a:p>
          <a:p>
            <a:pPr lvl="1"/>
            <a:endParaRPr lang="en-AU"/>
          </a:p>
          <a:p>
            <a:pPr lvl="1"/>
            <a:endParaRPr lang="en-AU"/>
          </a:p>
          <a:p>
            <a:pPr lvl="1"/>
            <a:endParaRPr lang="en-AU"/>
          </a:p>
        </p:txBody>
      </p:sp>
      <p:sp>
        <p:nvSpPr>
          <p:cNvPr id="3" name="Slide Number Placeholder 2">
            <a:extLst>
              <a:ext uri="{FF2B5EF4-FFF2-40B4-BE49-F238E27FC236}">
                <a16:creationId xmlns:a16="http://schemas.microsoft.com/office/drawing/2014/main" id="{0F8BBA8A-3C73-4BE2-99BE-B9BAC022167E}"/>
              </a:ext>
            </a:extLst>
          </p:cNvPr>
          <p:cNvSpPr>
            <a:spLocks noGrp="1"/>
          </p:cNvSpPr>
          <p:nvPr>
            <p:ph type="sldNum" sz="quarter" idx="15"/>
          </p:nvPr>
        </p:nvSpPr>
        <p:spPr>
          <a:xfrm>
            <a:off x="11448374" y="6514112"/>
            <a:ext cx="141064" cy="138499"/>
          </a:xfrm>
        </p:spPr>
        <p:txBody>
          <a:bodyPr/>
          <a:lstStyle/>
          <a:p>
            <a:fld id="{6445CA75-65CF-428D-AAFD-249FBBE0F4CE}" type="slidenum">
              <a:rPr lang="en-GB" smtClean="0"/>
              <a:pPr/>
              <a:t>5</a:t>
            </a:fld>
            <a:endParaRPr lang="en-GB"/>
          </a:p>
        </p:txBody>
      </p:sp>
      <p:sp>
        <p:nvSpPr>
          <p:cNvPr id="7" name="Footer Placeholder 6">
            <a:extLst>
              <a:ext uri="{FF2B5EF4-FFF2-40B4-BE49-F238E27FC236}">
                <a16:creationId xmlns:a16="http://schemas.microsoft.com/office/drawing/2014/main" id="{5DFB06EE-8821-471D-87C9-F98A9CD0967A}"/>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pic>
        <p:nvPicPr>
          <p:cNvPr id="10" name="Picture 9" descr="A picture containing building, roof&#10;&#10;Description automatically generated">
            <a:extLst>
              <a:ext uri="{FF2B5EF4-FFF2-40B4-BE49-F238E27FC236}">
                <a16:creationId xmlns:a16="http://schemas.microsoft.com/office/drawing/2014/main" id="{50822F00-96CE-4F28-B6CF-2D98C1E2E7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8794" y="1310219"/>
            <a:ext cx="4793206" cy="3195471"/>
          </a:xfrm>
          <a:prstGeom prst="rect">
            <a:avLst/>
          </a:prstGeom>
        </p:spPr>
      </p:pic>
    </p:spTree>
    <p:extLst>
      <p:ext uri="{BB962C8B-B14F-4D97-AF65-F5344CB8AC3E}">
        <p14:creationId xmlns:p14="http://schemas.microsoft.com/office/powerpoint/2010/main" val="258180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BB1F0-305B-40E5-9995-A90DC7B9BEF3}"/>
              </a:ext>
            </a:extLst>
          </p:cNvPr>
          <p:cNvSpPr>
            <a:spLocks noGrp="1"/>
          </p:cNvSpPr>
          <p:nvPr>
            <p:ph type="title"/>
          </p:nvPr>
        </p:nvSpPr>
        <p:spPr>
          <a:xfrm>
            <a:off x="593275" y="553913"/>
            <a:ext cx="11010859" cy="997196"/>
          </a:xfrm>
        </p:spPr>
        <p:txBody>
          <a:bodyPr wrap="square" anchor="t">
            <a:normAutofit/>
          </a:bodyPr>
          <a:lstStyle/>
          <a:p>
            <a:r>
              <a:rPr lang="en-GB"/>
              <a:t>Video links</a:t>
            </a:r>
          </a:p>
        </p:txBody>
      </p:sp>
      <p:sp>
        <p:nvSpPr>
          <p:cNvPr id="5" name="Content Placeholder 4" descr="Person wearing full personal protection equipment holding an asbestos waste disposal bag">
            <a:extLst>
              <a:ext uri="{FF2B5EF4-FFF2-40B4-BE49-F238E27FC236}">
                <a16:creationId xmlns:a16="http://schemas.microsoft.com/office/drawing/2014/main" id="{E7AB7121-2E9F-41C9-838B-20B23744124C}"/>
              </a:ext>
            </a:extLst>
          </p:cNvPr>
          <p:cNvSpPr>
            <a:spLocks noGrp="1"/>
          </p:cNvSpPr>
          <p:nvPr>
            <p:ph sz="quarter" idx="12"/>
          </p:nvPr>
        </p:nvSpPr>
        <p:spPr>
          <a:xfrm>
            <a:off x="587866" y="1379528"/>
            <a:ext cx="10844478" cy="3638350"/>
          </a:xfrm>
        </p:spPr>
        <p:txBody>
          <a:bodyPr vert="horz" lIns="0" tIns="0" rIns="0" bIns="0" rtlCol="0" anchor="t">
            <a:normAutofit/>
          </a:bodyPr>
          <a:lstStyle/>
          <a:p>
            <a:pPr lvl="1">
              <a:lnSpc>
                <a:spcPct val="100000"/>
              </a:lnSpc>
              <a:spcAft>
                <a:spcPts val="0"/>
              </a:spcAft>
            </a:pPr>
            <a:r>
              <a:rPr lang="en-AU" sz="1400"/>
              <a:t>The video on the dangers of pressure cleaning asbestos roofs is available in these languages:  </a:t>
            </a:r>
          </a:p>
          <a:p>
            <a:pPr marL="285750" lvl="1" indent="-285750">
              <a:lnSpc>
                <a:spcPct val="100000"/>
              </a:lnSpc>
              <a:spcAft>
                <a:spcPts val="0"/>
              </a:spcAft>
              <a:buFont typeface="Arial" panose="020B0604020202020204" pitchFamily="34" charset="0"/>
              <a:buChar char="•"/>
            </a:pPr>
            <a:endParaRPr lang="en-AU" sz="1400"/>
          </a:p>
          <a:p>
            <a:pPr marL="285750" lvl="2" indent="-285750">
              <a:lnSpc>
                <a:spcPct val="80000"/>
              </a:lnSpc>
            </a:pPr>
            <a:r>
              <a:rPr lang="en-AU" sz="1400"/>
              <a:t>Arabic: </a:t>
            </a:r>
            <a:r>
              <a:rPr lang="en-AU" sz="1400">
                <a:hlinkClick r:id="rId2">
                  <a:extLst>
                    <a:ext uri="{A12FA001-AC4F-418D-AE19-62706E023703}">
                      <ahyp:hlinkClr xmlns:ahyp="http://schemas.microsoft.com/office/drawing/2018/hyperlinkcolor" val="tx"/>
                    </a:ext>
                  </a:extLst>
                </a:hlinkClick>
              </a:rPr>
              <a:t>https://youtu.be/5rwkKI5YwzM</a:t>
            </a:r>
            <a:r>
              <a:rPr lang="en-AU" sz="1400"/>
              <a:t>   </a:t>
            </a:r>
          </a:p>
          <a:p>
            <a:pPr marL="285750" lvl="2" indent="-285750">
              <a:lnSpc>
                <a:spcPct val="80000"/>
              </a:lnSpc>
            </a:pPr>
            <a:r>
              <a:rPr lang="en-AU" sz="1400"/>
              <a:t>Cantonese: </a:t>
            </a:r>
            <a:r>
              <a:rPr lang="en-AU" sz="1400">
                <a:hlinkClick r:id="rId3">
                  <a:extLst>
                    <a:ext uri="{A12FA001-AC4F-418D-AE19-62706E023703}">
                      <ahyp:hlinkClr xmlns:ahyp="http://schemas.microsoft.com/office/drawing/2018/hyperlinkcolor" val="tx"/>
                    </a:ext>
                  </a:extLst>
                </a:hlinkClick>
              </a:rPr>
              <a:t>https://youtu.be/8UTBu0jmgrU</a:t>
            </a:r>
            <a:r>
              <a:rPr lang="en-AU" sz="1400"/>
              <a:t> </a:t>
            </a:r>
          </a:p>
          <a:p>
            <a:pPr marL="285750" lvl="2" indent="-285750">
              <a:lnSpc>
                <a:spcPct val="80000"/>
              </a:lnSpc>
            </a:pPr>
            <a:r>
              <a:rPr lang="en-AU" sz="1400"/>
              <a:t>Mandarin: </a:t>
            </a:r>
            <a:r>
              <a:rPr lang="en-AU" sz="1400">
                <a:hlinkClick r:id="rId4">
                  <a:extLst>
                    <a:ext uri="{A12FA001-AC4F-418D-AE19-62706E023703}">
                      <ahyp:hlinkClr xmlns:ahyp="http://schemas.microsoft.com/office/drawing/2018/hyperlinkcolor" val="tx"/>
                    </a:ext>
                  </a:extLst>
                </a:hlinkClick>
              </a:rPr>
              <a:t>https://www.youtube.com/watch?v=bjBuPryRrko</a:t>
            </a:r>
            <a:r>
              <a:rPr lang="en-AU" sz="1400"/>
              <a:t> </a:t>
            </a:r>
          </a:p>
          <a:p>
            <a:pPr marL="285750" lvl="2" indent="-285750">
              <a:lnSpc>
                <a:spcPct val="80000"/>
              </a:lnSpc>
            </a:pPr>
            <a:r>
              <a:rPr lang="en-AU" sz="1400"/>
              <a:t>Vietnamese: </a:t>
            </a:r>
            <a:r>
              <a:rPr lang="en-AU" sz="1400">
                <a:hlinkClick r:id="rId5">
                  <a:extLst>
                    <a:ext uri="{A12FA001-AC4F-418D-AE19-62706E023703}">
                      <ahyp:hlinkClr xmlns:ahyp="http://schemas.microsoft.com/office/drawing/2018/hyperlinkcolor" val="tx"/>
                    </a:ext>
                  </a:extLst>
                </a:hlinkClick>
              </a:rPr>
              <a:t>https://youtu.be/y91VnBTvzuM</a:t>
            </a:r>
            <a:endParaRPr lang="en-AU" sz="1400"/>
          </a:p>
          <a:p>
            <a:pPr marL="285750" lvl="2" indent="-285750">
              <a:lnSpc>
                <a:spcPct val="80000"/>
              </a:lnSpc>
            </a:pPr>
            <a:r>
              <a:rPr lang="en-AU" sz="1400"/>
              <a:t>English: </a:t>
            </a:r>
            <a:r>
              <a:rPr lang="en-AU" sz="1400">
                <a:hlinkClick r:id="rId6">
                  <a:extLst>
                    <a:ext uri="{A12FA001-AC4F-418D-AE19-62706E023703}">
                      <ahyp:hlinkClr xmlns:ahyp="http://schemas.microsoft.com/office/drawing/2018/hyperlinkcolor" val="tx"/>
                    </a:ext>
                  </a:extLst>
                </a:hlinkClick>
              </a:rPr>
              <a:t>https://youtu.be/4Oaatqtc3bM</a:t>
            </a:r>
            <a:r>
              <a:rPr lang="en-AU" sz="1400"/>
              <a:t> </a:t>
            </a:r>
          </a:p>
          <a:p>
            <a:pPr lvl="1">
              <a:lnSpc>
                <a:spcPct val="100000"/>
              </a:lnSpc>
              <a:spcAft>
                <a:spcPts val="0"/>
              </a:spcAft>
            </a:pPr>
            <a:endParaRPr lang="en-AU" sz="1400"/>
          </a:p>
          <a:p>
            <a:pPr lvl="1">
              <a:lnSpc>
                <a:spcPct val="100000"/>
              </a:lnSpc>
              <a:spcAft>
                <a:spcPts val="0"/>
              </a:spcAft>
            </a:pPr>
            <a:endParaRPr lang="en-AU" sz="1400"/>
          </a:p>
          <a:p>
            <a:pPr marL="0" lvl="2" indent="0">
              <a:buNone/>
            </a:pPr>
            <a:endParaRPr lang="en-GB" sz="1300">
              <a:solidFill>
                <a:schemeClr val="accent1"/>
              </a:solidFill>
              <a:highlight>
                <a:srgbClr val="FFFF00"/>
              </a:highlight>
            </a:endParaRPr>
          </a:p>
        </p:txBody>
      </p:sp>
      <p:sp>
        <p:nvSpPr>
          <p:cNvPr id="3" name="Slide Number Placeholder 2">
            <a:extLst>
              <a:ext uri="{FF2B5EF4-FFF2-40B4-BE49-F238E27FC236}">
                <a16:creationId xmlns:a16="http://schemas.microsoft.com/office/drawing/2014/main" id="{10439472-9610-43B1-9C7E-54F374B15653}"/>
              </a:ext>
            </a:extLst>
          </p:cNvPr>
          <p:cNvSpPr>
            <a:spLocks noGrp="1"/>
          </p:cNvSpPr>
          <p:nvPr>
            <p:ph type="sldNum" sz="quarter" idx="16"/>
          </p:nvPr>
        </p:nvSpPr>
        <p:spPr>
          <a:xfrm>
            <a:off x="11432344" y="6498723"/>
            <a:ext cx="157094" cy="153888"/>
          </a:xfrm>
        </p:spPr>
        <p:txBody>
          <a:bodyPr wrap="none" anchor="b">
            <a:normAutofit/>
          </a:bodyPr>
          <a:lstStyle/>
          <a:p>
            <a:pPr>
              <a:spcAft>
                <a:spcPts val="600"/>
              </a:spcAft>
            </a:pPr>
            <a:fld id="{6445CA75-65CF-428D-AAFD-249FBBE0F4CE}" type="slidenum">
              <a:rPr lang="en-GB" smtClean="0"/>
              <a:pPr>
                <a:spcAft>
                  <a:spcPts val="600"/>
                </a:spcAft>
              </a:pPr>
              <a:t>6</a:t>
            </a:fld>
            <a:endParaRPr lang="en-GB"/>
          </a:p>
        </p:txBody>
      </p:sp>
      <p:sp>
        <p:nvSpPr>
          <p:cNvPr id="14" name="Footer Placeholder 6">
            <a:extLst>
              <a:ext uri="{FF2B5EF4-FFF2-40B4-BE49-F238E27FC236}">
                <a16:creationId xmlns:a16="http://schemas.microsoft.com/office/drawing/2014/main" id="{1D5369F8-5CD4-48EC-B331-ABA9EA33E2C1}"/>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spTree>
    <p:extLst>
      <p:ext uri="{BB962C8B-B14F-4D97-AF65-F5344CB8AC3E}">
        <p14:creationId xmlns:p14="http://schemas.microsoft.com/office/powerpoint/2010/main" val="188675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BB1F0-305B-40E5-9995-A90DC7B9BEF3}"/>
              </a:ext>
            </a:extLst>
          </p:cNvPr>
          <p:cNvSpPr>
            <a:spLocks noGrp="1"/>
          </p:cNvSpPr>
          <p:nvPr>
            <p:ph type="title"/>
          </p:nvPr>
        </p:nvSpPr>
        <p:spPr>
          <a:xfrm>
            <a:off x="593275" y="553913"/>
            <a:ext cx="11010859" cy="498598"/>
          </a:xfrm>
          <a:noFill/>
          <a:ln>
            <a:noFill/>
          </a:ln>
        </p:spPr>
        <p:txBody>
          <a:bodyPr/>
          <a:lstStyle/>
          <a:p>
            <a:r>
              <a:rPr lang="en-GB"/>
              <a:t>Newsletter content option 1</a:t>
            </a:r>
          </a:p>
        </p:txBody>
      </p:sp>
      <p:sp>
        <p:nvSpPr>
          <p:cNvPr id="5" name="Content Placeholder 4">
            <a:extLst>
              <a:ext uri="{FF2B5EF4-FFF2-40B4-BE49-F238E27FC236}">
                <a16:creationId xmlns:a16="http://schemas.microsoft.com/office/drawing/2014/main" id="{E7AB7121-2E9F-41C9-838B-20B23744124C}"/>
              </a:ext>
            </a:extLst>
          </p:cNvPr>
          <p:cNvSpPr>
            <a:spLocks noGrp="1"/>
          </p:cNvSpPr>
          <p:nvPr>
            <p:ph sz="quarter" idx="12"/>
          </p:nvPr>
        </p:nvSpPr>
        <p:spPr>
          <a:xfrm>
            <a:off x="593275" y="1264823"/>
            <a:ext cx="11227824" cy="4493523"/>
          </a:xfrm>
        </p:spPr>
        <p:txBody>
          <a:bodyPr vert="horz" lIns="0" tIns="0" rIns="0" bIns="0" rtlCol="0" anchor="t">
            <a:noAutofit/>
          </a:bodyPr>
          <a:lstStyle/>
          <a:p>
            <a:pPr marL="0" lvl="2" indent="0">
              <a:lnSpc>
                <a:spcPct val="80000"/>
              </a:lnSpc>
              <a:buNone/>
            </a:pPr>
            <a:r>
              <a:rPr lang="en-AU" sz="1400" b="1">
                <a:solidFill>
                  <a:schemeClr val="accent2"/>
                </a:solidFill>
              </a:rPr>
              <a:t>Think twice before pressure cleaning</a:t>
            </a:r>
          </a:p>
          <a:p>
            <a:pPr marL="0" lvl="2" indent="0">
              <a:lnSpc>
                <a:spcPct val="80000"/>
              </a:lnSpc>
              <a:buNone/>
            </a:pPr>
            <a:r>
              <a:rPr lang="en-AU" sz="1400"/>
              <a:t>An estimated 4,000 Australians are dying from asbestos related diseases each year due to past exposure. Inhalation of asbestos fibres can cause asbestos related diseases such as asbestosis, mesothelioma, and lung cancer.  </a:t>
            </a:r>
          </a:p>
          <a:p>
            <a:pPr marL="0" lvl="2" indent="0">
              <a:lnSpc>
                <a:spcPct val="80000"/>
              </a:lnSpc>
              <a:buNone/>
            </a:pPr>
            <a:r>
              <a:rPr lang="en-AU" sz="1400"/>
              <a:t>Please don’t use high-pressure water, a garden hose with a trigger attachment or an air compressor to clean asbestos roofs.   </a:t>
            </a:r>
          </a:p>
          <a:p>
            <a:pPr marL="0" lvl="2" indent="0">
              <a:lnSpc>
                <a:spcPct val="80000"/>
              </a:lnSpc>
              <a:buNone/>
            </a:pPr>
            <a:r>
              <a:rPr lang="en-AU" sz="1400"/>
              <a:t>High pressure water damages the surface of asbestos products meaning asbestos fibres can be released into the air putting your health, family members, workers and your neighbourhood at risk.    </a:t>
            </a:r>
          </a:p>
          <a:p>
            <a:pPr marL="0" lvl="2" indent="0">
              <a:lnSpc>
                <a:spcPct val="80000"/>
              </a:lnSpc>
              <a:buNone/>
            </a:pPr>
            <a:r>
              <a:rPr lang="en-AU" sz="1400"/>
              <a:t>SafeWork NSW have reported multiple incidents where high-pressure water has been used to clean asbestos roofs on residential homes causing:</a:t>
            </a:r>
          </a:p>
          <a:p>
            <a:pPr marL="285750" lvl="2" indent="-285750">
              <a:lnSpc>
                <a:spcPct val="80000"/>
              </a:lnSpc>
            </a:pPr>
            <a:r>
              <a:rPr lang="en-AU" sz="1400"/>
              <a:t>widespread asbestos contamination</a:t>
            </a:r>
          </a:p>
          <a:p>
            <a:pPr marL="285750" lvl="2" indent="-285750">
              <a:lnSpc>
                <a:spcPct val="80000"/>
              </a:lnSpc>
            </a:pPr>
            <a:r>
              <a:rPr lang="en-AU" sz="1400"/>
              <a:t>extensive clean-up costs </a:t>
            </a:r>
          </a:p>
          <a:p>
            <a:pPr marL="285750" lvl="2" indent="-285750">
              <a:lnSpc>
                <a:spcPct val="80000"/>
              </a:lnSpc>
            </a:pPr>
            <a:r>
              <a:rPr lang="en-AU" sz="1400"/>
              <a:t>residents and neighbours needing to relocate until properties could be remediated</a:t>
            </a:r>
          </a:p>
          <a:p>
            <a:pPr marL="285750" lvl="2" indent="-285750">
              <a:lnSpc>
                <a:spcPct val="80000"/>
              </a:lnSpc>
            </a:pPr>
            <a:r>
              <a:rPr lang="en-AU" sz="1400"/>
              <a:t>possible inhalation of dangerous asbestos fibres.</a:t>
            </a:r>
            <a:br>
              <a:rPr lang="en-AU" sz="1400"/>
            </a:br>
            <a:endParaRPr lang="en-AU" sz="1400"/>
          </a:p>
          <a:p>
            <a:pPr marL="0" lvl="2" indent="0">
              <a:lnSpc>
                <a:spcPct val="80000"/>
              </a:lnSpc>
              <a:buNone/>
            </a:pPr>
            <a:r>
              <a:rPr lang="en-AU" sz="1400"/>
              <a:t>If you are planning on cleaning or renovating an older roof, think twice about asbestos. First check whether it contains asbestos by contacting a licensed asbestos assessor at </a:t>
            </a:r>
            <a:r>
              <a:rPr lang="en-AU" sz="1400">
                <a:hlinkClick r:id="rId2"/>
              </a:rPr>
              <a:t>www.safework.nsw.gov.au/asbestos</a:t>
            </a:r>
            <a:r>
              <a:rPr lang="en-AU" sz="1400"/>
              <a:t>.</a:t>
            </a:r>
          </a:p>
          <a:p>
            <a:pPr marL="0" lvl="2" indent="0">
              <a:lnSpc>
                <a:spcPct val="80000"/>
              </a:lnSpc>
              <a:buNone/>
            </a:pPr>
            <a:r>
              <a:rPr lang="en-AU" sz="1400"/>
              <a:t>If you suspect asbestos contamination due to pressure cleaning contact SafeWork NSW on 13 10 50.</a:t>
            </a:r>
          </a:p>
          <a:p>
            <a:pPr lvl="1"/>
            <a:endParaRPr lang="en-AU" sz="1400"/>
          </a:p>
          <a:p>
            <a:pPr lvl="1"/>
            <a:r>
              <a:rPr lang="en-AU" sz="1400" i="1"/>
              <a:t>Note: Images and video links included in this pack can also be shared with the newsletter content.</a:t>
            </a:r>
          </a:p>
          <a:p>
            <a:pPr lvl="1"/>
            <a:endParaRPr lang="en-AU" sz="1400"/>
          </a:p>
          <a:p>
            <a:pPr marL="285750" lvl="1" indent="-285750">
              <a:buFont typeface="Arial" panose="020B0604020202020204" pitchFamily="34" charset="0"/>
              <a:buChar char="•"/>
            </a:pPr>
            <a:endParaRPr lang="en-AU" sz="1400"/>
          </a:p>
          <a:p>
            <a:pPr lvl="1"/>
            <a:endParaRPr lang="en-AU" sz="1400">
              <a:cs typeface="Arial"/>
            </a:endParaRPr>
          </a:p>
          <a:p>
            <a:pPr lvl="0">
              <a:spcBef>
                <a:spcPts val="1000"/>
              </a:spcBef>
              <a:buClr>
                <a:schemeClr val="dk1"/>
              </a:buClr>
              <a:buSzPts val="1100"/>
            </a:pPr>
            <a:endParaRPr lang="en-AU" sz="1600" b="0">
              <a:solidFill>
                <a:schemeClr val="tx2"/>
              </a:solidFill>
            </a:endParaRPr>
          </a:p>
          <a:p>
            <a:pPr lvl="0" algn="r">
              <a:spcBef>
                <a:spcPts val="1000"/>
              </a:spcBef>
              <a:buClr>
                <a:schemeClr val="dk1"/>
              </a:buClr>
              <a:buSzPts val="1100"/>
            </a:pPr>
            <a:endParaRPr lang="en-AU" sz="1600" b="0">
              <a:solidFill>
                <a:schemeClr val="tx2"/>
              </a:solidFill>
            </a:endParaRPr>
          </a:p>
          <a:p>
            <a:pPr marL="285750" lvl="1" indent="-285750">
              <a:buFont typeface="Arial" panose="020B0604020202020204" pitchFamily="34" charset="0"/>
              <a:buChar char="•"/>
            </a:pPr>
            <a:endParaRPr lang="en-AU"/>
          </a:p>
        </p:txBody>
      </p:sp>
      <p:sp>
        <p:nvSpPr>
          <p:cNvPr id="3" name="Slide Number Placeholder 2">
            <a:extLst>
              <a:ext uri="{FF2B5EF4-FFF2-40B4-BE49-F238E27FC236}">
                <a16:creationId xmlns:a16="http://schemas.microsoft.com/office/drawing/2014/main" id="{10439472-9610-43B1-9C7E-54F374B15653}"/>
              </a:ext>
            </a:extLst>
          </p:cNvPr>
          <p:cNvSpPr>
            <a:spLocks noGrp="1"/>
          </p:cNvSpPr>
          <p:nvPr>
            <p:ph type="sldNum" sz="quarter" idx="14"/>
          </p:nvPr>
        </p:nvSpPr>
        <p:spPr>
          <a:xfrm>
            <a:off x="11448374" y="6514112"/>
            <a:ext cx="141064" cy="138499"/>
          </a:xfrm>
        </p:spPr>
        <p:txBody>
          <a:bodyPr/>
          <a:lstStyle/>
          <a:p>
            <a:fld id="{6445CA75-65CF-428D-AAFD-249FBBE0F4CE}" type="slidenum">
              <a:rPr lang="en-GB" smtClean="0"/>
              <a:pPr/>
              <a:t>7</a:t>
            </a:fld>
            <a:endParaRPr lang="en-GB"/>
          </a:p>
        </p:txBody>
      </p:sp>
      <p:sp>
        <p:nvSpPr>
          <p:cNvPr id="6" name="Footer Placeholder 6">
            <a:extLst>
              <a:ext uri="{FF2B5EF4-FFF2-40B4-BE49-F238E27FC236}">
                <a16:creationId xmlns:a16="http://schemas.microsoft.com/office/drawing/2014/main" id="{F0D76A47-01CE-4626-8A94-63D5C659FDD8}"/>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spTree>
    <p:extLst>
      <p:ext uri="{BB962C8B-B14F-4D97-AF65-F5344CB8AC3E}">
        <p14:creationId xmlns:p14="http://schemas.microsoft.com/office/powerpoint/2010/main" val="26974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BB1F0-305B-40E5-9995-A90DC7B9BEF3}"/>
              </a:ext>
            </a:extLst>
          </p:cNvPr>
          <p:cNvSpPr>
            <a:spLocks noGrp="1"/>
          </p:cNvSpPr>
          <p:nvPr>
            <p:ph type="title"/>
          </p:nvPr>
        </p:nvSpPr>
        <p:spPr>
          <a:xfrm>
            <a:off x="593275" y="553913"/>
            <a:ext cx="11010859" cy="498598"/>
          </a:xfrm>
          <a:noFill/>
          <a:ln>
            <a:noFill/>
          </a:ln>
        </p:spPr>
        <p:txBody>
          <a:bodyPr/>
          <a:lstStyle/>
          <a:p>
            <a:r>
              <a:rPr lang="en-GB"/>
              <a:t>Newsletter content option 2</a:t>
            </a:r>
          </a:p>
        </p:txBody>
      </p:sp>
      <p:sp>
        <p:nvSpPr>
          <p:cNvPr id="5" name="Content Placeholder 4">
            <a:extLst>
              <a:ext uri="{FF2B5EF4-FFF2-40B4-BE49-F238E27FC236}">
                <a16:creationId xmlns:a16="http://schemas.microsoft.com/office/drawing/2014/main" id="{E7AB7121-2E9F-41C9-838B-20B23744124C}"/>
              </a:ext>
            </a:extLst>
          </p:cNvPr>
          <p:cNvSpPr>
            <a:spLocks noGrp="1"/>
          </p:cNvSpPr>
          <p:nvPr>
            <p:ph sz="quarter" idx="12"/>
          </p:nvPr>
        </p:nvSpPr>
        <p:spPr>
          <a:xfrm>
            <a:off x="593275" y="1131780"/>
            <a:ext cx="11364946" cy="4594439"/>
          </a:xfrm>
        </p:spPr>
        <p:txBody>
          <a:bodyPr vert="horz" lIns="0" tIns="0" rIns="0" bIns="0" rtlCol="0" anchor="t">
            <a:noAutofit/>
          </a:bodyPr>
          <a:lstStyle/>
          <a:p>
            <a:pPr lvl="1"/>
            <a:r>
              <a:rPr lang="en-AU" sz="1400" b="1" dirty="0">
                <a:solidFill>
                  <a:schemeClr val="accent2"/>
                </a:solidFill>
              </a:rPr>
              <a:t>Does your roof look like this?</a:t>
            </a:r>
          </a:p>
          <a:p>
            <a:pPr lvl="1"/>
            <a:endParaRPr lang="en-AU" sz="1400" dirty="0"/>
          </a:p>
          <a:p>
            <a:pPr lvl="1"/>
            <a:endParaRPr lang="en-AU" sz="1400" dirty="0"/>
          </a:p>
          <a:p>
            <a:pPr lvl="1"/>
            <a:endParaRPr lang="en-AU" sz="1400" dirty="0"/>
          </a:p>
          <a:p>
            <a:pPr lvl="1"/>
            <a:endParaRPr lang="en-AU" sz="1200" b="1" dirty="0"/>
          </a:p>
          <a:p>
            <a:pPr lvl="1"/>
            <a:endParaRPr lang="en-AU" sz="1200" b="1" dirty="0"/>
          </a:p>
          <a:p>
            <a:pPr lvl="1"/>
            <a:endParaRPr lang="en-AU" sz="1200" b="1" dirty="0"/>
          </a:p>
          <a:p>
            <a:pPr lvl="1"/>
            <a:r>
              <a:rPr lang="en-AU" sz="1100" b="1" dirty="0"/>
              <a:t>It’s critical that you never use (or engage anyone else to use), high-pressure water or a garden hose with a trigger attachment to clean these roofs, as all they contain asbestos. </a:t>
            </a:r>
          </a:p>
          <a:p>
            <a:pPr marL="0" lvl="2" indent="0">
              <a:buNone/>
            </a:pPr>
            <a:r>
              <a:rPr lang="en-AU" sz="1100" dirty="0"/>
              <a:t>High pressure water damages the surface of asbestos products, meaning asbestos fibres can be released into the air, putting your health, workers, and that of your neighbours at risk.  </a:t>
            </a:r>
          </a:p>
          <a:p>
            <a:pPr marL="0" lvl="2" indent="0">
              <a:buNone/>
            </a:pPr>
            <a:r>
              <a:rPr lang="en-AU" sz="1100" dirty="0"/>
              <a:t>An estimated 4,000 Australians are dying from asbestos related diseases each year due to past exposure. Inhalation of asbestos fibres can cause asbestos related diseases such as asbestosis, mesothelioma, and lung cancer. </a:t>
            </a:r>
          </a:p>
          <a:p>
            <a:pPr marL="0" lvl="2" indent="0">
              <a:buNone/>
            </a:pPr>
            <a:r>
              <a:rPr lang="en-AU" sz="1100" dirty="0"/>
              <a:t>Previous incidents where high-pressure water has been used to clean asbestos roofs on residential homes have caused serious problems including: </a:t>
            </a:r>
          </a:p>
          <a:p>
            <a:pPr lvl="2"/>
            <a:r>
              <a:rPr lang="en-AU" sz="1100" dirty="0"/>
              <a:t>widespread asbestos contamination</a:t>
            </a:r>
          </a:p>
          <a:p>
            <a:pPr lvl="2"/>
            <a:r>
              <a:rPr lang="en-AU" sz="1100" dirty="0"/>
              <a:t>extensive clean-up costs  </a:t>
            </a:r>
          </a:p>
          <a:p>
            <a:pPr lvl="2"/>
            <a:r>
              <a:rPr lang="en-AU" sz="1100" dirty="0"/>
              <a:t>residents and neighbours needing to relocate until properties could be remediated</a:t>
            </a:r>
          </a:p>
          <a:p>
            <a:pPr lvl="2"/>
            <a:r>
              <a:rPr lang="en-AU" sz="1100" dirty="0"/>
              <a:t>possible inhalation of dangerous asbestos fibres.</a:t>
            </a:r>
          </a:p>
          <a:p>
            <a:pPr marL="0" lvl="2" indent="0">
              <a:buNone/>
            </a:pPr>
            <a:r>
              <a:rPr lang="en-AU" sz="1100" dirty="0"/>
              <a:t>If you are planning on cleaning or renovating an older roof, think twice about asbestos. First check whether it contains asbestos, by contacting a licensed asbestos assessor.  A list of licensed asbestos assessors can be found at </a:t>
            </a:r>
            <a:r>
              <a:rPr lang="en-AU" sz="1100" dirty="0">
                <a:hlinkClick r:id="rId2">
                  <a:extLst>
                    <a:ext uri="{A12FA001-AC4F-418D-AE19-62706E023703}">
                      <ahyp:hlinkClr xmlns:ahyp="http://schemas.microsoft.com/office/drawing/2018/hyperlinkcolor" val="tx"/>
                    </a:ext>
                  </a:extLst>
                </a:hlinkClick>
              </a:rPr>
              <a:t>www.safework.nsw.gov.au/asbestos</a:t>
            </a:r>
            <a:r>
              <a:rPr lang="en-AU" sz="1100" dirty="0"/>
              <a:t>. If you suspect asbestos contamination due to pressure cleaning contact SafeWork NSW on 131050.</a:t>
            </a:r>
          </a:p>
          <a:p>
            <a:pPr lvl="1"/>
            <a:endParaRPr lang="en-AU" sz="1100" dirty="0"/>
          </a:p>
          <a:p>
            <a:pPr lvl="0">
              <a:spcBef>
                <a:spcPts val="1000"/>
              </a:spcBef>
              <a:buClr>
                <a:schemeClr val="dk1"/>
              </a:buClr>
              <a:buSzPts val="1100"/>
            </a:pPr>
            <a:endParaRPr lang="en-AU" sz="1600" b="0" dirty="0">
              <a:solidFill>
                <a:schemeClr val="tx2"/>
              </a:solidFill>
            </a:endParaRPr>
          </a:p>
          <a:p>
            <a:pPr lvl="0" algn="r">
              <a:spcBef>
                <a:spcPts val="1000"/>
              </a:spcBef>
              <a:buClr>
                <a:schemeClr val="dk1"/>
              </a:buClr>
              <a:buSzPts val="1100"/>
            </a:pPr>
            <a:endParaRPr lang="en-AU" sz="1600" b="0" dirty="0">
              <a:solidFill>
                <a:schemeClr val="tx2"/>
              </a:solidFill>
            </a:endParaRPr>
          </a:p>
          <a:p>
            <a:pPr marL="285750" lvl="1" indent="-285750">
              <a:buFont typeface="Arial" panose="020B0604020202020204" pitchFamily="34" charset="0"/>
              <a:buChar char="•"/>
            </a:pPr>
            <a:endParaRPr lang="en-AU" dirty="0"/>
          </a:p>
        </p:txBody>
      </p:sp>
      <p:sp>
        <p:nvSpPr>
          <p:cNvPr id="3" name="Slide Number Placeholder 2">
            <a:extLst>
              <a:ext uri="{FF2B5EF4-FFF2-40B4-BE49-F238E27FC236}">
                <a16:creationId xmlns:a16="http://schemas.microsoft.com/office/drawing/2014/main" id="{10439472-9610-43B1-9C7E-54F374B15653}"/>
              </a:ext>
            </a:extLst>
          </p:cNvPr>
          <p:cNvSpPr>
            <a:spLocks noGrp="1"/>
          </p:cNvSpPr>
          <p:nvPr>
            <p:ph type="sldNum" sz="quarter" idx="14"/>
          </p:nvPr>
        </p:nvSpPr>
        <p:spPr>
          <a:xfrm>
            <a:off x="11448374" y="6514112"/>
            <a:ext cx="141064" cy="138499"/>
          </a:xfrm>
        </p:spPr>
        <p:txBody>
          <a:bodyPr/>
          <a:lstStyle/>
          <a:p>
            <a:fld id="{6445CA75-65CF-428D-AAFD-249FBBE0F4CE}" type="slidenum">
              <a:rPr lang="en-GB" smtClean="0"/>
              <a:pPr/>
              <a:t>8</a:t>
            </a:fld>
            <a:endParaRPr lang="en-GB"/>
          </a:p>
        </p:txBody>
      </p:sp>
      <p:sp>
        <p:nvSpPr>
          <p:cNvPr id="6" name="Footer Placeholder 6">
            <a:extLst>
              <a:ext uri="{FF2B5EF4-FFF2-40B4-BE49-F238E27FC236}">
                <a16:creationId xmlns:a16="http://schemas.microsoft.com/office/drawing/2014/main" id="{F0D76A47-01CE-4626-8A94-63D5C659FDD8}"/>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pic>
        <p:nvPicPr>
          <p:cNvPr id="10" name="Picture 9" descr="A picture containing building, sky, outdoor, roof&#10;&#10;Description automatically generated">
            <a:extLst>
              <a:ext uri="{FF2B5EF4-FFF2-40B4-BE49-F238E27FC236}">
                <a16:creationId xmlns:a16="http://schemas.microsoft.com/office/drawing/2014/main" id="{81027BFE-44DC-4064-ACD1-347A71B9DB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2588" y="1383947"/>
            <a:ext cx="2380118" cy="1542133"/>
          </a:xfrm>
          <a:prstGeom prst="rect">
            <a:avLst/>
          </a:prstGeom>
        </p:spPr>
      </p:pic>
      <p:pic>
        <p:nvPicPr>
          <p:cNvPr id="11" name="Picture 10" descr="A picture containing sky, outdoor, stone, roof&#10;&#10;Description automatically generated">
            <a:extLst>
              <a:ext uri="{FF2B5EF4-FFF2-40B4-BE49-F238E27FC236}">
                <a16:creationId xmlns:a16="http://schemas.microsoft.com/office/drawing/2014/main" id="{42153F7B-2741-43B8-86A3-FC9CF059C8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1060" y="1383947"/>
            <a:ext cx="2262652" cy="1542133"/>
          </a:xfrm>
          <a:prstGeom prst="rect">
            <a:avLst/>
          </a:prstGeom>
        </p:spPr>
      </p:pic>
      <p:pic>
        <p:nvPicPr>
          <p:cNvPr id="12" name="Picture 11" descr="A picture containing building, roof&#10;&#10;Description automatically generated">
            <a:extLst>
              <a:ext uri="{FF2B5EF4-FFF2-40B4-BE49-F238E27FC236}">
                <a16:creationId xmlns:a16="http://schemas.microsoft.com/office/drawing/2014/main" id="{5237975F-5F95-480E-B3C1-D0D9281C4272}"/>
              </a:ext>
            </a:extLst>
          </p:cNvPr>
          <p:cNvPicPr>
            <a:picLocks noChangeAspect="1"/>
          </p:cNvPicPr>
          <p:nvPr/>
        </p:nvPicPr>
        <p:blipFill>
          <a:blip r:embed="rId5"/>
          <a:stretch>
            <a:fillRect/>
          </a:stretch>
        </p:blipFill>
        <p:spPr>
          <a:xfrm>
            <a:off x="554773" y="1383947"/>
            <a:ext cx="2262652" cy="1508435"/>
          </a:xfrm>
          <a:prstGeom prst="rect">
            <a:avLst/>
          </a:prstGeom>
        </p:spPr>
      </p:pic>
    </p:spTree>
    <p:extLst>
      <p:ext uri="{BB962C8B-B14F-4D97-AF65-F5344CB8AC3E}">
        <p14:creationId xmlns:p14="http://schemas.microsoft.com/office/powerpoint/2010/main" val="30047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ACEF-6B25-4FC9-98BB-6196165D625F}"/>
              </a:ext>
            </a:extLst>
          </p:cNvPr>
          <p:cNvSpPr>
            <a:spLocks noGrp="1"/>
          </p:cNvSpPr>
          <p:nvPr>
            <p:ph type="title"/>
          </p:nvPr>
        </p:nvSpPr>
        <p:spPr>
          <a:xfrm>
            <a:off x="594000" y="554400"/>
            <a:ext cx="11010859" cy="498598"/>
          </a:xfrm>
        </p:spPr>
        <p:txBody>
          <a:bodyPr/>
          <a:lstStyle/>
          <a:p>
            <a:r>
              <a:rPr lang="en-AU">
                <a:cs typeface="Arial"/>
              </a:rPr>
              <a:t>Images – asbestos roofs</a:t>
            </a:r>
          </a:p>
        </p:txBody>
      </p:sp>
      <p:sp>
        <p:nvSpPr>
          <p:cNvPr id="5" name="Slide Number Placeholder 4">
            <a:extLst>
              <a:ext uri="{FF2B5EF4-FFF2-40B4-BE49-F238E27FC236}">
                <a16:creationId xmlns:a16="http://schemas.microsoft.com/office/drawing/2014/main" id="{509143A8-3BFC-4F12-A74C-99123914424C}"/>
              </a:ext>
            </a:extLst>
          </p:cNvPr>
          <p:cNvSpPr>
            <a:spLocks noGrp="1"/>
          </p:cNvSpPr>
          <p:nvPr>
            <p:ph type="sldNum" sz="quarter" idx="15"/>
          </p:nvPr>
        </p:nvSpPr>
        <p:spPr/>
        <p:txBody>
          <a:bodyPr/>
          <a:lstStyle/>
          <a:p>
            <a:fld id="{6445CA75-65CF-428D-AAFD-249FBBE0F4CE}" type="slidenum">
              <a:rPr lang="en-GB" smtClean="0"/>
              <a:pPr/>
              <a:t>9</a:t>
            </a:fld>
            <a:endParaRPr lang="en-GB"/>
          </a:p>
        </p:txBody>
      </p:sp>
      <p:sp>
        <p:nvSpPr>
          <p:cNvPr id="3" name="TextBox 2">
            <a:extLst>
              <a:ext uri="{FF2B5EF4-FFF2-40B4-BE49-F238E27FC236}">
                <a16:creationId xmlns:a16="http://schemas.microsoft.com/office/drawing/2014/main" id="{FB11FF8A-87EB-469A-A278-62ED5168A45E}"/>
              </a:ext>
            </a:extLst>
          </p:cNvPr>
          <p:cNvSpPr txBox="1"/>
          <p:nvPr/>
        </p:nvSpPr>
        <p:spPr>
          <a:xfrm>
            <a:off x="650608" y="1391139"/>
            <a:ext cx="10819417" cy="739690"/>
          </a:xfrm>
          <a:prstGeom prst="rect">
            <a:avLst/>
          </a:prstGeom>
          <a:noFill/>
        </p:spPr>
        <p:txBody>
          <a:bodyPr wrap="square" lIns="0" tIns="0" rIns="0" bIns="0" rtlCol="0" anchor="t">
            <a:spAutoFit/>
          </a:bodyPr>
          <a:lstStyle/>
          <a:p>
            <a:pPr>
              <a:lnSpc>
                <a:spcPct val="90000"/>
              </a:lnSpc>
              <a:spcAft>
                <a:spcPts val="800"/>
              </a:spcAft>
            </a:pPr>
            <a:r>
              <a:rPr lang="en-AU" sz="1400">
                <a:solidFill>
                  <a:schemeClr val="tx2"/>
                </a:solidFill>
              </a:rPr>
              <a:t>The images included here can be used across your channels with the content included on previous slides. To download, </a:t>
            </a:r>
            <a:r>
              <a:rPr lang="en-AU" sz="1400" b="1">
                <a:solidFill>
                  <a:schemeClr val="tx2"/>
                </a:solidFill>
              </a:rPr>
              <a:t>right click on tile and select ‘save as picture’ or click the link above each image for a higher resolution version. </a:t>
            </a:r>
            <a:endParaRPr lang="en-US" sz="1400" b="1">
              <a:solidFill>
                <a:schemeClr val="tx2"/>
              </a:solidFill>
              <a:cs typeface="Arial"/>
            </a:endParaRPr>
          </a:p>
          <a:p>
            <a:pPr>
              <a:lnSpc>
                <a:spcPct val="90000"/>
              </a:lnSpc>
              <a:spcAft>
                <a:spcPts val="800"/>
              </a:spcAft>
            </a:pPr>
            <a:endParaRPr lang="en-AU" b="1">
              <a:solidFill>
                <a:schemeClr val="accent2"/>
              </a:solidFill>
              <a:latin typeface="+mj-lt"/>
              <a:ea typeface="+mj-ea"/>
              <a:cs typeface="+mj-cs"/>
            </a:endParaRPr>
          </a:p>
        </p:txBody>
      </p:sp>
      <p:sp>
        <p:nvSpPr>
          <p:cNvPr id="8" name="Footer Placeholder 6">
            <a:extLst>
              <a:ext uri="{FF2B5EF4-FFF2-40B4-BE49-F238E27FC236}">
                <a16:creationId xmlns:a16="http://schemas.microsoft.com/office/drawing/2014/main" id="{F1195AC2-3430-42EE-9C46-F2B7952DFB15}"/>
              </a:ext>
            </a:extLst>
          </p:cNvPr>
          <p:cNvSpPr>
            <a:spLocks noGrp="1"/>
          </p:cNvSpPr>
          <p:nvPr>
            <p:ph type="ftr" sz="quarter" idx="3"/>
          </p:nvPr>
        </p:nvSpPr>
        <p:spPr>
          <a:xfrm>
            <a:off x="7321149" y="6498723"/>
            <a:ext cx="4114800" cy="153888"/>
          </a:xfrm>
        </p:spPr>
        <p:txBody>
          <a:bodyPr/>
          <a:lstStyle/>
          <a:p>
            <a:pPr>
              <a:spcAft>
                <a:spcPts val="600"/>
              </a:spcAft>
            </a:pPr>
            <a:r>
              <a:rPr lang="en-AU"/>
              <a:t>Asbestos communication pack | November 2021</a:t>
            </a:r>
            <a:endParaRPr lang="en-GB"/>
          </a:p>
        </p:txBody>
      </p:sp>
      <p:pic>
        <p:nvPicPr>
          <p:cNvPr id="13" name="Picture 12" descr="A picture containing building, sky, outdoor, roof&#10;&#10;Description automatically generated">
            <a:extLst>
              <a:ext uri="{FF2B5EF4-FFF2-40B4-BE49-F238E27FC236}">
                <a16:creationId xmlns:a16="http://schemas.microsoft.com/office/drawing/2014/main" id="{B16AFC06-F4E9-4F95-A32A-40FC70352F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4558" y="2654482"/>
            <a:ext cx="3770973" cy="2443300"/>
          </a:xfrm>
          <a:prstGeom prst="rect">
            <a:avLst/>
          </a:prstGeom>
        </p:spPr>
      </p:pic>
      <p:pic>
        <p:nvPicPr>
          <p:cNvPr id="14" name="Picture 13" descr="A picture containing sky, outdoor, stone, roof&#10;&#10;Description automatically generated">
            <a:extLst>
              <a:ext uri="{FF2B5EF4-FFF2-40B4-BE49-F238E27FC236}">
                <a16:creationId xmlns:a16="http://schemas.microsoft.com/office/drawing/2014/main" id="{247150E5-3A27-411F-9DD1-29FE4A211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8227" y="2654482"/>
            <a:ext cx="3584864" cy="2443300"/>
          </a:xfrm>
          <a:prstGeom prst="rect">
            <a:avLst/>
          </a:prstGeom>
        </p:spPr>
      </p:pic>
      <p:pic>
        <p:nvPicPr>
          <p:cNvPr id="16" name="Picture 15" descr="A picture containing building, roof&#10;&#10;Description automatically generated">
            <a:extLst>
              <a:ext uri="{FF2B5EF4-FFF2-40B4-BE49-F238E27FC236}">
                <a16:creationId xmlns:a16="http://schemas.microsoft.com/office/drawing/2014/main" id="{62EE9D17-8262-45CB-BAA4-035017327A39}"/>
              </a:ext>
            </a:extLst>
          </p:cNvPr>
          <p:cNvPicPr>
            <a:picLocks noChangeAspect="1"/>
          </p:cNvPicPr>
          <p:nvPr/>
        </p:nvPicPr>
        <p:blipFill>
          <a:blip r:embed="rId4"/>
          <a:stretch>
            <a:fillRect/>
          </a:stretch>
        </p:blipFill>
        <p:spPr>
          <a:xfrm>
            <a:off x="389334" y="2654482"/>
            <a:ext cx="3584864" cy="2389910"/>
          </a:xfrm>
          <a:prstGeom prst="rect">
            <a:avLst/>
          </a:prstGeom>
        </p:spPr>
      </p:pic>
      <p:sp>
        <p:nvSpPr>
          <p:cNvPr id="4" name="TextBox 3">
            <a:extLst>
              <a:ext uri="{FF2B5EF4-FFF2-40B4-BE49-F238E27FC236}">
                <a16:creationId xmlns:a16="http://schemas.microsoft.com/office/drawing/2014/main" id="{A291EB84-D1E9-41E7-9D19-F558DF911035}"/>
              </a:ext>
            </a:extLst>
          </p:cNvPr>
          <p:cNvSpPr txBox="1"/>
          <p:nvPr/>
        </p:nvSpPr>
        <p:spPr>
          <a:xfrm>
            <a:off x="389334" y="2247589"/>
            <a:ext cx="3584864" cy="193899"/>
          </a:xfrm>
          <a:prstGeom prst="rect">
            <a:avLst/>
          </a:prstGeom>
          <a:noFill/>
        </p:spPr>
        <p:txBody>
          <a:bodyPr wrap="square" lIns="0" tIns="0" rIns="0" bIns="0" rtlCol="0">
            <a:spAutoFit/>
          </a:bodyPr>
          <a:lstStyle/>
          <a:p>
            <a:pPr algn="l">
              <a:lnSpc>
                <a:spcPct val="90000"/>
              </a:lnSpc>
              <a:spcAft>
                <a:spcPts val="800"/>
              </a:spcAft>
            </a:pPr>
            <a:r>
              <a:rPr lang="en-AU" sz="1400">
                <a:solidFill>
                  <a:schemeClr val="tx2"/>
                </a:solidFill>
                <a:hlinkClick r:id="rId5"/>
              </a:rPr>
              <a:t>Click here to download hi-res image</a:t>
            </a:r>
            <a:endParaRPr lang="en-AU" sz="1400">
              <a:solidFill>
                <a:schemeClr val="tx2"/>
              </a:solidFill>
            </a:endParaRPr>
          </a:p>
        </p:txBody>
      </p:sp>
      <p:sp>
        <p:nvSpPr>
          <p:cNvPr id="10" name="TextBox 9">
            <a:extLst>
              <a:ext uri="{FF2B5EF4-FFF2-40B4-BE49-F238E27FC236}">
                <a16:creationId xmlns:a16="http://schemas.microsoft.com/office/drawing/2014/main" id="{12577EA4-F97F-44CB-AFBE-42C3A385EABF}"/>
              </a:ext>
            </a:extLst>
          </p:cNvPr>
          <p:cNvSpPr txBox="1"/>
          <p:nvPr/>
        </p:nvSpPr>
        <p:spPr>
          <a:xfrm>
            <a:off x="4298227" y="2247590"/>
            <a:ext cx="3584864" cy="193899"/>
          </a:xfrm>
          <a:prstGeom prst="rect">
            <a:avLst/>
          </a:prstGeom>
          <a:noFill/>
        </p:spPr>
        <p:txBody>
          <a:bodyPr wrap="square" lIns="0" tIns="0" rIns="0" bIns="0" rtlCol="0">
            <a:spAutoFit/>
          </a:bodyPr>
          <a:lstStyle/>
          <a:p>
            <a:pPr algn="l">
              <a:lnSpc>
                <a:spcPct val="90000"/>
              </a:lnSpc>
              <a:spcAft>
                <a:spcPts val="800"/>
              </a:spcAft>
            </a:pPr>
            <a:r>
              <a:rPr lang="en-AU" sz="1400">
                <a:solidFill>
                  <a:schemeClr val="tx2"/>
                </a:solidFill>
                <a:hlinkClick r:id="rId6"/>
              </a:rPr>
              <a:t>Click here to download hi-res image</a:t>
            </a:r>
            <a:endParaRPr lang="en-AU" sz="1400">
              <a:solidFill>
                <a:schemeClr val="tx2"/>
              </a:solidFill>
            </a:endParaRPr>
          </a:p>
        </p:txBody>
      </p:sp>
      <p:sp>
        <p:nvSpPr>
          <p:cNvPr id="11" name="TextBox 10">
            <a:extLst>
              <a:ext uri="{FF2B5EF4-FFF2-40B4-BE49-F238E27FC236}">
                <a16:creationId xmlns:a16="http://schemas.microsoft.com/office/drawing/2014/main" id="{052BD020-ADD9-4B3E-8FA9-224F13FDA996}"/>
              </a:ext>
            </a:extLst>
          </p:cNvPr>
          <p:cNvSpPr txBox="1"/>
          <p:nvPr/>
        </p:nvSpPr>
        <p:spPr>
          <a:xfrm>
            <a:off x="8257612" y="2247589"/>
            <a:ext cx="3584864" cy="193899"/>
          </a:xfrm>
          <a:prstGeom prst="rect">
            <a:avLst/>
          </a:prstGeom>
          <a:noFill/>
        </p:spPr>
        <p:txBody>
          <a:bodyPr wrap="square" lIns="0" tIns="0" rIns="0" bIns="0" rtlCol="0">
            <a:spAutoFit/>
          </a:bodyPr>
          <a:lstStyle/>
          <a:p>
            <a:pPr algn="l">
              <a:lnSpc>
                <a:spcPct val="90000"/>
              </a:lnSpc>
              <a:spcAft>
                <a:spcPts val="800"/>
              </a:spcAft>
            </a:pPr>
            <a:r>
              <a:rPr lang="en-AU" sz="1400">
                <a:solidFill>
                  <a:schemeClr val="tx2"/>
                </a:solidFill>
                <a:hlinkClick r:id="rId7"/>
              </a:rPr>
              <a:t>Click here to download hi-res image</a:t>
            </a:r>
            <a:endParaRPr lang="en-AU" sz="1400">
              <a:solidFill>
                <a:schemeClr val="tx2"/>
              </a:solidFill>
            </a:endParaRPr>
          </a:p>
        </p:txBody>
      </p:sp>
    </p:spTree>
    <p:extLst>
      <p:ext uri="{BB962C8B-B14F-4D97-AF65-F5344CB8AC3E}">
        <p14:creationId xmlns:p14="http://schemas.microsoft.com/office/powerpoint/2010/main" val="27497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 Government | Premier &amp; Cabinet">
  <a:themeElements>
    <a:clrScheme name="Custom 2">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2.xml><?xml version="1.0" encoding="utf-8"?>
<a:theme xmlns:a="http://schemas.openxmlformats.org/drawingml/2006/main" name="1_NSW Government | Premier &amp; Cabinet">
  <a:themeElements>
    <a:clrScheme name="Custom 2">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3B09A04086854CB1BD5E28CBBBC7A9" ma:contentTypeVersion="13" ma:contentTypeDescription="Create a new document." ma:contentTypeScope="" ma:versionID="9cd3510759bc73eb49e07a04c4540f03">
  <xsd:schema xmlns:xsd="http://www.w3.org/2001/XMLSchema" xmlns:xs="http://www.w3.org/2001/XMLSchema" xmlns:p="http://schemas.microsoft.com/office/2006/metadata/properties" xmlns:ns2="7abeb3ad-4d9d-4b11-8561-8be4d49fe0ad" xmlns:ns3="672f5616-015d-4d02-a09a-2232e4c86c1b" targetNamespace="http://schemas.microsoft.com/office/2006/metadata/properties" ma:root="true" ma:fieldsID="d3e9a299b6793198e844619d1f0472c6" ns2:_="" ns3:_="">
    <xsd:import namespace="7abeb3ad-4d9d-4b11-8561-8be4d49fe0ad"/>
    <xsd:import namespace="672f5616-015d-4d02-a09a-2232e4c86c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eb3ad-4d9d-4b11-8561-8be4d49fe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2f5616-015d-4d02-a09a-2232e4c86c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672f5616-015d-4d02-a09a-2232e4c86c1b">
      <UserInfo>
        <DisplayName>Shivaun Hales</DisplayName>
        <AccountId>170</AccountId>
        <AccountType/>
      </UserInfo>
      <UserInfo>
        <DisplayName>Melissa Northey</DisplayName>
        <AccountId>396</AccountId>
        <AccountType/>
      </UserInfo>
      <UserInfo>
        <DisplayName>Karen Morrison</DisplayName>
        <AccountId>427</AccountId>
        <AccountType/>
      </UserInfo>
      <UserInfo>
        <DisplayName>David Alonso Love</DisplayName>
        <AccountId>208</AccountId>
        <AccountType/>
      </UserInfo>
      <UserInfo>
        <DisplayName>Kerrie Casey</DisplayName>
        <AccountId>14</AccountId>
        <AccountType/>
      </UserInfo>
    </SharedWithUsers>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customXml/itemProps2.xml><?xml version="1.0" encoding="utf-8"?>
<ds:datastoreItem xmlns:ds="http://schemas.openxmlformats.org/officeDocument/2006/customXml" ds:itemID="{E4ED61F6-11BA-492C-8409-3C431886B64A}">
  <ds:schemaRefs>
    <ds:schemaRef ds:uri="http://schemas.microsoft.com/sharepoint/v3/contenttype/forms"/>
  </ds:schemaRefs>
</ds:datastoreItem>
</file>

<file path=customXml/itemProps3.xml><?xml version="1.0" encoding="utf-8"?>
<ds:datastoreItem xmlns:ds="http://schemas.openxmlformats.org/officeDocument/2006/customXml" ds:itemID="{46E91B5A-0A1C-4901-8926-5915707B99A3}">
  <ds:schemaRefs>
    <ds:schemaRef ds:uri="672f5616-015d-4d02-a09a-2232e4c86c1b"/>
    <ds:schemaRef ds:uri="7abeb3ad-4d9d-4b11-8561-8be4d49fe0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EC5C831-B85A-4E3F-B03C-E83BC06B4F2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672f5616-015d-4d02-a09a-2232e4c86c1b"/>
    <ds:schemaRef ds:uri="http://schemas.openxmlformats.org/package/2006/metadata/core-properties"/>
    <ds:schemaRef ds:uri="7abeb3ad-4d9d-4b11-8561-8be4d49fe0a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99</TotalTime>
  <Words>1539</Words>
  <Application>Microsoft Office PowerPoint</Application>
  <PresentationFormat>Widescreen</PresentationFormat>
  <Paragraphs>167</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NSW Government | Premier &amp; Cabinet</vt:lpstr>
      <vt:lpstr>1_NSW Government | Premier &amp; Cabinet</vt:lpstr>
      <vt:lpstr>The dangers of cleaning asbestos roofs</vt:lpstr>
      <vt:lpstr>Introduction </vt:lpstr>
      <vt:lpstr>A3 poster</vt:lpstr>
      <vt:lpstr>DL double sided flyer</vt:lpstr>
      <vt:lpstr>Social media content</vt:lpstr>
      <vt:lpstr>Video links</vt:lpstr>
      <vt:lpstr>Newsletter content option 1</vt:lpstr>
      <vt:lpstr>Newsletter content option 2</vt:lpstr>
      <vt:lpstr>Images – asbestos roofs</vt:lpstr>
      <vt:lpstr>Images – asbestos containing materials </vt:lpstr>
      <vt:lpstr>National Asbestos Awareness Week</vt:lpstr>
      <vt:lpstr>What to do in the event of an asbestos contamination incident</vt:lpstr>
      <vt:lpstr>More communication and marketing resources</vt:lpstr>
      <vt:lpstr>Tips for using information in this pack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NSW Government</dc:creator>
  <cp:lastModifiedBy>David Alonso Love</cp:lastModifiedBy>
  <cp:revision>2</cp:revision>
  <cp:lastPrinted>2021-11-14T23:10:34Z</cp:lastPrinted>
  <dcterms:created xsi:type="dcterms:W3CDTF">2019-06-28T02:23:46Z</dcterms:created>
  <dcterms:modified xsi:type="dcterms:W3CDTF">2021-11-22T04:58:25Z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0x010100323B09A04086854CB1BD5E28CBBBC7A9</vt:lpwstr>
  </property>
</Properties>
</file>